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347" r:id="rId2"/>
    <p:sldId id="320" r:id="rId3"/>
    <p:sldId id="321" r:id="rId4"/>
    <p:sldId id="322" r:id="rId5"/>
    <p:sldId id="296" r:id="rId6"/>
    <p:sldId id="339" r:id="rId7"/>
    <p:sldId id="346" r:id="rId8"/>
    <p:sldId id="303" r:id="rId9"/>
    <p:sldId id="340" r:id="rId10"/>
  </p:sldIdLst>
  <p:sldSz cx="12192000" cy="6858000"/>
  <p:notesSz cx="6858000" cy="9144000"/>
  <p:embeddedFontLst>
    <p:embeddedFont>
      <p:font typeface="Franklin Gothic Book" panose="020B0503020102020204" pitchFamily="34" charset="0"/>
      <p:regular r:id="rId12"/>
      <p:italic r:id="rId13"/>
    </p:embeddedFont>
    <p:embeddedFont>
      <p:font typeface="MS PGothic" panose="020B0600070205080204" pitchFamily="3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Black" panose="020B060402020202020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75" roundtripDataSignature="AMtx7mibm9t2HtzJL5/BO8fxIvN/tAGi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396B1-D19F-8583-98B9-1FF1C1B3A1DC}" v="17" dt="2025-08-22T19:04:10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7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523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7dee55fbd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17dee55fbd_1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117dee55fbd_1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7dee55fbd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17dee55fbd_1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117dee55fbd_1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06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7dee55fbd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17dee55fbd_1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117dee55fbd_1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53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_Listado">
  <p:cSld name="Texto_Listad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7dee55fbd_1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271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C27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83" name="Google Shape;83;g117dee55fbd_1_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17dee55fbd_1_197"/>
          <p:cNvSpPr txBox="1">
            <a:spLocks noGrp="1"/>
          </p:cNvSpPr>
          <p:nvPr>
            <p:ph type="title"/>
          </p:nvPr>
        </p:nvSpPr>
        <p:spPr>
          <a:xfrm>
            <a:off x="573621" y="365125"/>
            <a:ext cx="52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117dee55fbd_1_197"/>
          <p:cNvSpPr txBox="1">
            <a:spLocks noGrp="1"/>
          </p:cNvSpPr>
          <p:nvPr>
            <p:ph type="body" idx="1"/>
          </p:nvPr>
        </p:nvSpPr>
        <p:spPr>
          <a:xfrm>
            <a:off x="573621" y="2708275"/>
            <a:ext cx="35781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Calibri"/>
              <a:buAutoNum type="arabicPeriod"/>
              <a:defRPr sz="14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8194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A3838"/>
              </a:buClr>
              <a:buSzPts val="840"/>
              <a:buFont typeface="Arial"/>
              <a:buChar char="•"/>
              <a:defRPr sz="105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A3838"/>
              </a:buClr>
              <a:buSzPts val="1200"/>
              <a:buChar char="•"/>
              <a:defRPr sz="12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g117dee55fbd_1_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12332" y="6309320"/>
            <a:ext cx="312260" cy="301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781292" y="427507"/>
            <a:ext cx="4829685" cy="51272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781292" y="1135922"/>
            <a:ext cx="10382491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CO" sz="1800">
              <a:latin typeface="Montserrat" panose="020B0604020202020204" charset="0"/>
            </a:endParaRPr>
          </a:p>
          <a:p>
            <a:r>
              <a:rPr lang="es-CO" sz="1800" b="1">
                <a:latin typeface="Montserrat" panose="020B0604020202020204" charset="0"/>
              </a:rPr>
              <a:t>Duración:</a:t>
            </a:r>
            <a:r>
              <a:rPr lang="es-CO" sz="1800">
                <a:latin typeface="Montserrat" panose="020B0604020202020204" charset="0"/>
              </a:rPr>
              <a:t> Entre </a:t>
            </a:r>
            <a:r>
              <a:rPr lang="es-CO" sz="1800" b="1">
                <a:latin typeface="Montserrat" panose="020B0604020202020204" charset="0"/>
              </a:rPr>
              <a:t>16 y 24 semanas</a:t>
            </a:r>
            <a:r>
              <a:rPr lang="es-CO" sz="1800">
                <a:latin typeface="Montserrat" panose="020B0604020202020204" charset="0"/>
              </a:rPr>
              <a:t>, según lo estipulado por cada programa.</a:t>
            </a:r>
          </a:p>
          <a:p>
            <a:endParaRPr lang="es-CO" sz="1800">
              <a:latin typeface="Montserrat" panose="020B0604020202020204" charset="0"/>
            </a:endParaRPr>
          </a:p>
          <a:p>
            <a:r>
              <a:rPr lang="es-CO" sz="1800" b="1">
                <a:latin typeface="Montserrat" panose="020B0604020202020204" charset="0"/>
              </a:rPr>
              <a:t>Intensidad Horaria:</a:t>
            </a:r>
          </a:p>
          <a:p>
            <a:endParaRPr lang="es-CO" sz="1800" b="1">
              <a:latin typeface="Montserrat" panose="020B0604020202020204" charset="0"/>
            </a:endParaRPr>
          </a:p>
          <a:p>
            <a:r>
              <a:rPr lang="es-CO" sz="1800" b="1">
                <a:latin typeface="Montserrat" panose="020B0604020202020204" charset="0"/>
              </a:rPr>
              <a:t>Prácticas a Tiempo Completo:</a:t>
            </a:r>
            <a:r>
              <a:rPr lang="es-CO" sz="1800">
                <a:latin typeface="Montserrat" panose="020B0604020202020204" charset="0"/>
              </a:rPr>
              <a:t> mínimo </a:t>
            </a:r>
            <a:r>
              <a:rPr lang="es-CO" sz="1800" b="1">
                <a:latin typeface="Montserrat" panose="020B0604020202020204" charset="0"/>
              </a:rPr>
              <a:t>40 horas semanales</a:t>
            </a:r>
            <a:r>
              <a:rPr lang="es-CO" sz="1800">
                <a:latin typeface="Montserrat" panose="020B0604020202020204" charset="0"/>
              </a:rPr>
              <a:t>.</a:t>
            </a:r>
          </a:p>
          <a:p>
            <a:r>
              <a:rPr lang="es-CO" sz="1800" b="1">
                <a:latin typeface="Montserrat"/>
              </a:rPr>
              <a:t>Prácticas a Medio Tiempo:</a:t>
            </a:r>
            <a:r>
              <a:rPr lang="es-CO" sz="1800">
                <a:latin typeface="Montserrat"/>
              </a:rPr>
              <a:t> mínimo </a:t>
            </a:r>
            <a:r>
              <a:rPr lang="es-CO" sz="1800" b="1">
                <a:latin typeface="Montserrat"/>
              </a:rPr>
              <a:t>20 horas semanales </a:t>
            </a:r>
            <a:r>
              <a:rPr lang="es-CO" sz="1200" b="1">
                <a:latin typeface="Montserrat"/>
              </a:rPr>
              <a:t>(Sólo aplica para Arquitectura y Lenguas Modernas y Cultura).</a:t>
            </a:r>
            <a:endParaRPr lang="es-CO" sz="1200">
              <a:latin typeface="Montserrat" panose="020B0604020202020204" charset="0"/>
            </a:endParaRPr>
          </a:p>
          <a:p>
            <a:endParaRPr lang="es-CO" sz="1800">
              <a:latin typeface="Montserrat" panose="020B0604020202020204" charset="0"/>
            </a:endParaRPr>
          </a:p>
          <a:p>
            <a:r>
              <a:rPr lang="es-CO" sz="1800">
                <a:latin typeface="Montserrat"/>
              </a:rPr>
              <a:t>La duración de la jornada de práctica laboral no puede ser igual o superior a la jornada ordinaria de la entidad, y tampoco ser superior  a la jornada máxima legal vigente (sólo aplica para convenio tripartita). </a:t>
            </a:r>
            <a:endParaRPr lang="es-CO" sz="1800">
              <a:latin typeface="Montserrat" panose="020B0604020202020204" charset="0"/>
            </a:endParaRPr>
          </a:p>
          <a:p>
            <a:endParaRPr lang="es-CO" sz="1800">
              <a:latin typeface="Montserrat" panose="020B0604020202020204" charset="0"/>
            </a:endParaRPr>
          </a:p>
          <a:p>
            <a:r>
              <a:rPr lang="es-CO" sz="1800" b="1">
                <a:latin typeface="Montserrat" panose="020B0604020202020204" charset="0"/>
              </a:rPr>
              <a:t>Importante:</a:t>
            </a:r>
          </a:p>
          <a:p>
            <a:endParaRPr lang="es-CO" sz="1800" b="1">
              <a:latin typeface="Montserrat" panose="020B0604020202020204" charset="0"/>
            </a:endParaRPr>
          </a:p>
          <a:p>
            <a:r>
              <a:rPr lang="es-CO" sz="1600">
                <a:latin typeface="Montserrat" panose="020B0604020202020204" charset="0"/>
              </a:rPr>
              <a:t>El periodo de prácticas transcurre entre las fechas establecidas en el </a:t>
            </a:r>
            <a:r>
              <a:rPr lang="es-CO" sz="1600" b="1">
                <a:latin typeface="Montserrat" panose="020B0604020202020204" charset="0"/>
              </a:rPr>
              <a:t>convenio o contrato</a:t>
            </a:r>
            <a:r>
              <a:rPr lang="es-CO" sz="1600">
                <a:latin typeface="Montserrat" panose="020B0604020202020204" charset="0"/>
              </a:rPr>
              <a:t> de vinculación. </a:t>
            </a:r>
            <a:r>
              <a:rPr lang="es-CO" sz="1600" b="1">
                <a:latin typeface="Montserrat" panose="020B0604020202020204" charset="0"/>
              </a:rPr>
              <a:t>Los estudiantes no pueden dar por terminada la práctica antes de que finalice el contrato</a:t>
            </a:r>
            <a:r>
              <a:rPr lang="es-CO" sz="1600">
                <a:latin typeface="Montserrat" panose="020B0604020202020204" charset="0"/>
              </a:rPr>
              <a:t>. Cualquier modificación en la duración debe ser previamente acordada con la empresa y la universidad. </a:t>
            </a:r>
          </a:p>
          <a:p>
            <a:endParaRPr lang="es-CO" sz="1600">
              <a:latin typeface="Montserrat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4207" y="471586"/>
            <a:ext cx="8519669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800" b="1">
                <a:latin typeface="Montserrat Black"/>
              </a:rPr>
              <a:t>DURACIÓN Y HORARIOS DE LA PRÁCTICA</a:t>
            </a:r>
          </a:p>
        </p:txBody>
      </p:sp>
    </p:spTree>
    <p:extLst>
      <p:ext uri="{BB962C8B-B14F-4D97-AF65-F5344CB8AC3E}">
        <p14:creationId xmlns:p14="http://schemas.microsoft.com/office/powerpoint/2010/main" val="53270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535930" y="1682750"/>
            <a:ext cx="3274070" cy="38356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652819" y="959757"/>
            <a:ext cx="3537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>
                <a:latin typeface="Montserrat Black" pitchFamily="2" charset="0"/>
                <a:ea typeface="ＭＳ Ｐゴシック" pitchFamily="34" charset="-128"/>
              </a:rPr>
              <a:t>PARA TENER EN CUENTA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8" y="2430392"/>
            <a:ext cx="1007983" cy="905374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FD6BE5E6-0E3F-8691-C500-4A647B00EC16}"/>
              </a:ext>
            </a:extLst>
          </p:cNvPr>
          <p:cNvSpPr txBox="1"/>
          <p:nvPr/>
        </p:nvSpPr>
        <p:spPr>
          <a:xfrm>
            <a:off x="1328002" y="2609733"/>
            <a:ext cx="464330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spc="148">
                <a:latin typeface="Montserrat" panose="00000500000000000000" pitchFamily="2" charset="0"/>
              </a:rPr>
              <a:t>Los </a:t>
            </a:r>
            <a:r>
              <a:rPr lang="en-US" sz="1800" spc="148" err="1">
                <a:latin typeface="Montserrat" panose="00000500000000000000" pitchFamily="2" charset="0"/>
              </a:rPr>
              <a:t>entregables</a:t>
            </a:r>
            <a:r>
              <a:rPr lang="en-US" sz="1800" spc="148">
                <a:latin typeface="Montserrat" panose="00000500000000000000" pitchFamily="2" charset="0"/>
              </a:rPr>
              <a:t> de </a:t>
            </a:r>
            <a:r>
              <a:rPr lang="en-US" sz="1800" spc="148" err="1">
                <a:latin typeface="Montserrat" panose="00000500000000000000" pitchFamily="2" charset="0"/>
              </a:rPr>
              <a:t>práctica</a:t>
            </a:r>
            <a:r>
              <a:rPr lang="en-US" sz="1800" spc="148">
                <a:latin typeface="Montserrat" panose="00000500000000000000" pitchFamily="2" charset="0"/>
              </a:rPr>
              <a:t>, </a:t>
            </a:r>
            <a:r>
              <a:rPr lang="en-US" sz="1800" b="1" spc="148" err="1">
                <a:latin typeface="Montserrat" panose="00000500000000000000" pitchFamily="2" charset="0"/>
              </a:rPr>
              <a:t>deben</a:t>
            </a:r>
            <a:r>
              <a:rPr lang="en-US" sz="1800" b="1" spc="148">
                <a:latin typeface="Montserrat" panose="00000500000000000000" pitchFamily="2" charset="0"/>
              </a:rPr>
              <a:t> </a:t>
            </a:r>
            <a:r>
              <a:rPr lang="en-US" sz="1800" b="1" spc="148" err="1">
                <a:latin typeface="Montserrat" panose="00000500000000000000" pitchFamily="2" charset="0"/>
              </a:rPr>
              <a:t>ser</a:t>
            </a:r>
            <a:r>
              <a:rPr lang="en-US" sz="1800" b="1" spc="148">
                <a:latin typeface="Montserrat" panose="00000500000000000000" pitchFamily="2" charset="0"/>
              </a:rPr>
              <a:t> </a:t>
            </a:r>
            <a:r>
              <a:rPr lang="en-US" sz="1800" b="1" spc="148" err="1">
                <a:latin typeface="Montserrat" panose="00000500000000000000" pitchFamily="2" charset="0"/>
              </a:rPr>
              <a:t>cargados</a:t>
            </a:r>
            <a:r>
              <a:rPr lang="en-US" sz="1800" b="1" spc="148">
                <a:latin typeface="Montserrat" panose="00000500000000000000" pitchFamily="2" charset="0"/>
              </a:rPr>
              <a:t> en la </a:t>
            </a:r>
            <a:r>
              <a:rPr lang="en-US" sz="1800" b="1" spc="148" err="1">
                <a:latin typeface="Montserrat" panose="00000500000000000000" pitchFamily="2" charset="0"/>
              </a:rPr>
              <a:t>actividad</a:t>
            </a:r>
            <a:r>
              <a:rPr lang="en-US" sz="1800" b="1" spc="148">
                <a:latin typeface="Montserrat" panose="00000500000000000000" pitchFamily="2" charset="0"/>
              </a:rPr>
              <a:t> </a:t>
            </a:r>
            <a:r>
              <a:rPr lang="en-US" sz="1800" b="1" spc="148" err="1">
                <a:latin typeface="Montserrat" panose="00000500000000000000" pitchFamily="2" charset="0"/>
              </a:rPr>
              <a:t>que</a:t>
            </a:r>
            <a:r>
              <a:rPr lang="en-US" sz="1800" b="1" spc="148">
                <a:latin typeface="Montserrat" panose="00000500000000000000" pitchFamily="2" charset="0"/>
              </a:rPr>
              <a:t> </a:t>
            </a:r>
            <a:r>
              <a:rPr lang="en-US" sz="1800" b="1" spc="148" err="1">
                <a:latin typeface="Montserrat" panose="00000500000000000000" pitchFamily="2" charset="0"/>
              </a:rPr>
              <a:t>corresponde</a:t>
            </a:r>
            <a:r>
              <a:rPr lang="en-US" sz="1800" spc="148">
                <a:latin typeface="Montserrat" panose="00000500000000000000" pitchFamily="2" charset="0"/>
              </a:rPr>
              <a:t>, </a:t>
            </a:r>
            <a:r>
              <a:rPr lang="en-US" sz="1800" spc="148" err="1">
                <a:latin typeface="Montserrat" panose="00000500000000000000" pitchFamily="2" charset="0"/>
              </a:rPr>
              <a:t>dentro</a:t>
            </a:r>
            <a:r>
              <a:rPr lang="en-US" sz="1800" spc="148">
                <a:latin typeface="Montserrat" panose="00000500000000000000" pitchFamily="2" charset="0"/>
              </a:rPr>
              <a:t> de </a:t>
            </a:r>
            <a:r>
              <a:rPr lang="en-US" sz="1800" spc="148" err="1">
                <a:latin typeface="Montserrat" panose="00000500000000000000" pitchFamily="2" charset="0"/>
              </a:rPr>
              <a:t>las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fechas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límite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estipuladas</a:t>
            </a:r>
            <a:r>
              <a:rPr lang="en-US" sz="1800" spc="148">
                <a:latin typeface="Montserrat" panose="00000500000000000000" pitchFamily="2" charset="0"/>
              </a:rPr>
              <a:t>.  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E9EDEFBF-93BD-EE0F-4C15-26119527CDE2}"/>
              </a:ext>
            </a:extLst>
          </p:cNvPr>
          <p:cNvSpPr txBox="1"/>
          <p:nvPr/>
        </p:nvSpPr>
        <p:spPr>
          <a:xfrm>
            <a:off x="1328002" y="4337770"/>
            <a:ext cx="524702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2859"/>
              </a:lnSpc>
              <a:spcBef>
                <a:spcPct val="0"/>
              </a:spcBef>
              <a:defRPr sz="2400" spc="148">
                <a:solidFill>
                  <a:srgbClr val="000000"/>
                </a:solidFill>
                <a:latin typeface="Gidole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b="1">
                <a:solidFill>
                  <a:schemeClr val="tx1"/>
                </a:solidFill>
                <a:latin typeface="Montserrat" panose="00000500000000000000" pitchFamily="2" charset="0"/>
              </a:rPr>
              <a:t>No se </a:t>
            </a:r>
            <a:r>
              <a:rPr lang="en-US" sz="1800" b="1" err="1">
                <a:solidFill>
                  <a:schemeClr val="tx1"/>
                </a:solidFill>
                <a:latin typeface="Montserrat" panose="00000500000000000000" pitchFamily="2" charset="0"/>
              </a:rPr>
              <a:t>recibirán</a:t>
            </a:r>
            <a:r>
              <a:rPr lang="en-US" sz="1800" b="1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Montserrat" panose="00000500000000000000" pitchFamily="2" charset="0"/>
              </a:rPr>
              <a:t>avances</a:t>
            </a:r>
            <a:r>
              <a:rPr lang="en-US" sz="1800" b="1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Montserrat" panose="00000500000000000000" pitchFamily="2" charset="0"/>
              </a:rPr>
              <a:t>por</a:t>
            </a:r>
            <a:r>
              <a:rPr lang="en-US" sz="1800" b="1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Montserrat" panose="00000500000000000000" pitchFamily="2" charset="0"/>
              </a:rPr>
              <a:t>correo</a:t>
            </a:r>
            <a:r>
              <a:rPr lang="en-US" sz="1800" b="1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Montserrat" panose="00000500000000000000" pitchFamily="2" charset="0"/>
              </a:rPr>
              <a:t>electrónico</a:t>
            </a: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, a </a:t>
            </a:r>
            <a:r>
              <a:rPr lang="en-US" sz="1800" err="1">
                <a:solidFill>
                  <a:schemeClr val="tx1"/>
                </a:solidFill>
                <a:latin typeface="Montserrat" panose="00000500000000000000" pitchFamily="2" charset="0"/>
              </a:rPr>
              <a:t>menos</a:t>
            </a: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Montserrat" panose="00000500000000000000" pitchFamily="2" charset="0"/>
              </a:rPr>
              <a:t>que</a:t>
            </a: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 el monitor </a:t>
            </a:r>
            <a:r>
              <a:rPr lang="en-US" sz="1800" err="1">
                <a:solidFill>
                  <a:schemeClr val="tx1"/>
                </a:solidFill>
                <a:latin typeface="Montserrat" panose="00000500000000000000" pitchFamily="2" charset="0"/>
              </a:rPr>
              <a:t>encargado</a:t>
            </a: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 se lo </a:t>
            </a:r>
            <a:r>
              <a:rPr lang="en-US" sz="1800" err="1">
                <a:solidFill>
                  <a:schemeClr val="tx1"/>
                </a:solidFill>
                <a:latin typeface="Montserrat" panose="00000500000000000000" pitchFamily="2" charset="0"/>
              </a:rPr>
              <a:t>permita</a:t>
            </a:r>
            <a:r>
              <a:rPr lang="en-US" sz="180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8" y="4252773"/>
            <a:ext cx="1007983" cy="9053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22" y="2221872"/>
            <a:ext cx="1007983" cy="90537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449033" y="2380820"/>
            <a:ext cx="452129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30"/>
              </a:lnSpc>
            </a:pPr>
            <a:r>
              <a:rPr lang="en-US" sz="1800" spc="148">
                <a:latin typeface="Montserrat" panose="00000500000000000000" pitchFamily="2" charset="0"/>
              </a:rPr>
              <a:t>En el </a:t>
            </a:r>
            <a:r>
              <a:rPr lang="en-US" sz="1800" b="1" spc="148" err="1">
                <a:latin typeface="Montserrat" panose="00000500000000000000" pitchFamily="2" charset="0"/>
              </a:rPr>
              <a:t>Contenido</a:t>
            </a:r>
            <a:r>
              <a:rPr lang="en-US" sz="1800" b="1" spc="148">
                <a:latin typeface="Montserrat" panose="00000500000000000000" pitchFamily="2" charset="0"/>
              </a:rPr>
              <a:t> del </a:t>
            </a:r>
            <a:r>
              <a:rPr lang="en-US" sz="1800" b="1" spc="148" err="1">
                <a:latin typeface="Montserrat" panose="00000500000000000000" pitchFamily="2" charset="0"/>
              </a:rPr>
              <a:t>Catálogo</a:t>
            </a:r>
            <a:r>
              <a:rPr lang="en-US" sz="1800" b="1" spc="148">
                <a:latin typeface="Montserrat" panose="00000500000000000000" pitchFamily="2" charset="0"/>
              </a:rPr>
              <a:t> </a:t>
            </a:r>
            <a:r>
              <a:rPr lang="en-US" sz="1800" spc="148">
                <a:latin typeface="Montserrat" panose="00000500000000000000" pitchFamily="2" charset="0"/>
              </a:rPr>
              <a:t>web, </a:t>
            </a:r>
            <a:r>
              <a:rPr lang="en-US" sz="1800" spc="148" err="1">
                <a:latin typeface="Montserrat" panose="00000500000000000000" pitchFamily="2" charset="0"/>
              </a:rPr>
              <a:t>encontrarás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toda</a:t>
            </a:r>
            <a:r>
              <a:rPr lang="en-US" sz="1800" spc="148">
                <a:latin typeface="Montserrat" panose="00000500000000000000" pitchFamily="2" charset="0"/>
              </a:rPr>
              <a:t> la </a:t>
            </a:r>
            <a:r>
              <a:rPr lang="en-US" sz="1800" spc="148" err="1">
                <a:latin typeface="Montserrat" panose="00000500000000000000" pitchFamily="2" charset="0"/>
              </a:rPr>
              <a:t>información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que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necesitas</a:t>
            </a:r>
            <a:r>
              <a:rPr lang="en-US" sz="1800" spc="148">
                <a:latin typeface="Montserrat" panose="00000500000000000000" pitchFamily="2" charset="0"/>
              </a:rPr>
              <a:t> para </a:t>
            </a:r>
            <a:r>
              <a:rPr lang="en-US" sz="1800" spc="148" err="1">
                <a:latin typeface="Montserrat" panose="00000500000000000000" pitchFamily="2" charset="0"/>
              </a:rPr>
              <a:t>poder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llevar</a:t>
            </a:r>
            <a:r>
              <a:rPr lang="en-US" sz="1800" spc="148">
                <a:latin typeface="Montserrat" panose="00000500000000000000" pitchFamily="2" charset="0"/>
              </a:rPr>
              <a:t> a </a:t>
            </a:r>
            <a:r>
              <a:rPr lang="en-US" sz="1800" spc="148" err="1">
                <a:latin typeface="Montserrat" panose="00000500000000000000" pitchFamily="2" charset="0"/>
              </a:rPr>
              <a:t>cabo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las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entregas</a:t>
            </a:r>
            <a:r>
              <a:rPr lang="en-US" sz="1800" spc="148">
                <a:latin typeface="Montserrat" panose="00000500000000000000" pitchFamily="2" charset="0"/>
              </a:rPr>
              <a:t> y </a:t>
            </a:r>
            <a:r>
              <a:rPr lang="en-US" sz="1800" spc="148" err="1">
                <a:latin typeface="Montserrat" panose="00000500000000000000" pitchFamily="2" charset="0"/>
              </a:rPr>
              <a:t>compromisos</a:t>
            </a:r>
            <a:r>
              <a:rPr lang="en-US" sz="1800" spc="148">
                <a:latin typeface="Montserrat" panose="00000500000000000000" pitchFamily="2" charset="0"/>
              </a:rPr>
              <a:t> de </a:t>
            </a:r>
            <a:r>
              <a:rPr lang="en-US" sz="1800" spc="148" err="1">
                <a:latin typeface="Montserrat" panose="00000500000000000000" pitchFamily="2" charset="0"/>
              </a:rPr>
              <a:t>tu</a:t>
            </a:r>
            <a:r>
              <a:rPr lang="en-US" sz="1800" spc="148">
                <a:latin typeface="Montserrat" panose="00000500000000000000" pitchFamily="2" charset="0"/>
              </a:rPr>
              <a:t> </a:t>
            </a:r>
            <a:r>
              <a:rPr lang="en-US" sz="1800" spc="148" err="1">
                <a:latin typeface="Montserrat" panose="00000500000000000000" pitchFamily="2" charset="0"/>
              </a:rPr>
              <a:t>semestre</a:t>
            </a:r>
            <a:r>
              <a:rPr lang="en-US" sz="1800" spc="148">
                <a:latin typeface="Montserrat" panose="00000500000000000000" pitchFamily="2" charset="0"/>
              </a:rPr>
              <a:t> de </a:t>
            </a:r>
            <a:r>
              <a:rPr lang="en-US" sz="1800" spc="148" err="1">
                <a:latin typeface="Montserrat" panose="00000500000000000000" pitchFamily="2" charset="0"/>
              </a:rPr>
              <a:t>prácticas</a:t>
            </a:r>
            <a:r>
              <a:rPr lang="en-US" sz="1800" spc="148">
                <a:latin typeface="Montserrat" panose="00000500000000000000" pitchFamily="2" charset="0"/>
              </a:rPr>
              <a:t>, tales </a:t>
            </a:r>
            <a:r>
              <a:rPr lang="en-US" sz="1800" spc="148" err="1">
                <a:latin typeface="Montserrat" panose="00000500000000000000" pitchFamily="2" charset="0"/>
              </a:rPr>
              <a:t>como</a:t>
            </a:r>
            <a:r>
              <a:rPr lang="en-US" sz="1800" spc="148">
                <a:latin typeface="Montserrat" panose="00000500000000000000" pitchFamily="2" charset="0"/>
              </a:rPr>
              <a:t>: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3DA3859A-B5A8-9E65-3503-C1EE8FD6018F}"/>
              </a:ext>
            </a:extLst>
          </p:cNvPr>
          <p:cNvSpPr txBox="1"/>
          <p:nvPr/>
        </p:nvSpPr>
        <p:spPr>
          <a:xfrm>
            <a:off x="7583005" y="4550645"/>
            <a:ext cx="4098181" cy="37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60"/>
              </a:lnSpc>
              <a:spcBef>
                <a:spcPct val="0"/>
              </a:spcBef>
            </a:pPr>
            <a:r>
              <a:rPr lang="en-US" sz="1600" spc="148">
                <a:latin typeface="Montserrat" panose="00000500000000000000" pitchFamily="2" charset="0"/>
              </a:rPr>
              <a:t>Enlace al </a:t>
            </a:r>
            <a:r>
              <a:rPr lang="en-US" sz="1600" spc="148" err="1">
                <a:latin typeface="Montserrat" panose="00000500000000000000" pitchFamily="2" charset="0"/>
              </a:rPr>
              <a:t>reporte</a:t>
            </a:r>
            <a:r>
              <a:rPr lang="en-US" sz="1600" spc="148">
                <a:latin typeface="Montserrat" panose="00000500000000000000" pitchFamily="2" charset="0"/>
              </a:rPr>
              <a:t> de </a:t>
            </a:r>
            <a:r>
              <a:rPr lang="en-US" sz="1600" spc="148" err="1">
                <a:latin typeface="Montserrat" panose="00000500000000000000" pitchFamily="2" charset="0"/>
              </a:rPr>
              <a:t>ubicación</a:t>
            </a:r>
            <a:r>
              <a:rPr lang="en-US" sz="1600" spc="148"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1480289-3051-9AB5-64F6-5113F1B0B14B}"/>
              </a:ext>
            </a:extLst>
          </p:cNvPr>
          <p:cNvSpPr txBox="1"/>
          <p:nvPr/>
        </p:nvSpPr>
        <p:spPr>
          <a:xfrm>
            <a:off x="7583005" y="4903066"/>
            <a:ext cx="4098181" cy="37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60"/>
              </a:lnSpc>
              <a:spcBef>
                <a:spcPct val="0"/>
              </a:spcBef>
            </a:pPr>
            <a:r>
              <a:rPr lang="en-US" sz="1600" spc="148" err="1">
                <a:latin typeface="Montserrat" panose="00000500000000000000" pitchFamily="2" charset="0"/>
              </a:rPr>
              <a:t>Formato</a:t>
            </a:r>
            <a:r>
              <a:rPr lang="en-US" sz="1600" spc="148">
                <a:latin typeface="Montserrat" panose="00000500000000000000" pitchFamily="2" charset="0"/>
              </a:rPr>
              <a:t> de plan de </a:t>
            </a:r>
            <a:r>
              <a:rPr lang="en-US" sz="1600" spc="148" err="1">
                <a:latin typeface="Montserrat" panose="00000500000000000000" pitchFamily="2" charset="0"/>
              </a:rPr>
              <a:t>trabajo</a:t>
            </a:r>
            <a:r>
              <a:rPr lang="en-US" sz="1600" spc="148"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DDF3C-D9BE-EEF6-A47A-756A711DEB7B}"/>
              </a:ext>
            </a:extLst>
          </p:cNvPr>
          <p:cNvSpPr txBox="1"/>
          <p:nvPr/>
        </p:nvSpPr>
        <p:spPr>
          <a:xfrm>
            <a:off x="7583004" y="5290735"/>
            <a:ext cx="4098181" cy="37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60"/>
              </a:lnSpc>
              <a:spcBef>
                <a:spcPct val="0"/>
              </a:spcBef>
            </a:pPr>
            <a:r>
              <a:rPr lang="en-US" sz="1600" spc="148">
                <a:latin typeface="Montserrat" panose="00000500000000000000" pitchFamily="2" charset="0"/>
              </a:rPr>
              <a:t>Enlace para </a:t>
            </a:r>
            <a:r>
              <a:rPr lang="en-US" sz="1600" spc="148" err="1">
                <a:latin typeface="Montserrat" panose="00000500000000000000" pitchFamily="2" charset="0"/>
              </a:rPr>
              <a:t>adjuntar</a:t>
            </a:r>
            <a:r>
              <a:rPr lang="en-US" sz="1600" spc="148">
                <a:latin typeface="Montserrat" panose="00000500000000000000" pitchFamily="2" charset="0"/>
              </a:rPr>
              <a:t> </a:t>
            </a:r>
            <a:r>
              <a:rPr lang="en-US" sz="1600" spc="148" err="1">
                <a:latin typeface="Montserrat" panose="00000500000000000000" pitchFamily="2" charset="0"/>
              </a:rPr>
              <a:t>contrato</a:t>
            </a:r>
            <a:r>
              <a:rPr lang="en-US" sz="1600" spc="148"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445BCA1-4C3F-1EA7-BA44-1C6DDF3124B0}"/>
              </a:ext>
            </a:extLst>
          </p:cNvPr>
          <p:cNvSpPr txBox="1"/>
          <p:nvPr/>
        </p:nvSpPr>
        <p:spPr>
          <a:xfrm>
            <a:off x="7583006" y="5670735"/>
            <a:ext cx="4098181" cy="37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60"/>
              </a:lnSpc>
              <a:spcBef>
                <a:spcPct val="0"/>
              </a:spcBef>
            </a:pPr>
            <a:r>
              <a:rPr lang="en-US" sz="1600" spc="148" err="1">
                <a:latin typeface="Montserrat" panose="00000500000000000000" pitchFamily="2" charset="0"/>
              </a:rPr>
              <a:t>Formato</a:t>
            </a:r>
            <a:r>
              <a:rPr lang="en-US" sz="1600" spc="148">
                <a:latin typeface="Montserrat" panose="00000500000000000000" pitchFamily="2" charset="0"/>
              </a:rPr>
              <a:t> de </a:t>
            </a:r>
            <a:r>
              <a:rPr lang="en-US" sz="1600" spc="148" err="1">
                <a:latin typeface="Montserrat" panose="00000500000000000000" pitchFamily="2" charset="0"/>
              </a:rPr>
              <a:t>anteproyecto</a:t>
            </a:r>
            <a:r>
              <a:rPr lang="en-US" sz="1600" spc="148"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A782F69-0AEC-1BB9-1F67-6C211A6CF08B}"/>
              </a:ext>
            </a:extLst>
          </p:cNvPr>
          <p:cNvSpPr txBox="1"/>
          <p:nvPr/>
        </p:nvSpPr>
        <p:spPr>
          <a:xfrm>
            <a:off x="7583006" y="6071387"/>
            <a:ext cx="4098181" cy="377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60"/>
              </a:lnSpc>
              <a:spcBef>
                <a:spcPct val="0"/>
              </a:spcBef>
            </a:pPr>
            <a:r>
              <a:rPr lang="en-US" sz="1600" spc="148" err="1">
                <a:latin typeface="Montserrat" panose="00000500000000000000" pitchFamily="2" charset="0"/>
              </a:rPr>
              <a:t>Formato</a:t>
            </a:r>
            <a:r>
              <a:rPr lang="en-US" sz="1600" spc="148">
                <a:latin typeface="Montserrat" panose="00000500000000000000" pitchFamily="2" charset="0"/>
              </a:rPr>
              <a:t> de </a:t>
            </a:r>
            <a:r>
              <a:rPr lang="en-US" sz="1600" spc="148" err="1">
                <a:latin typeface="Montserrat" panose="00000500000000000000" pitchFamily="2" charset="0"/>
              </a:rPr>
              <a:t>Proyecto</a:t>
            </a:r>
            <a:r>
              <a:rPr lang="en-US" sz="1600" spc="148">
                <a:latin typeface="Montserrat" panose="00000500000000000000" pitchFamily="2" charset="0"/>
              </a:rPr>
              <a:t> final  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DE31828-625B-DEFC-15D4-0E3817A2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7199650" y="4692796"/>
            <a:ext cx="278596" cy="27859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DE31828-625B-DEFC-15D4-0E3817A2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7199650" y="5085882"/>
            <a:ext cx="278596" cy="27859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DE31828-625B-DEFC-15D4-0E3817A2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7199650" y="5456268"/>
            <a:ext cx="278596" cy="27859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DE31828-625B-DEFC-15D4-0E3817A2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7199650" y="5792791"/>
            <a:ext cx="278596" cy="27859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DE31828-625B-DEFC-15D4-0E3817A2A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7219580" y="6170458"/>
            <a:ext cx="278596" cy="2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535930" y="1682750"/>
            <a:ext cx="3274070" cy="383568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652819" y="959757"/>
            <a:ext cx="3537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>
                <a:latin typeface="Montserrat Black" pitchFamily="2" charset="0"/>
                <a:ea typeface="ＭＳ Ｐゴシック" pitchFamily="34" charset="-128"/>
              </a:rPr>
              <a:t>PARA TENER EN CUENTA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8" y="2430392"/>
            <a:ext cx="1007983" cy="905374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FD6BE5E6-0E3F-8691-C500-4A647B00EC16}"/>
              </a:ext>
            </a:extLst>
          </p:cNvPr>
          <p:cNvSpPr txBox="1"/>
          <p:nvPr/>
        </p:nvSpPr>
        <p:spPr>
          <a:xfrm>
            <a:off x="1328002" y="2609733"/>
            <a:ext cx="464330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Lo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plazos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de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las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entregas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,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serán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otorgados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únicamente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si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el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estudiante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lo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solicita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con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una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justificación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 antes de la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fecha</a:t>
            </a:r>
            <a:r>
              <a:rPr lang="en-US" sz="1800" b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de </a:t>
            </a:r>
            <a:r>
              <a:rPr lang="en-US" sz="1800" b="1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vencimiento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. No se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otorgarán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plazos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una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vez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haya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pasado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la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fecha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de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entrega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anunciada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 en el </a:t>
            </a:r>
            <a:r>
              <a:rPr lang="en-US" sz="1800" err="1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cronograma</a:t>
            </a:r>
            <a:r>
              <a:rPr lang="en-US" sz="180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.</a:t>
            </a:r>
          </a:p>
          <a:p>
            <a:pPr>
              <a:spcBef>
                <a:spcPct val="0"/>
              </a:spcBef>
            </a:pPr>
            <a:endParaRPr lang="en-US" sz="1800" spc="148">
              <a:latin typeface="Montserrat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22" y="2221872"/>
            <a:ext cx="1007983" cy="90537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378493" y="2609733"/>
            <a:ext cx="4521294" cy="23480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800">
                <a:latin typeface="Montserrat"/>
              </a:rPr>
              <a:t>Para los estudiantes que realicen sus entregas académicas </a:t>
            </a:r>
            <a:r>
              <a:rPr lang="es-CO" sz="1800" b="1">
                <a:latin typeface="Montserrat"/>
              </a:rPr>
              <a:t>después de la fecha estipulada (sin soporte alguno) se establecerá un % de penalización sobre la calificación.</a:t>
            </a:r>
          </a:p>
          <a:p>
            <a:endParaRPr lang="es-CO" sz="1800">
              <a:latin typeface="Montserrat" panose="00000500000000000000" pitchFamily="2" charset="0"/>
            </a:endParaRPr>
          </a:p>
          <a:p>
            <a:endParaRPr lang="es-CO" sz="1800" b="1">
              <a:latin typeface="Montserrat" panose="00000500000000000000" pitchFamily="2" charset="0"/>
            </a:endParaRPr>
          </a:p>
          <a:p>
            <a:pPr>
              <a:lnSpc>
                <a:spcPts val="2730"/>
              </a:lnSpc>
            </a:pPr>
            <a:endParaRPr lang="en-US" sz="1800" spc="148">
              <a:latin typeface="Montserrat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A17578D-C4AD-8178-F717-E7056270265D}"/>
              </a:ext>
            </a:extLst>
          </p:cNvPr>
          <p:cNvSpPr txBox="1"/>
          <p:nvPr/>
        </p:nvSpPr>
        <p:spPr>
          <a:xfrm>
            <a:off x="6481424" y="4726098"/>
            <a:ext cx="532823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1800" b="1">
                <a:latin typeface="Montserrat"/>
              </a:rPr>
              <a:t>La práctica inicia y termina</a:t>
            </a:r>
            <a:r>
              <a:rPr lang="es-CO" sz="1800">
                <a:latin typeface="Montserrat"/>
              </a:rPr>
              <a:t> en fechas establecidas por </a:t>
            </a:r>
            <a:r>
              <a:rPr lang="es-CO" sz="1800" b="1">
                <a:latin typeface="Montserrat"/>
              </a:rPr>
              <a:t>el documento que formaliza las labores del estudiante en la organización,</a:t>
            </a:r>
            <a:r>
              <a:rPr lang="es-CO" sz="1800">
                <a:latin typeface="Montserrat"/>
              </a:rPr>
              <a:t> teniendo en cuenta el calendario académico de la Universidad.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408785-B921-DD7E-E70B-8B72EB273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21" y="4723024"/>
            <a:ext cx="1007983" cy="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823741" y="1277428"/>
            <a:ext cx="2517452" cy="43114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23742" y="595970"/>
            <a:ext cx="601025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3600" b="1">
                <a:solidFill>
                  <a:schemeClr val="tx1"/>
                </a:solidFill>
                <a:latin typeface="Montserrat Black" pitchFamily="2" charset="0"/>
              </a:rPr>
              <a:t>AFILIACIÓN </a:t>
            </a:r>
          </a:p>
          <a:p>
            <a:r>
              <a:rPr lang="es-CO" sz="3600" b="1">
                <a:solidFill>
                  <a:schemeClr val="tx1"/>
                </a:solidFill>
                <a:latin typeface="Montserrat Black"/>
              </a:rPr>
              <a:t>A LA ARL</a:t>
            </a:r>
            <a:endParaRPr lang="es-CO" sz="3600" b="1">
              <a:solidFill>
                <a:schemeClr val="tx1"/>
              </a:solidFill>
              <a:latin typeface="Montserrat Black"/>
              <a:ea typeface="ＭＳ Ｐゴシック" pitchFamily="34" charset="-12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8C0502B-DDEB-39D0-0CC4-071BECE8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506511"/>
            <a:ext cx="5854163" cy="251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B12728F-2DB4-6BC8-88FB-6E5B46EE11AD}"/>
              </a:ext>
            </a:extLst>
          </p:cNvPr>
          <p:cNvSpPr/>
          <p:nvPr/>
        </p:nvSpPr>
        <p:spPr>
          <a:xfrm>
            <a:off x="6833993" y="2025483"/>
            <a:ext cx="5126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289" lvl="1"/>
            <a:r>
              <a:rPr lang="en-US" sz="1800" spc="28">
                <a:latin typeface="Montserrat" panose="00000500000000000000" pitchFamily="2" charset="0"/>
              </a:rPr>
              <a:t>De </a:t>
            </a:r>
            <a:r>
              <a:rPr lang="en-US" sz="1800" spc="28" err="1">
                <a:latin typeface="Montserrat" panose="00000500000000000000" pitchFamily="2" charset="0"/>
              </a:rPr>
              <a:t>conformidad</a:t>
            </a:r>
            <a:r>
              <a:rPr lang="en-US" sz="1800" spc="28">
                <a:latin typeface="Montserrat" panose="00000500000000000000" pitchFamily="2" charset="0"/>
              </a:rPr>
              <a:t> al </a:t>
            </a:r>
            <a:r>
              <a:rPr lang="en-US" sz="1800" spc="28" err="1">
                <a:latin typeface="Montserrat" panose="00000500000000000000" pitchFamily="2" charset="0"/>
              </a:rPr>
              <a:t>Decreto</a:t>
            </a:r>
            <a:r>
              <a:rPr lang="en-US" sz="1800" spc="28">
                <a:latin typeface="Montserrat" panose="00000500000000000000" pitchFamily="2" charset="0"/>
              </a:rPr>
              <a:t> 055 del 14 de </a:t>
            </a:r>
            <a:r>
              <a:rPr lang="en-US" sz="1800" spc="28" err="1">
                <a:latin typeface="Montserrat" panose="00000500000000000000" pitchFamily="2" charset="0"/>
              </a:rPr>
              <a:t>enero</a:t>
            </a:r>
            <a:r>
              <a:rPr lang="en-US" sz="1800" spc="28">
                <a:latin typeface="Montserrat" panose="00000500000000000000" pitchFamily="2" charset="0"/>
              </a:rPr>
              <a:t> de 2015, </a:t>
            </a:r>
            <a:r>
              <a:rPr lang="en-US" sz="1800" b="1" spc="28">
                <a:latin typeface="Montserrat" panose="00000500000000000000" pitchFamily="2" charset="0"/>
              </a:rPr>
              <a:t>TODOS los </a:t>
            </a:r>
            <a:r>
              <a:rPr lang="en-US" sz="1800" b="1" spc="28" err="1">
                <a:latin typeface="Montserrat" panose="00000500000000000000" pitchFamily="2" charset="0"/>
              </a:rPr>
              <a:t>estudiantes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que</a:t>
            </a:r>
            <a:r>
              <a:rPr lang="en-US" sz="1800" b="1" spc="28">
                <a:latin typeface="Montserrat" panose="00000500000000000000" pitchFamily="2" charset="0"/>
              </a:rPr>
              <a:t> se </a:t>
            </a:r>
            <a:r>
              <a:rPr lang="en-US" sz="1800" b="1" spc="28" err="1">
                <a:latin typeface="Montserrat" panose="00000500000000000000" pitchFamily="2" charset="0"/>
              </a:rPr>
              <a:t>encuentren</a:t>
            </a:r>
            <a:r>
              <a:rPr lang="en-US" sz="1800" b="1" spc="28">
                <a:latin typeface="Montserrat" panose="00000500000000000000" pitchFamily="2" charset="0"/>
              </a:rPr>
              <a:t> en </a:t>
            </a:r>
            <a:r>
              <a:rPr lang="en-US" sz="1800" b="1" spc="28" err="1">
                <a:latin typeface="Montserrat" panose="00000500000000000000" pitchFamily="2" charset="0"/>
              </a:rPr>
              <a:t>prácticas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dentro</a:t>
            </a:r>
            <a:r>
              <a:rPr lang="en-US" sz="1800" b="1" spc="28">
                <a:latin typeface="Montserrat" panose="00000500000000000000" pitchFamily="2" charset="0"/>
              </a:rPr>
              <a:t> del </a:t>
            </a:r>
            <a:r>
              <a:rPr lang="en-US" sz="1800" b="1" spc="28" err="1">
                <a:latin typeface="Montserrat" panose="00000500000000000000" pitchFamily="2" charset="0"/>
              </a:rPr>
              <a:t>territorio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nacional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deben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obligatoriamente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estar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afiliados</a:t>
            </a:r>
            <a:r>
              <a:rPr lang="en-US" sz="1800" b="1" spc="28">
                <a:latin typeface="Montserrat" panose="00000500000000000000" pitchFamily="2" charset="0"/>
              </a:rPr>
              <a:t> al Sistema General de </a:t>
            </a:r>
            <a:r>
              <a:rPr lang="en-US" sz="1800" b="1" spc="28" err="1">
                <a:latin typeface="Montserrat" panose="00000500000000000000" pitchFamily="2" charset="0"/>
              </a:rPr>
              <a:t>Riesgos</a:t>
            </a:r>
            <a:r>
              <a:rPr lang="en-US" sz="1800" b="1" spc="28">
                <a:latin typeface="Montserrat" panose="00000500000000000000" pitchFamily="2" charset="0"/>
              </a:rPr>
              <a:t> </a:t>
            </a:r>
            <a:r>
              <a:rPr lang="en-US" sz="1800" b="1" spc="28" err="1">
                <a:latin typeface="Montserrat" panose="00000500000000000000" pitchFamily="2" charset="0"/>
              </a:rPr>
              <a:t>Laborales</a:t>
            </a:r>
            <a:r>
              <a:rPr lang="en-US" sz="1800" b="1" spc="28">
                <a:latin typeface="Montserrat" panose="00000500000000000000" pitchFamily="2" charset="0"/>
              </a:rPr>
              <a:t>.</a:t>
            </a:r>
          </a:p>
          <a:p>
            <a:endParaRPr lang="en-US" sz="1800" spc="28">
              <a:latin typeface="Montserrat" panose="00000500000000000000" pitchFamily="2" charset="0"/>
            </a:endParaRPr>
          </a:p>
          <a:p>
            <a:pPr marL="306289" lvl="1"/>
            <a:r>
              <a:rPr lang="en-US" sz="1800">
                <a:latin typeface="Montserrat" panose="00000500000000000000" pitchFamily="2" charset="0"/>
              </a:rPr>
              <a:t>En </a:t>
            </a:r>
            <a:r>
              <a:rPr lang="en-US" sz="1800" err="1">
                <a:latin typeface="Montserrat" panose="00000500000000000000" pitchFamily="2" charset="0"/>
              </a:rPr>
              <a:t>caso</a:t>
            </a:r>
            <a:r>
              <a:rPr lang="en-US" sz="1800">
                <a:latin typeface="Montserrat" panose="00000500000000000000" pitchFamily="2" charset="0"/>
              </a:rPr>
              <a:t> </a:t>
            </a:r>
            <a:r>
              <a:rPr lang="en-US" sz="1800" b="1">
                <a:latin typeface="Montserrat" panose="00000500000000000000" pitchFamily="2" charset="0"/>
              </a:rPr>
              <a:t>de NO </a:t>
            </a:r>
            <a:r>
              <a:rPr lang="en-US" sz="1800" b="1" err="1">
                <a:latin typeface="Montserrat" panose="00000500000000000000" pitchFamily="2" charset="0"/>
              </a:rPr>
              <a:t>contar</a:t>
            </a:r>
            <a:r>
              <a:rPr lang="en-US" sz="1800" b="1">
                <a:latin typeface="Montserrat" panose="00000500000000000000" pitchFamily="2" charset="0"/>
              </a:rPr>
              <a:t> con ARL </a:t>
            </a:r>
            <a:r>
              <a:rPr lang="en-US" sz="1800">
                <a:latin typeface="Montserrat" panose="00000500000000000000" pitchFamily="2" charset="0"/>
              </a:rPr>
              <a:t>en </a:t>
            </a:r>
            <a:r>
              <a:rPr lang="en-US" sz="1800" err="1">
                <a:latin typeface="Montserrat" panose="00000500000000000000" pitchFamily="2" charset="0"/>
              </a:rPr>
              <a:t>tu</a:t>
            </a:r>
            <a:r>
              <a:rPr lang="en-US" sz="1800">
                <a:latin typeface="Montserrat" panose="00000500000000000000" pitchFamily="2" charset="0"/>
              </a:rPr>
              <a:t> </a:t>
            </a:r>
            <a:r>
              <a:rPr lang="en-US" sz="1800" err="1">
                <a:latin typeface="Montserrat" panose="00000500000000000000" pitchFamily="2" charset="0"/>
              </a:rPr>
              <a:t>lugar</a:t>
            </a:r>
            <a:r>
              <a:rPr lang="en-US" sz="1800">
                <a:latin typeface="Montserrat" panose="00000500000000000000" pitchFamily="2" charset="0"/>
              </a:rPr>
              <a:t> de </a:t>
            </a:r>
            <a:r>
              <a:rPr lang="en-US" sz="1800" err="1">
                <a:latin typeface="Montserrat" panose="00000500000000000000" pitchFamily="2" charset="0"/>
              </a:rPr>
              <a:t>prácticas</a:t>
            </a:r>
            <a:r>
              <a:rPr lang="en-US" sz="1800">
                <a:latin typeface="Montserrat" panose="00000500000000000000" pitchFamily="2" charset="0"/>
              </a:rPr>
              <a:t>, el </a:t>
            </a:r>
            <a:r>
              <a:rPr lang="en-US" sz="1800" err="1">
                <a:latin typeface="Montserrat" panose="00000500000000000000" pitchFamily="2" charset="0"/>
              </a:rPr>
              <a:t>estudiante</a:t>
            </a:r>
            <a:r>
              <a:rPr lang="en-US" sz="1800">
                <a:latin typeface="Montserrat" panose="00000500000000000000" pitchFamily="2" charset="0"/>
              </a:rPr>
              <a:t> </a:t>
            </a:r>
            <a:r>
              <a:rPr lang="en-US" sz="1800" err="1">
                <a:latin typeface="Montserrat" panose="00000500000000000000" pitchFamily="2" charset="0"/>
              </a:rPr>
              <a:t>debe</a:t>
            </a:r>
            <a:r>
              <a:rPr lang="en-US" sz="1800">
                <a:latin typeface="Montserrat" panose="00000500000000000000" pitchFamily="2" charset="0"/>
              </a:rPr>
              <a:t> </a:t>
            </a:r>
            <a:r>
              <a:rPr lang="en-US" sz="1800" b="1" err="1">
                <a:latin typeface="Montserrat" panose="00000500000000000000" pitchFamily="2" charset="0"/>
              </a:rPr>
              <a:t>informar</a:t>
            </a:r>
            <a:r>
              <a:rPr lang="en-US" sz="1800" b="1">
                <a:latin typeface="Montserrat" panose="00000500000000000000" pitchFamily="2" charset="0"/>
              </a:rPr>
              <a:t> </a:t>
            </a:r>
            <a:r>
              <a:rPr lang="en-US" sz="1800" b="1" err="1">
                <a:latin typeface="Montserrat" panose="00000500000000000000" pitchFamily="2" charset="0"/>
              </a:rPr>
              <a:t>inmediatamente</a:t>
            </a:r>
            <a:r>
              <a:rPr lang="en-US" sz="1800" b="1">
                <a:latin typeface="Montserrat" panose="00000500000000000000" pitchFamily="2" charset="0"/>
              </a:rPr>
              <a:t> a la </a:t>
            </a:r>
            <a:r>
              <a:rPr lang="en-US" sz="1800" b="1" err="1">
                <a:latin typeface="Montserrat" panose="00000500000000000000" pitchFamily="2" charset="0"/>
              </a:rPr>
              <a:t>coordinación</a:t>
            </a:r>
            <a:r>
              <a:rPr lang="en-US" sz="1800" b="1">
                <a:latin typeface="Montserrat" panose="00000500000000000000" pitchFamily="2" charset="0"/>
              </a:rPr>
              <a:t> para </a:t>
            </a:r>
            <a:r>
              <a:rPr lang="en-US" sz="1800" b="1" err="1">
                <a:latin typeface="Montserrat" panose="00000500000000000000" pitchFamily="2" charset="0"/>
              </a:rPr>
              <a:t>brindarle</a:t>
            </a:r>
            <a:r>
              <a:rPr lang="en-US" sz="1800" b="1">
                <a:latin typeface="Montserrat" panose="00000500000000000000" pitchFamily="2" charset="0"/>
              </a:rPr>
              <a:t> el </a:t>
            </a:r>
            <a:r>
              <a:rPr lang="en-US" sz="1800" b="1" err="1">
                <a:latin typeface="Montserrat" panose="00000500000000000000" pitchFamily="2" charset="0"/>
              </a:rPr>
              <a:t>apoyo</a:t>
            </a:r>
            <a:r>
              <a:rPr lang="en-US" sz="1800" b="1">
                <a:latin typeface="Montserrat" panose="00000500000000000000" pitchFamily="2" charset="0"/>
              </a:rPr>
              <a:t> </a:t>
            </a:r>
            <a:r>
              <a:rPr lang="en-US" sz="1800" b="1" err="1">
                <a:latin typeface="Montserrat" panose="00000500000000000000" pitchFamily="2" charset="0"/>
              </a:rPr>
              <a:t>oportuno</a:t>
            </a:r>
            <a:r>
              <a:rPr lang="en-US" sz="1800" b="1">
                <a:latin typeface="Montserrat" panose="00000500000000000000" pitchFamily="2" charset="0"/>
              </a:rPr>
              <a:t>.</a:t>
            </a:r>
            <a:endParaRPr lang="en-US" sz="1800" b="1" u="sng">
              <a:latin typeface="Montserrat" panose="00000500000000000000" pitchFamily="2" charset="0"/>
            </a:endParaRPr>
          </a:p>
          <a:p>
            <a:endParaRPr lang="en-US" sz="1800" u="sng">
              <a:latin typeface="Montserrat" panose="00000500000000000000" pitchFamily="2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DE31828-625B-DEFC-15D4-0E3817A2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833993" y="2097925"/>
            <a:ext cx="278596" cy="27859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DE31828-625B-DEFC-15D4-0E3817A2A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833993" y="4307838"/>
            <a:ext cx="278596" cy="2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E393C18-18C3-6190-7491-95B66DEE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602" y="437891"/>
            <a:ext cx="6401355" cy="598221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DAA0C9A-88D8-1031-60A2-4983B265AE22}"/>
              </a:ext>
            </a:extLst>
          </p:cNvPr>
          <p:cNvSpPr/>
          <p:nvPr/>
        </p:nvSpPr>
        <p:spPr>
          <a:xfrm>
            <a:off x="5973206" y="913208"/>
            <a:ext cx="5754772" cy="1148736"/>
          </a:xfrm>
          <a:prstGeom prst="rect">
            <a:avLst/>
          </a:prstGeom>
          <a:noFill/>
          <a:ln>
            <a:solidFill>
              <a:srgbClr val="D6192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4407008-3902-9B7C-D4D4-B6232E574267}"/>
              </a:ext>
            </a:extLst>
          </p:cNvPr>
          <p:cNvSpPr/>
          <p:nvPr/>
        </p:nvSpPr>
        <p:spPr>
          <a:xfrm>
            <a:off x="5973206" y="4707331"/>
            <a:ext cx="5754774" cy="745587"/>
          </a:xfrm>
          <a:prstGeom prst="rect">
            <a:avLst/>
          </a:prstGeom>
          <a:noFill/>
          <a:ln>
            <a:solidFill>
              <a:srgbClr val="D6192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9" name="Flecha derecha 7">
            <a:extLst>
              <a:ext uri="{FF2B5EF4-FFF2-40B4-BE49-F238E27FC236}">
                <a16:creationId xmlns:a16="http://schemas.microsoft.com/office/drawing/2014/main" id="{FB2FDBE8-2E12-6824-4180-488B050939FF}"/>
              </a:ext>
            </a:extLst>
          </p:cNvPr>
          <p:cNvSpPr/>
          <p:nvPr/>
        </p:nvSpPr>
        <p:spPr>
          <a:xfrm>
            <a:off x="4656698" y="1324447"/>
            <a:ext cx="918102" cy="270030"/>
          </a:xfrm>
          <a:prstGeom prst="rightArrow">
            <a:avLst/>
          </a:prstGeom>
          <a:solidFill>
            <a:srgbClr val="D61923"/>
          </a:solidFill>
          <a:ln>
            <a:solidFill>
              <a:srgbClr val="D6192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0" name="Flecha derecha 8">
            <a:extLst>
              <a:ext uri="{FF2B5EF4-FFF2-40B4-BE49-F238E27FC236}">
                <a16:creationId xmlns:a16="http://schemas.microsoft.com/office/drawing/2014/main" id="{78302569-4AD8-68DD-ACD2-7BA988C53FF3}"/>
              </a:ext>
            </a:extLst>
          </p:cNvPr>
          <p:cNvSpPr/>
          <p:nvPr/>
        </p:nvSpPr>
        <p:spPr>
          <a:xfrm>
            <a:off x="4656698" y="4945109"/>
            <a:ext cx="918102" cy="270030"/>
          </a:xfrm>
          <a:prstGeom prst="rightArrow">
            <a:avLst/>
          </a:prstGeom>
          <a:solidFill>
            <a:srgbClr val="D61923"/>
          </a:solidFill>
          <a:ln>
            <a:solidFill>
              <a:srgbClr val="D6192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515704" y="2768600"/>
            <a:ext cx="4352627" cy="406401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515704" y="2679412"/>
            <a:ext cx="45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>
                <a:solidFill>
                  <a:schemeClr val="tx1"/>
                </a:solidFill>
                <a:latin typeface="Montserrat Black" pitchFamily="2" charset="0"/>
              </a:rPr>
              <a:t>INCUMPLIMIENTOS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4" y="3877663"/>
            <a:ext cx="1272717" cy="12727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E9069D8-0445-F2F3-3B54-E1FC7A4C08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0365" b="90512"/>
          <a:stretch>
            <a:fillRect/>
          </a:stretch>
        </p:blipFill>
        <p:spPr>
          <a:xfrm>
            <a:off x="5879815" y="89612"/>
            <a:ext cx="2182253" cy="4247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4566E4-F64B-04DC-4464-099DFDFA7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20" y="6308645"/>
            <a:ext cx="2423370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515704" y="3239172"/>
            <a:ext cx="3787355" cy="394275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521684" y="2118454"/>
            <a:ext cx="4325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>
                <a:solidFill>
                  <a:schemeClr val="tx1"/>
                </a:solidFill>
                <a:latin typeface="Montserrat Black" pitchFamily="2" charset="0"/>
              </a:rPr>
              <a:t>LAS PRÁCTICAS PUEDEN PERDERSE POR: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66" y="716939"/>
            <a:ext cx="1387138" cy="138713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24566" y="2318038"/>
            <a:ext cx="184597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CO" sz="1600" b="1">
                <a:latin typeface="Montserrat"/>
              </a:rPr>
              <a:t>Despedido de la empresa.</a:t>
            </a:r>
            <a:endParaRPr lang="es-CO" sz="1600" b="1">
              <a:latin typeface="Montserrat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97854" y="2290042"/>
            <a:ext cx="238228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CO" sz="1600" b="1">
                <a:latin typeface="Montserrat"/>
              </a:rPr>
              <a:t>Incumplimiento</a:t>
            </a:r>
            <a:r>
              <a:rPr lang="es-CO">
                <a:latin typeface="Franklin Gothic Book"/>
              </a:rPr>
              <a:t> </a:t>
            </a:r>
            <a:r>
              <a:rPr lang="es-CO" sz="1600" b="1">
                <a:latin typeface="Montserrat"/>
              </a:rPr>
              <a:t>de normas y políticas de la empresa.</a:t>
            </a:r>
            <a:endParaRPr lang="es-CO" b="1">
              <a:latin typeface="Montserrat" pitchFamily="2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66" y="751283"/>
            <a:ext cx="1272717" cy="127271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91" y="3436309"/>
            <a:ext cx="1509399" cy="116657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414339" y="4817287"/>
            <a:ext cx="288769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600" b="1">
                <a:latin typeface="Montserrat"/>
              </a:rPr>
              <a:t>Retiro o abandono de la práctica por parte del estudiante sin justa causa.</a:t>
            </a:r>
          </a:p>
        </p:txBody>
      </p:sp>
      <p:sp>
        <p:nvSpPr>
          <p:cNvPr id="19" name="Rectángulo 18"/>
          <p:cNvSpPr/>
          <p:nvPr/>
        </p:nvSpPr>
        <p:spPr>
          <a:xfrm flipH="1">
            <a:off x="7631166" y="4815057"/>
            <a:ext cx="4329849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1600" b="1">
                <a:latin typeface="Montserrat"/>
              </a:rPr>
              <a:t>Realizar conductas que atenten contra los deberes, las responsabilidades, el respeto, o el buen nombre del escenario de prácticas. </a:t>
            </a:r>
            <a:endParaRPr lang="es-ES" sz="1600" b="1">
              <a:latin typeface="Montserra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31" y="3441548"/>
            <a:ext cx="1160262" cy="116026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515704" y="5915958"/>
            <a:ext cx="6096000" cy="52322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s-CO" b="1">
                <a:solidFill>
                  <a:prstClr val="black"/>
                </a:solidFill>
                <a:latin typeface="Montserrat"/>
              </a:rPr>
              <a:t>La nota con la que se reporta pérdida de la práctica por cualquiera de los motivos anteriores es 1,5.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0065213" y="2318038"/>
            <a:ext cx="238228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CO" sz="1600" b="1">
                <a:latin typeface="Montserrat"/>
              </a:rPr>
              <a:t>Cometer fraude.</a:t>
            </a:r>
            <a:endParaRPr lang="es-CO" sz="1600" b="1">
              <a:latin typeface="Montserrat" pitchFamily="2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82" y="904814"/>
            <a:ext cx="1119186" cy="11191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45E3B0-08B1-EC3B-C8A5-C9FC5F8468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75" t="1055" r="3563" b="7655"/>
          <a:stretch>
            <a:fillRect/>
          </a:stretch>
        </p:blipFill>
        <p:spPr>
          <a:xfrm>
            <a:off x="9321922" y="6272227"/>
            <a:ext cx="2642333" cy="2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8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536509" y="398280"/>
            <a:ext cx="6620620" cy="476584"/>
          </a:xfrm>
          <a:prstGeom prst="rect">
            <a:avLst/>
          </a:prstGeom>
          <a:solidFill>
            <a:srgbClr val="D6192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536509" y="357278"/>
            <a:ext cx="10949650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3200" b="1">
                <a:solidFill>
                  <a:schemeClr val="bg1"/>
                </a:solidFill>
                <a:latin typeface="Montserrat Black"/>
              </a:rPr>
              <a:t>POLÍTICA CONTRA FRAUDES</a:t>
            </a:r>
          </a:p>
          <a:p>
            <a:endParaRPr lang="es-CO" sz="1600" b="1">
              <a:latin typeface="Montserrat" panose="020B0604020202020204" charset="0"/>
            </a:endParaRPr>
          </a:p>
          <a:p>
            <a:endParaRPr lang="es-CO" sz="1600">
              <a:latin typeface="Montserrat" panose="020B0604020202020204" charset="0"/>
            </a:endParaRPr>
          </a:p>
          <a:p>
            <a:r>
              <a:rPr lang="es-CO" sz="1600">
                <a:latin typeface="Montserrat" panose="020B0604020202020204" charset="0"/>
              </a:rPr>
              <a:t>Es fundamental que todos los estudiantes actúen con ética e integridad durante su proceso de prácticas. Recuerda que incurrir en prácticas fraudulentas puede acarrear consecuencias graves, como la suspensión de las prácticas y otras medidas disciplinarias.</a:t>
            </a:r>
          </a:p>
          <a:p>
            <a:endParaRPr lang="es-CO" sz="1600">
              <a:latin typeface="Montserrat" panose="020B0604020202020204" charset="0"/>
            </a:endParaRPr>
          </a:p>
          <a:p>
            <a:r>
              <a:rPr lang="es-CO" sz="1600" b="1">
                <a:latin typeface="Montserrat" panose="020B0604020202020204" charset="0"/>
              </a:rPr>
              <a:t>Está prohibido:</a:t>
            </a:r>
          </a:p>
          <a:p>
            <a:endParaRPr lang="es-CO" sz="1600">
              <a:latin typeface="Montserrat" panose="020B0604020202020204" charset="0"/>
            </a:endParaRPr>
          </a:p>
          <a:p>
            <a:r>
              <a:rPr lang="es-CO" sz="1600" b="1">
                <a:latin typeface="Montserrat" panose="020B0604020202020204" charset="0"/>
              </a:rPr>
              <a:t>Falsificar firmas</a:t>
            </a:r>
            <a:r>
              <a:rPr lang="es-CO" sz="1600">
                <a:latin typeface="Montserrat" panose="020B0604020202020204" charset="0"/>
              </a:rPr>
              <a:t> en documentos relacionados con las prácticas, tanto en los entregables que exige la universidad como en los documentos emitidos por la empresa.</a:t>
            </a:r>
          </a:p>
          <a:p>
            <a:endParaRPr lang="es-CO" sz="1600">
              <a:latin typeface="Montserrat" panose="020B0604020202020204" charset="0"/>
            </a:endParaRPr>
          </a:p>
          <a:p>
            <a:r>
              <a:rPr lang="es-CO" sz="1600" b="1">
                <a:latin typeface="Montserrat" panose="020B0604020202020204" charset="0"/>
              </a:rPr>
              <a:t>Falsificar excusas médicas, documentos o cartas</a:t>
            </a:r>
            <a:r>
              <a:rPr lang="es-CO" sz="1600">
                <a:latin typeface="Montserrat" panose="020B0604020202020204" charset="0"/>
              </a:rPr>
              <a:t> emitidos por la universidad, la empresa u otras entidades relacionadas con el proceso de prácticas.</a:t>
            </a:r>
          </a:p>
          <a:p>
            <a:endParaRPr lang="es-CO" sz="1600">
              <a:latin typeface="Montserrat" panose="020B0604020202020204" charset="0"/>
            </a:endParaRPr>
          </a:p>
          <a:p>
            <a:r>
              <a:rPr lang="es-CO" sz="1600" b="1">
                <a:latin typeface="Montserrat" panose="020B0604020202020204" charset="0"/>
              </a:rPr>
              <a:t>Presentar trabajos, informes o proyectos</a:t>
            </a:r>
            <a:r>
              <a:rPr lang="es-CO" sz="1600">
                <a:latin typeface="Montserrat" panose="020B0604020202020204" charset="0"/>
              </a:rPr>
              <a:t> de otras personas sin la debida citación o autorización, constituyendo un acto de plagio.</a:t>
            </a:r>
          </a:p>
          <a:p>
            <a:endParaRPr lang="es-CO" sz="1600">
              <a:latin typeface="Montserrat" panose="020B0604020202020204" charset="0"/>
            </a:endParaRPr>
          </a:p>
          <a:p>
            <a:r>
              <a:rPr lang="es-CO" sz="1600" b="1">
                <a:latin typeface="Montserrat" panose="020B0604020202020204" charset="0"/>
              </a:rPr>
              <a:t>Manipular o alterar documentos, información o datos</a:t>
            </a:r>
            <a:r>
              <a:rPr lang="es-CO" sz="1600">
                <a:latin typeface="Montserrat" panose="020B0604020202020204" charset="0"/>
              </a:rPr>
              <a:t> relacionados con el proceso de prácticas de cualquier manera.</a:t>
            </a:r>
          </a:p>
          <a:p>
            <a:endParaRPr lang="es-CO" sz="1600">
              <a:latin typeface="Montserrat" panose="020B0604020202020204" charset="0"/>
            </a:endParaRPr>
          </a:p>
          <a:p>
            <a:r>
              <a:rPr lang="es-CO" sz="1600" b="1">
                <a:latin typeface="Montserrat"/>
              </a:rPr>
              <a:t>Entre otros...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89" y="5595348"/>
            <a:ext cx="1007983" cy="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6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5;p25">
            <a:extLst>
              <a:ext uri="{FF2B5EF4-FFF2-40B4-BE49-F238E27FC236}">
                <a16:creationId xmlns:a16="http://schemas.microsoft.com/office/drawing/2014/main" id="{C983851D-D1F6-ACFC-05F3-10A549053796}"/>
              </a:ext>
            </a:extLst>
          </p:cNvPr>
          <p:cNvSpPr/>
          <p:nvPr/>
        </p:nvSpPr>
        <p:spPr>
          <a:xfrm>
            <a:off x="578822" y="2111355"/>
            <a:ext cx="8881810" cy="1107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200">
                <a:solidFill>
                  <a:schemeClr val="dk1"/>
                </a:solidFill>
                <a:latin typeface="Montserrat"/>
                <a:ea typeface="Libre Franklin"/>
                <a:cs typeface="Libre Franklin"/>
                <a:sym typeface="Libre Franklin"/>
              </a:rPr>
              <a:t>El equipo de Prácticas Profesionales mantendrá un estrecho contacto con el estudiante durante este período para atender oportunamente sus requerimientos y los de los jefes. </a:t>
            </a:r>
            <a:endParaRPr lang="es-ES" sz="2200">
              <a:solidFill>
                <a:schemeClr val="dk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Google Shape;506;p25">
            <a:extLst>
              <a:ext uri="{FF2B5EF4-FFF2-40B4-BE49-F238E27FC236}">
                <a16:creationId xmlns:a16="http://schemas.microsoft.com/office/drawing/2014/main" id="{5C0B8AD3-26DF-5E71-851A-583A34081EB9}"/>
              </a:ext>
            </a:extLst>
          </p:cNvPr>
          <p:cNvSpPr/>
          <p:nvPr/>
        </p:nvSpPr>
        <p:spPr>
          <a:xfrm>
            <a:off x="3041162" y="4264624"/>
            <a:ext cx="9068108" cy="178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2200">
                <a:solidFill>
                  <a:schemeClr val="dk1"/>
                </a:solidFill>
                <a:latin typeface="Montserrat"/>
                <a:sym typeface="Libre Franklin"/>
              </a:rPr>
              <a:t>Asimismo, el estudiante cuenta con el apoyo de un docente del Departamento, quien asesora el proyecto/entregable de práctica del estudiante durante sus pasantías ya sea de tipo investigativo, mejoramientos en su área de trabajo, o de tipo coyuntural.</a:t>
            </a:r>
            <a:endParaRPr lang="es-ES" sz="2200">
              <a:solidFill>
                <a:schemeClr val="dk1"/>
              </a:solidFill>
              <a:latin typeface="Montserra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A7DF04-D890-B926-C9A5-10C4CF0148C3}"/>
              </a:ext>
            </a:extLst>
          </p:cNvPr>
          <p:cNvSpPr/>
          <p:nvPr/>
        </p:nvSpPr>
        <p:spPr>
          <a:xfrm>
            <a:off x="573213" y="723135"/>
            <a:ext cx="6130863" cy="351143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B06AB35-D7B3-B790-6B9E-C5FEB92ACB5D}"/>
              </a:ext>
            </a:extLst>
          </p:cNvPr>
          <p:cNvSpPr/>
          <p:nvPr/>
        </p:nvSpPr>
        <p:spPr>
          <a:xfrm>
            <a:off x="521683" y="612364"/>
            <a:ext cx="61224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3200" b="1">
                <a:solidFill>
                  <a:schemeClr val="tx1"/>
                </a:solidFill>
                <a:latin typeface="Montserrat Black"/>
              </a:rPr>
              <a:t>SEGUIMIENTO Y ASESORÍA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96168F1-9350-11CF-9AC1-2BD8102F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302582" y="2210602"/>
            <a:ext cx="278596" cy="2785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1DBC3A2-B753-C0E9-5A48-F1E87D27A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2761110" y="4352828"/>
            <a:ext cx="278596" cy="2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2FD0A12-31F3-7AB1-1E86-FD61E18372E4}"/>
              </a:ext>
            </a:extLst>
          </p:cNvPr>
          <p:cNvSpPr/>
          <p:nvPr/>
        </p:nvSpPr>
        <p:spPr>
          <a:xfrm>
            <a:off x="545435" y="3013412"/>
            <a:ext cx="4784853" cy="394275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515704" y="2898461"/>
            <a:ext cx="5181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>
                <a:solidFill>
                  <a:schemeClr val="tx1"/>
                </a:solidFill>
                <a:latin typeface="Montserrat Black" pitchFamily="2" charset="0"/>
              </a:rPr>
              <a:t>RECOMENDACIONES: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45435" y="3522638"/>
            <a:ext cx="48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>
                <a:solidFill>
                  <a:prstClr val="black"/>
                </a:solidFill>
                <a:latin typeface="Montserrat" pitchFamily="2" charset="0"/>
              </a:rPr>
              <a:t>Informar a la Coordinación de Prácticas cuando:</a:t>
            </a:r>
          </a:p>
        </p:txBody>
      </p:sp>
      <p:sp>
        <p:nvSpPr>
          <p:cNvPr id="24" name="14 CuadroTexto">
            <a:extLst>
              <a:ext uri="{FF2B5EF4-FFF2-40B4-BE49-F238E27FC236}">
                <a16:creationId xmlns:a16="http://schemas.microsoft.com/office/drawing/2014/main" id="{A2E00715-CEA9-9487-A277-9AC79529121C}"/>
              </a:ext>
            </a:extLst>
          </p:cNvPr>
          <p:cNvSpPr txBox="1"/>
          <p:nvPr/>
        </p:nvSpPr>
        <p:spPr>
          <a:xfrm>
            <a:off x="6084254" y="2660927"/>
            <a:ext cx="281000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6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Falta de formalización de Vinculación Laboral (</a:t>
            </a:r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Contrato, ARL, Auxilio económico</a:t>
            </a:r>
            <a:r>
              <a:rPr lang="es-CO" sz="16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)</a:t>
            </a:r>
          </a:p>
        </p:txBody>
      </p:sp>
      <p:sp>
        <p:nvSpPr>
          <p:cNvPr id="25" name="18 CuadroTexto">
            <a:extLst>
              <a:ext uri="{FF2B5EF4-FFF2-40B4-BE49-F238E27FC236}">
                <a16:creationId xmlns:a16="http://schemas.microsoft.com/office/drawing/2014/main" id="{2A32503C-404C-1BC5-A713-68CF6C4E090C}"/>
              </a:ext>
            </a:extLst>
          </p:cNvPr>
          <p:cNvSpPr txBox="1"/>
          <p:nvPr/>
        </p:nvSpPr>
        <p:spPr>
          <a:xfrm>
            <a:off x="9740153" y="2529128"/>
            <a:ext cx="1972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Si las </a:t>
            </a:r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funciones no se ajustan al requerimiento de la empresa en Turpial</a:t>
            </a:r>
          </a:p>
        </p:txBody>
      </p:sp>
      <p:grpSp>
        <p:nvGrpSpPr>
          <p:cNvPr id="26" name="2 Grupo">
            <a:extLst>
              <a:ext uri="{FF2B5EF4-FFF2-40B4-BE49-F238E27FC236}">
                <a16:creationId xmlns:a16="http://schemas.microsoft.com/office/drawing/2014/main" id="{FD515B63-B07F-FA75-15B7-90DBE138D6C2}"/>
              </a:ext>
            </a:extLst>
          </p:cNvPr>
          <p:cNvGrpSpPr/>
          <p:nvPr/>
        </p:nvGrpSpPr>
        <p:grpSpPr>
          <a:xfrm>
            <a:off x="6938908" y="1404274"/>
            <a:ext cx="1100695" cy="997631"/>
            <a:chOff x="3119701" y="3741094"/>
            <a:chExt cx="479425" cy="477838"/>
          </a:xfrm>
          <a:solidFill>
            <a:schemeClr val="tx1"/>
          </a:solidFill>
        </p:grpSpPr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6C6FF4E9-E5E7-40F6-2FE8-B00D1772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251" y="3826819"/>
              <a:ext cx="206375" cy="42863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E04ED596-D5FD-8C35-4EEB-B8F9D66F3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251" y="3907781"/>
              <a:ext cx="206375" cy="42863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5593C40B-E0A0-C161-43ED-3CF7B0A6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251" y="3988744"/>
              <a:ext cx="125413" cy="44450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8A988F28-9B9E-59D8-AB26-09C828652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701" y="3741094"/>
              <a:ext cx="371475" cy="477838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A0D4981A-C8C4-F2ED-4996-A146FFA56C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0526" y="3795069"/>
              <a:ext cx="228600" cy="341313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EEF8F89D-B63B-8A0D-C8EC-F02923B7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551" y="4069706"/>
              <a:ext cx="166688" cy="84138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74">
            <a:extLst>
              <a:ext uri="{FF2B5EF4-FFF2-40B4-BE49-F238E27FC236}">
                <a16:creationId xmlns:a16="http://schemas.microsoft.com/office/drawing/2014/main" id="{5E0D29E9-BD65-B998-BA63-C289F1303D52}"/>
              </a:ext>
            </a:extLst>
          </p:cNvPr>
          <p:cNvSpPr>
            <a:spLocks noEditPoints="1"/>
          </p:cNvSpPr>
          <p:nvPr/>
        </p:nvSpPr>
        <p:spPr bwMode="auto">
          <a:xfrm>
            <a:off x="10030408" y="1306049"/>
            <a:ext cx="1147779" cy="1086363"/>
          </a:xfrm>
          <a:custGeom>
            <a:avLst/>
            <a:gdLst>
              <a:gd name="T0" fmla="*/ 2003 w 2939"/>
              <a:gd name="T1" fmla="*/ 2890 h 3600"/>
              <a:gd name="T2" fmla="*/ 1859 w 2939"/>
              <a:gd name="T3" fmla="*/ 2961 h 3600"/>
              <a:gd name="T4" fmla="*/ 2195 w 2939"/>
              <a:gd name="T5" fmla="*/ 3289 h 3600"/>
              <a:gd name="T6" fmla="*/ 2729 w 2939"/>
              <a:gd name="T7" fmla="*/ 2753 h 3600"/>
              <a:gd name="T8" fmla="*/ 2634 w 2939"/>
              <a:gd name="T9" fmla="*/ 2623 h 3600"/>
              <a:gd name="T10" fmla="*/ 1495 w 2939"/>
              <a:gd name="T11" fmla="*/ 2623 h 3600"/>
              <a:gd name="T12" fmla="*/ 949 w 2939"/>
              <a:gd name="T13" fmla="*/ 2664 h 3600"/>
              <a:gd name="T14" fmla="*/ 963 w 2939"/>
              <a:gd name="T15" fmla="*/ 2522 h 3600"/>
              <a:gd name="T16" fmla="*/ 838 w 2939"/>
              <a:gd name="T17" fmla="*/ 2470 h 3600"/>
              <a:gd name="T18" fmla="*/ 456 w 2939"/>
              <a:gd name="T19" fmla="*/ 2606 h 3600"/>
              <a:gd name="T20" fmla="*/ 488 w 2939"/>
              <a:gd name="T21" fmla="*/ 2522 h 3600"/>
              <a:gd name="T22" fmla="*/ 2269 w 2939"/>
              <a:gd name="T23" fmla="*/ 2263 h 3600"/>
              <a:gd name="T24" fmla="*/ 2743 w 2939"/>
              <a:gd name="T25" fmla="*/ 2459 h 3600"/>
              <a:gd name="T26" fmla="*/ 2939 w 2939"/>
              <a:gd name="T27" fmla="*/ 2931 h 3600"/>
              <a:gd name="T28" fmla="*/ 2743 w 2939"/>
              <a:gd name="T29" fmla="*/ 3404 h 3600"/>
              <a:gd name="T30" fmla="*/ 2269 w 2939"/>
              <a:gd name="T31" fmla="*/ 3600 h 3600"/>
              <a:gd name="T32" fmla="*/ 1795 w 2939"/>
              <a:gd name="T33" fmla="*/ 3404 h 3600"/>
              <a:gd name="T34" fmla="*/ 1599 w 2939"/>
              <a:gd name="T35" fmla="*/ 2931 h 3600"/>
              <a:gd name="T36" fmla="*/ 1795 w 2939"/>
              <a:gd name="T37" fmla="*/ 2459 h 3600"/>
              <a:gd name="T38" fmla="*/ 2269 w 2939"/>
              <a:gd name="T39" fmla="*/ 2263 h 3600"/>
              <a:gd name="T40" fmla="*/ 1599 w 2939"/>
              <a:gd name="T41" fmla="*/ 2160 h 3600"/>
              <a:gd name="T42" fmla="*/ 949 w 2939"/>
              <a:gd name="T43" fmla="*/ 2201 h 3600"/>
              <a:gd name="T44" fmla="*/ 963 w 2939"/>
              <a:gd name="T45" fmla="*/ 2060 h 3600"/>
              <a:gd name="T46" fmla="*/ 838 w 2939"/>
              <a:gd name="T47" fmla="*/ 2029 h 3600"/>
              <a:gd name="T48" fmla="*/ 456 w 2939"/>
              <a:gd name="T49" fmla="*/ 2165 h 3600"/>
              <a:gd name="T50" fmla="*/ 488 w 2939"/>
              <a:gd name="T51" fmla="*/ 2081 h 3600"/>
              <a:gd name="T52" fmla="*/ 980 w 2939"/>
              <a:gd name="T53" fmla="*/ 1646 h 3600"/>
              <a:gd name="T54" fmla="*/ 1854 w 2939"/>
              <a:gd name="T55" fmla="*/ 1765 h 3600"/>
              <a:gd name="T56" fmla="*/ 938 w 2939"/>
              <a:gd name="T57" fmla="*/ 1779 h 3600"/>
              <a:gd name="T58" fmla="*/ 980 w 2939"/>
              <a:gd name="T59" fmla="*/ 1646 h 3600"/>
              <a:gd name="T60" fmla="*/ 830 w 2939"/>
              <a:gd name="T61" fmla="*/ 1605 h 3600"/>
              <a:gd name="T62" fmla="*/ 446 w 2939"/>
              <a:gd name="T63" fmla="*/ 1717 h 3600"/>
              <a:gd name="T64" fmla="*/ 502 w 2939"/>
              <a:gd name="T65" fmla="*/ 1647 h 3600"/>
              <a:gd name="T66" fmla="*/ 1804 w 2939"/>
              <a:gd name="T67" fmla="*/ 1183 h 3600"/>
              <a:gd name="T68" fmla="*/ 1846 w 2939"/>
              <a:gd name="T69" fmla="*/ 1316 h 3600"/>
              <a:gd name="T70" fmla="*/ 931 w 2939"/>
              <a:gd name="T71" fmla="*/ 1301 h 3600"/>
              <a:gd name="T72" fmla="*/ 798 w 2939"/>
              <a:gd name="T73" fmla="*/ 1068 h 3600"/>
              <a:gd name="T74" fmla="*/ 640 w 2939"/>
              <a:gd name="T75" fmla="*/ 1360 h 3600"/>
              <a:gd name="T76" fmla="*/ 440 w 2939"/>
              <a:gd name="T77" fmla="*/ 1246 h 3600"/>
              <a:gd name="T78" fmla="*/ 515 w 2939"/>
              <a:gd name="T79" fmla="*/ 1197 h 3600"/>
              <a:gd name="T80" fmla="*/ 569 w 2939"/>
              <a:gd name="T81" fmla="*/ 386 h 3600"/>
              <a:gd name="T82" fmla="*/ 706 w 2939"/>
              <a:gd name="T83" fmla="*/ 640 h 3600"/>
              <a:gd name="T84" fmla="*/ 1648 w 2939"/>
              <a:gd name="T85" fmla="*/ 619 h 3600"/>
              <a:gd name="T86" fmla="*/ 1748 w 2939"/>
              <a:gd name="T87" fmla="*/ 360 h 3600"/>
              <a:gd name="T88" fmla="*/ 2285 w 2939"/>
              <a:gd name="T89" fmla="*/ 454 h 3600"/>
              <a:gd name="T90" fmla="*/ 2198 w 2939"/>
              <a:gd name="T91" fmla="*/ 2112 h 3600"/>
              <a:gd name="T92" fmla="*/ 1465 w 2939"/>
              <a:gd name="T93" fmla="*/ 3116 h 3600"/>
              <a:gd name="T94" fmla="*/ 49 w 2939"/>
              <a:gd name="T95" fmla="*/ 3167 h 3600"/>
              <a:gd name="T96" fmla="*/ 22 w 2939"/>
              <a:gd name="T97" fmla="*/ 471 h 3600"/>
              <a:gd name="T98" fmla="*/ 1160 w 2939"/>
              <a:gd name="T99" fmla="*/ 103 h 3600"/>
              <a:gd name="T100" fmla="*/ 1094 w 2939"/>
              <a:gd name="T101" fmla="*/ 219 h 3600"/>
              <a:gd name="T102" fmla="*/ 1227 w 2939"/>
              <a:gd name="T103" fmla="*/ 219 h 3600"/>
              <a:gd name="T104" fmla="*/ 1160 w 2939"/>
              <a:gd name="T105" fmla="*/ 103 h 3600"/>
              <a:gd name="T106" fmla="*/ 1317 w 2939"/>
              <a:gd name="T107" fmla="*/ 88 h 3600"/>
              <a:gd name="T108" fmla="*/ 1379 w 2939"/>
              <a:gd name="T109" fmla="*/ 247 h 3600"/>
              <a:gd name="T110" fmla="*/ 1624 w 2939"/>
              <a:gd name="T111" fmla="*/ 324 h 3600"/>
              <a:gd name="T112" fmla="*/ 1605 w 2939"/>
              <a:gd name="T113" fmla="*/ 521 h 3600"/>
              <a:gd name="T114" fmla="*/ 738 w 2939"/>
              <a:gd name="T115" fmla="*/ 540 h 3600"/>
              <a:gd name="T116" fmla="*/ 682 w 2939"/>
              <a:gd name="T117" fmla="*/ 350 h 3600"/>
              <a:gd name="T118" fmla="*/ 923 w 2939"/>
              <a:gd name="T119" fmla="*/ 254 h 3600"/>
              <a:gd name="T120" fmla="*/ 991 w 2939"/>
              <a:gd name="T121" fmla="*/ 116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9" h="3600">
                <a:moveTo>
                  <a:pt x="2634" y="2623"/>
                </a:moveTo>
                <a:lnTo>
                  <a:pt x="2613" y="2625"/>
                </a:lnTo>
                <a:lnTo>
                  <a:pt x="2591" y="2630"/>
                </a:lnTo>
                <a:lnTo>
                  <a:pt x="2570" y="2641"/>
                </a:lnTo>
                <a:lnTo>
                  <a:pt x="2552" y="2657"/>
                </a:lnTo>
                <a:lnTo>
                  <a:pt x="2205" y="3047"/>
                </a:lnTo>
                <a:lnTo>
                  <a:pt x="2024" y="2903"/>
                </a:lnTo>
                <a:lnTo>
                  <a:pt x="2003" y="2890"/>
                </a:lnTo>
                <a:lnTo>
                  <a:pt x="1982" y="2882"/>
                </a:lnTo>
                <a:lnTo>
                  <a:pt x="1960" y="2880"/>
                </a:lnTo>
                <a:lnTo>
                  <a:pt x="1937" y="2882"/>
                </a:lnTo>
                <a:lnTo>
                  <a:pt x="1915" y="2890"/>
                </a:lnTo>
                <a:lnTo>
                  <a:pt x="1895" y="2902"/>
                </a:lnTo>
                <a:lnTo>
                  <a:pt x="1879" y="2918"/>
                </a:lnTo>
                <a:lnTo>
                  <a:pt x="1866" y="2939"/>
                </a:lnTo>
                <a:lnTo>
                  <a:pt x="1859" y="2961"/>
                </a:lnTo>
                <a:lnTo>
                  <a:pt x="1856" y="2983"/>
                </a:lnTo>
                <a:lnTo>
                  <a:pt x="1859" y="3005"/>
                </a:lnTo>
                <a:lnTo>
                  <a:pt x="1866" y="3027"/>
                </a:lnTo>
                <a:lnTo>
                  <a:pt x="1878" y="3046"/>
                </a:lnTo>
                <a:lnTo>
                  <a:pt x="1895" y="3063"/>
                </a:lnTo>
                <a:lnTo>
                  <a:pt x="2152" y="3268"/>
                </a:lnTo>
                <a:lnTo>
                  <a:pt x="2173" y="3281"/>
                </a:lnTo>
                <a:lnTo>
                  <a:pt x="2195" y="3289"/>
                </a:lnTo>
                <a:lnTo>
                  <a:pt x="2217" y="3291"/>
                </a:lnTo>
                <a:lnTo>
                  <a:pt x="2239" y="3289"/>
                </a:lnTo>
                <a:lnTo>
                  <a:pt x="2258" y="3283"/>
                </a:lnTo>
                <a:lnTo>
                  <a:pt x="2278" y="3272"/>
                </a:lnTo>
                <a:lnTo>
                  <a:pt x="2294" y="3257"/>
                </a:lnTo>
                <a:lnTo>
                  <a:pt x="2707" y="2794"/>
                </a:lnTo>
                <a:lnTo>
                  <a:pt x="2720" y="2774"/>
                </a:lnTo>
                <a:lnTo>
                  <a:pt x="2729" y="2753"/>
                </a:lnTo>
                <a:lnTo>
                  <a:pt x="2733" y="2731"/>
                </a:lnTo>
                <a:lnTo>
                  <a:pt x="2731" y="2709"/>
                </a:lnTo>
                <a:lnTo>
                  <a:pt x="2725" y="2687"/>
                </a:lnTo>
                <a:lnTo>
                  <a:pt x="2714" y="2666"/>
                </a:lnTo>
                <a:lnTo>
                  <a:pt x="2698" y="2649"/>
                </a:lnTo>
                <a:lnTo>
                  <a:pt x="2678" y="2636"/>
                </a:lnTo>
                <a:lnTo>
                  <a:pt x="2657" y="2627"/>
                </a:lnTo>
                <a:lnTo>
                  <a:pt x="2634" y="2623"/>
                </a:lnTo>
                <a:close/>
                <a:moveTo>
                  <a:pt x="980" y="2520"/>
                </a:moveTo>
                <a:lnTo>
                  <a:pt x="1444" y="2520"/>
                </a:lnTo>
                <a:lnTo>
                  <a:pt x="1460" y="2522"/>
                </a:lnTo>
                <a:lnTo>
                  <a:pt x="1474" y="2530"/>
                </a:lnTo>
                <a:lnTo>
                  <a:pt x="1485" y="2541"/>
                </a:lnTo>
                <a:lnTo>
                  <a:pt x="1493" y="2555"/>
                </a:lnTo>
                <a:lnTo>
                  <a:pt x="1495" y="2571"/>
                </a:lnTo>
                <a:lnTo>
                  <a:pt x="1495" y="2623"/>
                </a:lnTo>
                <a:lnTo>
                  <a:pt x="1493" y="2639"/>
                </a:lnTo>
                <a:lnTo>
                  <a:pt x="1485" y="2653"/>
                </a:lnTo>
                <a:lnTo>
                  <a:pt x="1474" y="2664"/>
                </a:lnTo>
                <a:lnTo>
                  <a:pt x="1460" y="2672"/>
                </a:lnTo>
                <a:lnTo>
                  <a:pt x="1444" y="2674"/>
                </a:lnTo>
                <a:lnTo>
                  <a:pt x="980" y="2674"/>
                </a:lnTo>
                <a:lnTo>
                  <a:pt x="963" y="2672"/>
                </a:lnTo>
                <a:lnTo>
                  <a:pt x="949" y="2664"/>
                </a:lnTo>
                <a:lnTo>
                  <a:pt x="938" y="2653"/>
                </a:lnTo>
                <a:lnTo>
                  <a:pt x="931" y="2639"/>
                </a:lnTo>
                <a:lnTo>
                  <a:pt x="928" y="2623"/>
                </a:lnTo>
                <a:lnTo>
                  <a:pt x="928" y="2571"/>
                </a:lnTo>
                <a:lnTo>
                  <a:pt x="931" y="2555"/>
                </a:lnTo>
                <a:lnTo>
                  <a:pt x="938" y="2541"/>
                </a:lnTo>
                <a:lnTo>
                  <a:pt x="949" y="2530"/>
                </a:lnTo>
                <a:lnTo>
                  <a:pt x="963" y="2522"/>
                </a:lnTo>
                <a:lnTo>
                  <a:pt x="980" y="2520"/>
                </a:lnTo>
                <a:close/>
                <a:moveTo>
                  <a:pt x="798" y="2404"/>
                </a:moveTo>
                <a:lnTo>
                  <a:pt x="812" y="2408"/>
                </a:lnTo>
                <a:lnTo>
                  <a:pt x="826" y="2416"/>
                </a:lnTo>
                <a:lnTo>
                  <a:pt x="835" y="2427"/>
                </a:lnTo>
                <a:lnTo>
                  <a:pt x="841" y="2441"/>
                </a:lnTo>
                <a:lnTo>
                  <a:pt x="841" y="2456"/>
                </a:lnTo>
                <a:lnTo>
                  <a:pt x="838" y="2470"/>
                </a:lnTo>
                <a:lnTo>
                  <a:pt x="830" y="2483"/>
                </a:lnTo>
                <a:lnTo>
                  <a:pt x="640" y="2696"/>
                </a:lnTo>
                <a:lnTo>
                  <a:pt x="629" y="2704"/>
                </a:lnTo>
                <a:lnTo>
                  <a:pt x="617" y="2710"/>
                </a:lnTo>
                <a:lnTo>
                  <a:pt x="604" y="2712"/>
                </a:lnTo>
                <a:lnTo>
                  <a:pt x="588" y="2709"/>
                </a:lnTo>
                <a:lnTo>
                  <a:pt x="574" y="2701"/>
                </a:lnTo>
                <a:lnTo>
                  <a:pt x="456" y="2606"/>
                </a:lnTo>
                <a:lnTo>
                  <a:pt x="446" y="2595"/>
                </a:lnTo>
                <a:lnTo>
                  <a:pt x="440" y="2582"/>
                </a:lnTo>
                <a:lnTo>
                  <a:pt x="438" y="2568"/>
                </a:lnTo>
                <a:lnTo>
                  <a:pt x="441" y="2554"/>
                </a:lnTo>
                <a:lnTo>
                  <a:pt x="448" y="2540"/>
                </a:lnTo>
                <a:lnTo>
                  <a:pt x="459" y="2530"/>
                </a:lnTo>
                <a:lnTo>
                  <a:pt x="473" y="2524"/>
                </a:lnTo>
                <a:lnTo>
                  <a:pt x="488" y="2522"/>
                </a:lnTo>
                <a:lnTo>
                  <a:pt x="502" y="2525"/>
                </a:lnTo>
                <a:lnTo>
                  <a:pt x="515" y="2533"/>
                </a:lnTo>
                <a:lnTo>
                  <a:pt x="598" y="2600"/>
                </a:lnTo>
                <a:lnTo>
                  <a:pt x="759" y="2420"/>
                </a:lnTo>
                <a:lnTo>
                  <a:pt x="770" y="2410"/>
                </a:lnTo>
                <a:lnTo>
                  <a:pt x="784" y="2405"/>
                </a:lnTo>
                <a:lnTo>
                  <a:pt x="798" y="2404"/>
                </a:lnTo>
                <a:close/>
                <a:moveTo>
                  <a:pt x="2269" y="2263"/>
                </a:moveTo>
                <a:lnTo>
                  <a:pt x="2337" y="2266"/>
                </a:lnTo>
                <a:lnTo>
                  <a:pt x="2404" y="2277"/>
                </a:lnTo>
                <a:lnTo>
                  <a:pt x="2468" y="2293"/>
                </a:lnTo>
                <a:lnTo>
                  <a:pt x="2530" y="2315"/>
                </a:lnTo>
                <a:lnTo>
                  <a:pt x="2589" y="2343"/>
                </a:lnTo>
                <a:lnTo>
                  <a:pt x="2643" y="2377"/>
                </a:lnTo>
                <a:lnTo>
                  <a:pt x="2695" y="2415"/>
                </a:lnTo>
                <a:lnTo>
                  <a:pt x="2743" y="2459"/>
                </a:lnTo>
                <a:lnTo>
                  <a:pt x="2785" y="2506"/>
                </a:lnTo>
                <a:lnTo>
                  <a:pt x="2825" y="2557"/>
                </a:lnTo>
                <a:lnTo>
                  <a:pt x="2858" y="2613"/>
                </a:lnTo>
                <a:lnTo>
                  <a:pt x="2886" y="2672"/>
                </a:lnTo>
                <a:lnTo>
                  <a:pt x="2909" y="2733"/>
                </a:lnTo>
                <a:lnTo>
                  <a:pt x="2925" y="2797"/>
                </a:lnTo>
                <a:lnTo>
                  <a:pt x="2935" y="2863"/>
                </a:lnTo>
                <a:lnTo>
                  <a:pt x="2939" y="2931"/>
                </a:lnTo>
                <a:lnTo>
                  <a:pt x="2935" y="3000"/>
                </a:lnTo>
                <a:lnTo>
                  <a:pt x="2925" y="3067"/>
                </a:lnTo>
                <a:lnTo>
                  <a:pt x="2909" y="3130"/>
                </a:lnTo>
                <a:lnTo>
                  <a:pt x="2886" y="3192"/>
                </a:lnTo>
                <a:lnTo>
                  <a:pt x="2858" y="3250"/>
                </a:lnTo>
                <a:lnTo>
                  <a:pt x="2825" y="3305"/>
                </a:lnTo>
                <a:lnTo>
                  <a:pt x="2785" y="3357"/>
                </a:lnTo>
                <a:lnTo>
                  <a:pt x="2743" y="3404"/>
                </a:lnTo>
                <a:lnTo>
                  <a:pt x="2695" y="3447"/>
                </a:lnTo>
                <a:lnTo>
                  <a:pt x="2643" y="3485"/>
                </a:lnTo>
                <a:lnTo>
                  <a:pt x="2589" y="3519"/>
                </a:lnTo>
                <a:lnTo>
                  <a:pt x="2530" y="3548"/>
                </a:lnTo>
                <a:lnTo>
                  <a:pt x="2468" y="3569"/>
                </a:lnTo>
                <a:lnTo>
                  <a:pt x="2404" y="3587"/>
                </a:lnTo>
                <a:lnTo>
                  <a:pt x="2337" y="3597"/>
                </a:lnTo>
                <a:lnTo>
                  <a:pt x="2269" y="3600"/>
                </a:lnTo>
                <a:lnTo>
                  <a:pt x="2200" y="3597"/>
                </a:lnTo>
                <a:lnTo>
                  <a:pt x="2134" y="3587"/>
                </a:lnTo>
                <a:lnTo>
                  <a:pt x="2069" y="3569"/>
                </a:lnTo>
                <a:lnTo>
                  <a:pt x="2008" y="3548"/>
                </a:lnTo>
                <a:lnTo>
                  <a:pt x="1949" y="3519"/>
                </a:lnTo>
                <a:lnTo>
                  <a:pt x="1894" y="3485"/>
                </a:lnTo>
                <a:lnTo>
                  <a:pt x="1843" y="3447"/>
                </a:lnTo>
                <a:lnTo>
                  <a:pt x="1795" y="3404"/>
                </a:lnTo>
                <a:lnTo>
                  <a:pt x="1752" y="3357"/>
                </a:lnTo>
                <a:lnTo>
                  <a:pt x="1713" y="3305"/>
                </a:lnTo>
                <a:lnTo>
                  <a:pt x="1680" y="3250"/>
                </a:lnTo>
                <a:lnTo>
                  <a:pt x="1651" y="3192"/>
                </a:lnTo>
                <a:lnTo>
                  <a:pt x="1628" y="3130"/>
                </a:lnTo>
                <a:lnTo>
                  <a:pt x="1612" y="3067"/>
                </a:lnTo>
                <a:lnTo>
                  <a:pt x="1602" y="3000"/>
                </a:lnTo>
                <a:lnTo>
                  <a:pt x="1599" y="2931"/>
                </a:lnTo>
                <a:lnTo>
                  <a:pt x="1602" y="2863"/>
                </a:lnTo>
                <a:lnTo>
                  <a:pt x="1612" y="2797"/>
                </a:lnTo>
                <a:lnTo>
                  <a:pt x="1628" y="2733"/>
                </a:lnTo>
                <a:lnTo>
                  <a:pt x="1651" y="2672"/>
                </a:lnTo>
                <a:lnTo>
                  <a:pt x="1680" y="2613"/>
                </a:lnTo>
                <a:lnTo>
                  <a:pt x="1713" y="2557"/>
                </a:lnTo>
                <a:lnTo>
                  <a:pt x="1752" y="2506"/>
                </a:lnTo>
                <a:lnTo>
                  <a:pt x="1795" y="2459"/>
                </a:lnTo>
                <a:lnTo>
                  <a:pt x="1843" y="2415"/>
                </a:lnTo>
                <a:lnTo>
                  <a:pt x="1894" y="2377"/>
                </a:lnTo>
                <a:lnTo>
                  <a:pt x="1949" y="2343"/>
                </a:lnTo>
                <a:lnTo>
                  <a:pt x="2008" y="2315"/>
                </a:lnTo>
                <a:lnTo>
                  <a:pt x="2069" y="2293"/>
                </a:lnTo>
                <a:lnTo>
                  <a:pt x="2134" y="2277"/>
                </a:lnTo>
                <a:lnTo>
                  <a:pt x="2200" y="2266"/>
                </a:lnTo>
                <a:lnTo>
                  <a:pt x="2269" y="2263"/>
                </a:lnTo>
                <a:close/>
                <a:moveTo>
                  <a:pt x="980" y="2057"/>
                </a:moveTo>
                <a:lnTo>
                  <a:pt x="1547" y="2057"/>
                </a:lnTo>
                <a:lnTo>
                  <a:pt x="1563" y="2060"/>
                </a:lnTo>
                <a:lnTo>
                  <a:pt x="1577" y="2067"/>
                </a:lnTo>
                <a:lnTo>
                  <a:pt x="1589" y="2078"/>
                </a:lnTo>
                <a:lnTo>
                  <a:pt x="1596" y="2092"/>
                </a:lnTo>
                <a:lnTo>
                  <a:pt x="1599" y="2109"/>
                </a:lnTo>
                <a:lnTo>
                  <a:pt x="1599" y="2160"/>
                </a:lnTo>
                <a:lnTo>
                  <a:pt x="1596" y="2176"/>
                </a:lnTo>
                <a:lnTo>
                  <a:pt x="1589" y="2191"/>
                </a:lnTo>
                <a:lnTo>
                  <a:pt x="1577" y="2201"/>
                </a:lnTo>
                <a:lnTo>
                  <a:pt x="1563" y="2209"/>
                </a:lnTo>
                <a:lnTo>
                  <a:pt x="1547" y="2211"/>
                </a:lnTo>
                <a:lnTo>
                  <a:pt x="980" y="2211"/>
                </a:lnTo>
                <a:lnTo>
                  <a:pt x="963" y="2209"/>
                </a:lnTo>
                <a:lnTo>
                  <a:pt x="949" y="2201"/>
                </a:lnTo>
                <a:lnTo>
                  <a:pt x="938" y="2191"/>
                </a:lnTo>
                <a:lnTo>
                  <a:pt x="931" y="2176"/>
                </a:lnTo>
                <a:lnTo>
                  <a:pt x="928" y="2160"/>
                </a:lnTo>
                <a:lnTo>
                  <a:pt x="928" y="2109"/>
                </a:lnTo>
                <a:lnTo>
                  <a:pt x="931" y="2092"/>
                </a:lnTo>
                <a:lnTo>
                  <a:pt x="938" y="2078"/>
                </a:lnTo>
                <a:lnTo>
                  <a:pt x="949" y="2067"/>
                </a:lnTo>
                <a:lnTo>
                  <a:pt x="963" y="2060"/>
                </a:lnTo>
                <a:lnTo>
                  <a:pt x="980" y="2057"/>
                </a:lnTo>
                <a:close/>
                <a:moveTo>
                  <a:pt x="798" y="1964"/>
                </a:moveTo>
                <a:lnTo>
                  <a:pt x="812" y="1967"/>
                </a:lnTo>
                <a:lnTo>
                  <a:pt x="826" y="1976"/>
                </a:lnTo>
                <a:lnTo>
                  <a:pt x="835" y="1987"/>
                </a:lnTo>
                <a:lnTo>
                  <a:pt x="841" y="2001"/>
                </a:lnTo>
                <a:lnTo>
                  <a:pt x="841" y="2015"/>
                </a:lnTo>
                <a:lnTo>
                  <a:pt x="838" y="2029"/>
                </a:lnTo>
                <a:lnTo>
                  <a:pt x="830" y="2042"/>
                </a:lnTo>
                <a:lnTo>
                  <a:pt x="640" y="2255"/>
                </a:lnTo>
                <a:lnTo>
                  <a:pt x="629" y="2264"/>
                </a:lnTo>
                <a:lnTo>
                  <a:pt x="617" y="2269"/>
                </a:lnTo>
                <a:lnTo>
                  <a:pt x="604" y="2271"/>
                </a:lnTo>
                <a:lnTo>
                  <a:pt x="588" y="2268"/>
                </a:lnTo>
                <a:lnTo>
                  <a:pt x="574" y="2260"/>
                </a:lnTo>
                <a:lnTo>
                  <a:pt x="456" y="2165"/>
                </a:lnTo>
                <a:lnTo>
                  <a:pt x="446" y="2155"/>
                </a:lnTo>
                <a:lnTo>
                  <a:pt x="440" y="2141"/>
                </a:lnTo>
                <a:lnTo>
                  <a:pt x="438" y="2127"/>
                </a:lnTo>
                <a:lnTo>
                  <a:pt x="441" y="2113"/>
                </a:lnTo>
                <a:lnTo>
                  <a:pt x="448" y="2099"/>
                </a:lnTo>
                <a:lnTo>
                  <a:pt x="459" y="2089"/>
                </a:lnTo>
                <a:lnTo>
                  <a:pt x="473" y="2084"/>
                </a:lnTo>
                <a:lnTo>
                  <a:pt x="488" y="2081"/>
                </a:lnTo>
                <a:lnTo>
                  <a:pt x="502" y="2085"/>
                </a:lnTo>
                <a:lnTo>
                  <a:pt x="515" y="2092"/>
                </a:lnTo>
                <a:lnTo>
                  <a:pt x="598" y="2159"/>
                </a:lnTo>
                <a:lnTo>
                  <a:pt x="759" y="1979"/>
                </a:lnTo>
                <a:lnTo>
                  <a:pt x="770" y="1969"/>
                </a:lnTo>
                <a:lnTo>
                  <a:pt x="784" y="1965"/>
                </a:lnTo>
                <a:lnTo>
                  <a:pt x="798" y="1964"/>
                </a:lnTo>
                <a:close/>
                <a:moveTo>
                  <a:pt x="980" y="1646"/>
                </a:moveTo>
                <a:lnTo>
                  <a:pt x="1804" y="1646"/>
                </a:lnTo>
                <a:lnTo>
                  <a:pt x="1821" y="1648"/>
                </a:lnTo>
                <a:lnTo>
                  <a:pt x="1835" y="1656"/>
                </a:lnTo>
                <a:lnTo>
                  <a:pt x="1846" y="1667"/>
                </a:lnTo>
                <a:lnTo>
                  <a:pt x="1854" y="1681"/>
                </a:lnTo>
                <a:lnTo>
                  <a:pt x="1856" y="1697"/>
                </a:lnTo>
                <a:lnTo>
                  <a:pt x="1856" y="1749"/>
                </a:lnTo>
                <a:lnTo>
                  <a:pt x="1854" y="1765"/>
                </a:lnTo>
                <a:lnTo>
                  <a:pt x="1846" y="1779"/>
                </a:lnTo>
                <a:lnTo>
                  <a:pt x="1835" y="1790"/>
                </a:lnTo>
                <a:lnTo>
                  <a:pt x="1821" y="1798"/>
                </a:lnTo>
                <a:lnTo>
                  <a:pt x="1804" y="1800"/>
                </a:lnTo>
                <a:lnTo>
                  <a:pt x="980" y="1800"/>
                </a:lnTo>
                <a:lnTo>
                  <a:pt x="963" y="1798"/>
                </a:lnTo>
                <a:lnTo>
                  <a:pt x="949" y="1790"/>
                </a:lnTo>
                <a:lnTo>
                  <a:pt x="938" y="1779"/>
                </a:lnTo>
                <a:lnTo>
                  <a:pt x="931" y="1765"/>
                </a:lnTo>
                <a:lnTo>
                  <a:pt x="928" y="1749"/>
                </a:lnTo>
                <a:lnTo>
                  <a:pt x="928" y="1697"/>
                </a:lnTo>
                <a:lnTo>
                  <a:pt x="931" y="1681"/>
                </a:lnTo>
                <a:lnTo>
                  <a:pt x="938" y="1667"/>
                </a:lnTo>
                <a:lnTo>
                  <a:pt x="949" y="1656"/>
                </a:lnTo>
                <a:lnTo>
                  <a:pt x="963" y="1648"/>
                </a:lnTo>
                <a:lnTo>
                  <a:pt x="980" y="1646"/>
                </a:lnTo>
                <a:close/>
                <a:moveTo>
                  <a:pt x="798" y="1526"/>
                </a:moveTo>
                <a:lnTo>
                  <a:pt x="812" y="1529"/>
                </a:lnTo>
                <a:lnTo>
                  <a:pt x="826" y="1538"/>
                </a:lnTo>
                <a:lnTo>
                  <a:pt x="835" y="1549"/>
                </a:lnTo>
                <a:lnTo>
                  <a:pt x="841" y="1563"/>
                </a:lnTo>
                <a:lnTo>
                  <a:pt x="841" y="1577"/>
                </a:lnTo>
                <a:lnTo>
                  <a:pt x="838" y="1592"/>
                </a:lnTo>
                <a:lnTo>
                  <a:pt x="830" y="1605"/>
                </a:lnTo>
                <a:lnTo>
                  <a:pt x="640" y="1817"/>
                </a:lnTo>
                <a:lnTo>
                  <a:pt x="629" y="1826"/>
                </a:lnTo>
                <a:lnTo>
                  <a:pt x="617" y="1832"/>
                </a:lnTo>
                <a:lnTo>
                  <a:pt x="604" y="1834"/>
                </a:lnTo>
                <a:lnTo>
                  <a:pt x="588" y="1831"/>
                </a:lnTo>
                <a:lnTo>
                  <a:pt x="574" y="1823"/>
                </a:lnTo>
                <a:lnTo>
                  <a:pt x="456" y="1728"/>
                </a:lnTo>
                <a:lnTo>
                  <a:pt x="446" y="1717"/>
                </a:lnTo>
                <a:lnTo>
                  <a:pt x="440" y="1704"/>
                </a:lnTo>
                <a:lnTo>
                  <a:pt x="438" y="1690"/>
                </a:lnTo>
                <a:lnTo>
                  <a:pt x="441" y="1675"/>
                </a:lnTo>
                <a:lnTo>
                  <a:pt x="448" y="1661"/>
                </a:lnTo>
                <a:lnTo>
                  <a:pt x="459" y="1652"/>
                </a:lnTo>
                <a:lnTo>
                  <a:pt x="473" y="1646"/>
                </a:lnTo>
                <a:lnTo>
                  <a:pt x="488" y="1644"/>
                </a:lnTo>
                <a:lnTo>
                  <a:pt x="502" y="1647"/>
                </a:lnTo>
                <a:lnTo>
                  <a:pt x="515" y="1655"/>
                </a:lnTo>
                <a:lnTo>
                  <a:pt x="598" y="1721"/>
                </a:lnTo>
                <a:lnTo>
                  <a:pt x="759" y="1541"/>
                </a:lnTo>
                <a:lnTo>
                  <a:pt x="770" y="1532"/>
                </a:lnTo>
                <a:lnTo>
                  <a:pt x="784" y="1527"/>
                </a:lnTo>
                <a:lnTo>
                  <a:pt x="798" y="1526"/>
                </a:lnTo>
                <a:close/>
                <a:moveTo>
                  <a:pt x="980" y="1183"/>
                </a:moveTo>
                <a:lnTo>
                  <a:pt x="1804" y="1183"/>
                </a:lnTo>
                <a:lnTo>
                  <a:pt x="1821" y="1186"/>
                </a:lnTo>
                <a:lnTo>
                  <a:pt x="1835" y="1192"/>
                </a:lnTo>
                <a:lnTo>
                  <a:pt x="1846" y="1204"/>
                </a:lnTo>
                <a:lnTo>
                  <a:pt x="1854" y="1219"/>
                </a:lnTo>
                <a:lnTo>
                  <a:pt x="1856" y="1234"/>
                </a:lnTo>
                <a:lnTo>
                  <a:pt x="1856" y="1286"/>
                </a:lnTo>
                <a:lnTo>
                  <a:pt x="1854" y="1301"/>
                </a:lnTo>
                <a:lnTo>
                  <a:pt x="1846" y="1316"/>
                </a:lnTo>
                <a:lnTo>
                  <a:pt x="1835" y="1328"/>
                </a:lnTo>
                <a:lnTo>
                  <a:pt x="1821" y="1334"/>
                </a:lnTo>
                <a:lnTo>
                  <a:pt x="1804" y="1337"/>
                </a:lnTo>
                <a:lnTo>
                  <a:pt x="980" y="1337"/>
                </a:lnTo>
                <a:lnTo>
                  <a:pt x="963" y="1334"/>
                </a:lnTo>
                <a:lnTo>
                  <a:pt x="949" y="1328"/>
                </a:lnTo>
                <a:lnTo>
                  <a:pt x="938" y="1316"/>
                </a:lnTo>
                <a:lnTo>
                  <a:pt x="931" y="1301"/>
                </a:lnTo>
                <a:lnTo>
                  <a:pt x="928" y="1286"/>
                </a:lnTo>
                <a:lnTo>
                  <a:pt x="928" y="1234"/>
                </a:lnTo>
                <a:lnTo>
                  <a:pt x="931" y="1219"/>
                </a:lnTo>
                <a:lnTo>
                  <a:pt x="938" y="1204"/>
                </a:lnTo>
                <a:lnTo>
                  <a:pt x="949" y="1192"/>
                </a:lnTo>
                <a:lnTo>
                  <a:pt x="963" y="1186"/>
                </a:lnTo>
                <a:lnTo>
                  <a:pt x="980" y="1183"/>
                </a:lnTo>
                <a:close/>
                <a:moveTo>
                  <a:pt x="798" y="1068"/>
                </a:moveTo>
                <a:lnTo>
                  <a:pt x="812" y="1072"/>
                </a:lnTo>
                <a:lnTo>
                  <a:pt x="826" y="1080"/>
                </a:lnTo>
                <a:lnTo>
                  <a:pt x="835" y="1092"/>
                </a:lnTo>
                <a:lnTo>
                  <a:pt x="841" y="1105"/>
                </a:lnTo>
                <a:lnTo>
                  <a:pt x="841" y="1120"/>
                </a:lnTo>
                <a:lnTo>
                  <a:pt x="838" y="1135"/>
                </a:lnTo>
                <a:lnTo>
                  <a:pt x="830" y="1147"/>
                </a:lnTo>
                <a:lnTo>
                  <a:pt x="640" y="1360"/>
                </a:lnTo>
                <a:lnTo>
                  <a:pt x="629" y="1369"/>
                </a:lnTo>
                <a:lnTo>
                  <a:pt x="617" y="1375"/>
                </a:lnTo>
                <a:lnTo>
                  <a:pt x="604" y="1376"/>
                </a:lnTo>
                <a:lnTo>
                  <a:pt x="588" y="1373"/>
                </a:lnTo>
                <a:lnTo>
                  <a:pt x="574" y="1366"/>
                </a:lnTo>
                <a:lnTo>
                  <a:pt x="456" y="1271"/>
                </a:lnTo>
                <a:lnTo>
                  <a:pt x="446" y="1260"/>
                </a:lnTo>
                <a:lnTo>
                  <a:pt x="440" y="1246"/>
                </a:lnTo>
                <a:lnTo>
                  <a:pt x="438" y="1232"/>
                </a:lnTo>
                <a:lnTo>
                  <a:pt x="441" y="1217"/>
                </a:lnTo>
                <a:lnTo>
                  <a:pt x="448" y="1204"/>
                </a:lnTo>
                <a:lnTo>
                  <a:pt x="459" y="1195"/>
                </a:lnTo>
                <a:lnTo>
                  <a:pt x="473" y="1188"/>
                </a:lnTo>
                <a:lnTo>
                  <a:pt x="488" y="1187"/>
                </a:lnTo>
                <a:lnTo>
                  <a:pt x="502" y="1189"/>
                </a:lnTo>
                <a:lnTo>
                  <a:pt x="515" y="1197"/>
                </a:lnTo>
                <a:lnTo>
                  <a:pt x="598" y="1263"/>
                </a:lnTo>
                <a:lnTo>
                  <a:pt x="759" y="1084"/>
                </a:lnTo>
                <a:lnTo>
                  <a:pt x="770" y="1075"/>
                </a:lnTo>
                <a:lnTo>
                  <a:pt x="784" y="1069"/>
                </a:lnTo>
                <a:lnTo>
                  <a:pt x="798" y="1068"/>
                </a:lnTo>
                <a:close/>
                <a:moveTo>
                  <a:pt x="155" y="360"/>
                </a:moveTo>
                <a:lnTo>
                  <a:pt x="573" y="360"/>
                </a:lnTo>
                <a:lnTo>
                  <a:pt x="569" y="386"/>
                </a:lnTo>
                <a:lnTo>
                  <a:pt x="568" y="413"/>
                </a:lnTo>
                <a:lnTo>
                  <a:pt x="571" y="455"/>
                </a:lnTo>
                <a:lnTo>
                  <a:pt x="581" y="494"/>
                </a:lnTo>
                <a:lnTo>
                  <a:pt x="596" y="530"/>
                </a:lnTo>
                <a:lnTo>
                  <a:pt x="617" y="564"/>
                </a:lnTo>
                <a:lnTo>
                  <a:pt x="642" y="593"/>
                </a:lnTo>
                <a:lnTo>
                  <a:pt x="672" y="620"/>
                </a:lnTo>
                <a:lnTo>
                  <a:pt x="706" y="640"/>
                </a:lnTo>
                <a:lnTo>
                  <a:pt x="742" y="656"/>
                </a:lnTo>
                <a:lnTo>
                  <a:pt x="782" y="665"/>
                </a:lnTo>
                <a:lnTo>
                  <a:pt x="823" y="669"/>
                </a:lnTo>
                <a:lnTo>
                  <a:pt x="1497" y="669"/>
                </a:lnTo>
                <a:lnTo>
                  <a:pt x="1539" y="665"/>
                </a:lnTo>
                <a:lnTo>
                  <a:pt x="1578" y="656"/>
                </a:lnTo>
                <a:lnTo>
                  <a:pt x="1614" y="640"/>
                </a:lnTo>
                <a:lnTo>
                  <a:pt x="1648" y="619"/>
                </a:lnTo>
                <a:lnTo>
                  <a:pt x="1678" y="593"/>
                </a:lnTo>
                <a:lnTo>
                  <a:pt x="1704" y="563"/>
                </a:lnTo>
                <a:lnTo>
                  <a:pt x="1725" y="529"/>
                </a:lnTo>
                <a:lnTo>
                  <a:pt x="1740" y="492"/>
                </a:lnTo>
                <a:lnTo>
                  <a:pt x="1750" y="452"/>
                </a:lnTo>
                <a:lnTo>
                  <a:pt x="1753" y="410"/>
                </a:lnTo>
                <a:lnTo>
                  <a:pt x="1752" y="385"/>
                </a:lnTo>
                <a:lnTo>
                  <a:pt x="1748" y="360"/>
                </a:lnTo>
                <a:lnTo>
                  <a:pt x="2063" y="360"/>
                </a:lnTo>
                <a:lnTo>
                  <a:pt x="2106" y="362"/>
                </a:lnTo>
                <a:lnTo>
                  <a:pt x="2146" y="369"/>
                </a:lnTo>
                <a:lnTo>
                  <a:pt x="2181" y="380"/>
                </a:lnTo>
                <a:lnTo>
                  <a:pt x="2213" y="393"/>
                </a:lnTo>
                <a:lnTo>
                  <a:pt x="2241" y="410"/>
                </a:lnTo>
                <a:lnTo>
                  <a:pt x="2265" y="431"/>
                </a:lnTo>
                <a:lnTo>
                  <a:pt x="2285" y="454"/>
                </a:lnTo>
                <a:lnTo>
                  <a:pt x="2300" y="479"/>
                </a:lnTo>
                <a:lnTo>
                  <a:pt x="2311" y="506"/>
                </a:lnTo>
                <a:lnTo>
                  <a:pt x="2318" y="536"/>
                </a:lnTo>
                <a:lnTo>
                  <a:pt x="2321" y="566"/>
                </a:lnTo>
                <a:lnTo>
                  <a:pt x="2321" y="2111"/>
                </a:lnTo>
                <a:lnTo>
                  <a:pt x="2294" y="2110"/>
                </a:lnTo>
                <a:lnTo>
                  <a:pt x="2269" y="2109"/>
                </a:lnTo>
                <a:lnTo>
                  <a:pt x="2198" y="2112"/>
                </a:lnTo>
                <a:lnTo>
                  <a:pt x="2129" y="2121"/>
                </a:lnTo>
                <a:lnTo>
                  <a:pt x="2063" y="2136"/>
                </a:lnTo>
                <a:lnTo>
                  <a:pt x="2063" y="926"/>
                </a:lnTo>
                <a:lnTo>
                  <a:pt x="258" y="926"/>
                </a:lnTo>
                <a:lnTo>
                  <a:pt x="258" y="2983"/>
                </a:lnTo>
                <a:lnTo>
                  <a:pt x="1447" y="2983"/>
                </a:lnTo>
                <a:lnTo>
                  <a:pt x="1453" y="3050"/>
                </a:lnTo>
                <a:lnTo>
                  <a:pt x="1465" y="3116"/>
                </a:lnTo>
                <a:lnTo>
                  <a:pt x="1483" y="3179"/>
                </a:lnTo>
                <a:lnTo>
                  <a:pt x="1505" y="3240"/>
                </a:lnTo>
                <a:lnTo>
                  <a:pt x="207" y="3240"/>
                </a:lnTo>
                <a:lnTo>
                  <a:pt x="169" y="3237"/>
                </a:lnTo>
                <a:lnTo>
                  <a:pt x="134" y="3227"/>
                </a:lnTo>
                <a:lnTo>
                  <a:pt x="103" y="3212"/>
                </a:lnTo>
                <a:lnTo>
                  <a:pt x="73" y="3192"/>
                </a:lnTo>
                <a:lnTo>
                  <a:pt x="49" y="3167"/>
                </a:lnTo>
                <a:lnTo>
                  <a:pt x="28" y="3139"/>
                </a:lnTo>
                <a:lnTo>
                  <a:pt x="13" y="3106"/>
                </a:lnTo>
                <a:lnTo>
                  <a:pt x="3" y="3071"/>
                </a:lnTo>
                <a:lnTo>
                  <a:pt x="0" y="3034"/>
                </a:lnTo>
                <a:lnTo>
                  <a:pt x="0" y="566"/>
                </a:lnTo>
                <a:lnTo>
                  <a:pt x="3" y="532"/>
                </a:lnTo>
                <a:lnTo>
                  <a:pt x="10" y="501"/>
                </a:lnTo>
                <a:lnTo>
                  <a:pt x="22" y="471"/>
                </a:lnTo>
                <a:lnTo>
                  <a:pt x="37" y="444"/>
                </a:lnTo>
                <a:lnTo>
                  <a:pt x="55" y="420"/>
                </a:lnTo>
                <a:lnTo>
                  <a:pt x="73" y="399"/>
                </a:lnTo>
                <a:lnTo>
                  <a:pt x="94" y="383"/>
                </a:lnTo>
                <a:lnTo>
                  <a:pt x="115" y="371"/>
                </a:lnTo>
                <a:lnTo>
                  <a:pt x="136" y="362"/>
                </a:lnTo>
                <a:lnTo>
                  <a:pt x="155" y="360"/>
                </a:lnTo>
                <a:close/>
                <a:moveTo>
                  <a:pt x="1160" y="103"/>
                </a:moveTo>
                <a:lnTo>
                  <a:pt x="1139" y="106"/>
                </a:lnTo>
                <a:lnTo>
                  <a:pt x="1121" y="113"/>
                </a:lnTo>
                <a:lnTo>
                  <a:pt x="1106" y="125"/>
                </a:lnTo>
                <a:lnTo>
                  <a:pt x="1094" y="141"/>
                </a:lnTo>
                <a:lnTo>
                  <a:pt x="1086" y="159"/>
                </a:lnTo>
                <a:lnTo>
                  <a:pt x="1083" y="180"/>
                </a:lnTo>
                <a:lnTo>
                  <a:pt x="1086" y="201"/>
                </a:lnTo>
                <a:lnTo>
                  <a:pt x="1094" y="219"/>
                </a:lnTo>
                <a:lnTo>
                  <a:pt x="1106" y="235"/>
                </a:lnTo>
                <a:lnTo>
                  <a:pt x="1121" y="247"/>
                </a:lnTo>
                <a:lnTo>
                  <a:pt x="1139" y="254"/>
                </a:lnTo>
                <a:lnTo>
                  <a:pt x="1160" y="257"/>
                </a:lnTo>
                <a:lnTo>
                  <a:pt x="1181" y="254"/>
                </a:lnTo>
                <a:lnTo>
                  <a:pt x="1200" y="247"/>
                </a:lnTo>
                <a:lnTo>
                  <a:pt x="1215" y="235"/>
                </a:lnTo>
                <a:lnTo>
                  <a:pt x="1227" y="219"/>
                </a:lnTo>
                <a:lnTo>
                  <a:pt x="1235" y="201"/>
                </a:lnTo>
                <a:lnTo>
                  <a:pt x="1238" y="180"/>
                </a:lnTo>
                <a:lnTo>
                  <a:pt x="1235" y="159"/>
                </a:lnTo>
                <a:lnTo>
                  <a:pt x="1227" y="141"/>
                </a:lnTo>
                <a:lnTo>
                  <a:pt x="1215" y="125"/>
                </a:lnTo>
                <a:lnTo>
                  <a:pt x="1200" y="113"/>
                </a:lnTo>
                <a:lnTo>
                  <a:pt x="1181" y="106"/>
                </a:lnTo>
                <a:lnTo>
                  <a:pt x="1160" y="103"/>
                </a:lnTo>
                <a:close/>
                <a:moveTo>
                  <a:pt x="1158" y="0"/>
                </a:moveTo>
                <a:lnTo>
                  <a:pt x="1162" y="0"/>
                </a:lnTo>
                <a:lnTo>
                  <a:pt x="1194" y="3"/>
                </a:lnTo>
                <a:lnTo>
                  <a:pt x="1225" y="11"/>
                </a:lnTo>
                <a:lnTo>
                  <a:pt x="1252" y="24"/>
                </a:lnTo>
                <a:lnTo>
                  <a:pt x="1277" y="41"/>
                </a:lnTo>
                <a:lnTo>
                  <a:pt x="1299" y="63"/>
                </a:lnTo>
                <a:lnTo>
                  <a:pt x="1317" y="88"/>
                </a:lnTo>
                <a:lnTo>
                  <a:pt x="1330" y="116"/>
                </a:lnTo>
                <a:lnTo>
                  <a:pt x="1337" y="146"/>
                </a:lnTo>
                <a:lnTo>
                  <a:pt x="1341" y="178"/>
                </a:lnTo>
                <a:lnTo>
                  <a:pt x="1341" y="180"/>
                </a:lnTo>
                <a:lnTo>
                  <a:pt x="1343" y="201"/>
                </a:lnTo>
                <a:lnTo>
                  <a:pt x="1352" y="219"/>
                </a:lnTo>
                <a:lnTo>
                  <a:pt x="1364" y="235"/>
                </a:lnTo>
                <a:lnTo>
                  <a:pt x="1379" y="247"/>
                </a:lnTo>
                <a:lnTo>
                  <a:pt x="1396" y="254"/>
                </a:lnTo>
                <a:lnTo>
                  <a:pt x="1417" y="257"/>
                </a:lnTo>
                <a:lnTo>
                  <a:pt x="1497" y="257"/>
                </a:lnTo>
                <a:lnTo>
                  <a:pt x="1528" y="261"/>
                </a:lnTo>
                <a:lnTo>
                  <a:pt x="1556" y="269"/>
                </a:lnTo>
                <a:lnTo>
                  <a:pt x="1582" y="284"/>
                </a:lnTo>
                <a:lnTo>
                  <a:pt x="1605" y="302"/>
                </a:lnTo>
                <a:lnTo>
                  <a:pt x="1624" y="324"/>
                </a:lnTo>
                <a:lnTo>
                  <a:pt x="1638" y="350"/>
                </a:lnTo>
                <a:lnTo>
                  <a:pt x="1647" y="380"/>
                </a:lnTo>
                <a:lnTo>
                  <a:pt x="1650" y="410"/>
                </a:lnTo>
                <a:lnTo>
                  <a:pt x="1650" y="413"/>
                </a:lnTo>
                <a:lnTo>
                  <a:pt x="1647" y="444"/>
                </a:lnTo>
                <a:lnTo>
                  <a:pt x="1638" y="472"/>
                </a:lnTo>
                <a:lnTo>
                  <a:pt x="1624" y="499"/>
                </a:lnTo>
                <a:lnTo>
                  <a:pt x="1605" y="521"/>
                </a:lnTo>
                <a:lnTo>
                  <a:pt x="1582" y="540"/>
                </a:lnTo>
                <a:lnTo>
                  <a:pt x="1556" y="554"/>
                </a:lnTo>
                <a:lnTo>
                  <a:pt x="1528" y="563"/>
                </a:lnTo>
                <a:lnTo>
                  <a:pt x="1497" y="566"/>
                </a:lnTo>
                <a:lnTo>
                  <a:pt x="823" y="566"/>
                </a:lnTo>
                <a:lnTo>
                  <a:pt x="793" y="563"/>
                </a:lnTo>
                <a:lnTo>
                  <a:pt x="764" y="554"/>
                </a:lnTo>
                <a:lnTo>
                  <a:pt x="738" y="540"/>
                </a:lnTo>
                <a:lnTo>
                  <a:pt x="715" y="521"/>
                </a:lnTo>
                <a:lnTo>
                  <a:pt x="697" y="499"/>
                </a:lnTo>
                <a:lnTo>
                  <a:pt x="682" y="472"/>
                </a:lnTo>
                <a:lnTo>
                  <a:pt x="674" y="444"/>
                </a:lnTo>
                <a:lnTo>
                  <a:pt x="670" y="413"/>
                </a:lnTo>
                <a:lnTo>
                  <a:pt x="670" y="410"/>
                </a:lnTo>
                <a:lnTo>
                  <a:pt x="674" y="380"/>
                </a:lnTo>
                <a:lnTo>
                  <a:pt x="682" y="350"/>
                </a:lnTo>
                <a:lnTo>
                  <a:pt x="697" y="324"/>
                </a:lnTo>
                <a:lnTo>
                  <a:pt x="715" y="302"/>
                </a:lnTo>
                <a:lnTo>
                  <a:pt x="738" y="284"/>
                </a:lnTo>
                <a:lnTo>
                  <a:pt x="764" y="269"/>
                </a:lnTo>
                <a:lnTo>
                  <a:pt x="793" y="261"/>
                </a:lnTo>
                <a:lnTo>
                  <a:pt x="823" y="257"/>
                </a:lnTo>
                <a:lnTo>
                  <a:pt x="903" y="257"/>
                </a:lnTo>
                <a:lnTo>
                  <a:pt x="923" y="254"/>
                </a:lnTo>
                <a:lnTo>
                  <a:pt x="942" y="247"/>
                </a:lnTo>
                <a:lnTo>
                  <a:pt x="957" y="235"/>
                </a:lnTo>
                <a:lnTo>
                  <a:pt x="969" y="219"/>
                </a:lnTo>
                <a:lnTo>
                  <a:pt x="977" y="201"/>
                </a:lnTo>
                <a:lnTo>
                  <a:pt x="980" y="180"/>
                </a:lnTo>
                <a:lnTo>
                  <a:pt x="980" y="178"/>
                </a:lnTo>
                <a:lnTo>
                  <a:pt x="983" y="146"/>
                </a:lnTo>
                <a:lnTo>
                  <a:pt x="991" y="116"/>
                </a:lnTo>
                <a:lnTo>
                  <a:pt x="1004" y="88"/>
                </a:lnTo>
                <a:lnTo>
                  <a:pt x="1021" y="63"/>
                </a:lnTo>
                <a:lnTo>
                  <a:pt x="1043" y="41"/>
                </a:lnTo>
                <a:lnTo>
                  <a:pt x="1068" y="24"/>
                </a:lnTo>
                <a:lnTo>
                  <a:pt x="1096" y="11"/>
                </a:lnTo>
                <a:lnTo>
                  <a:pt x="1126" y="3"/>
                </a:lnTo>
                <a:lnTo>
                  <a:pt x="1158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240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16 Grupo">
            <a:extLst>
              <a:ext uri="{FF2B5EF4-FFF2-40B4-BE49-F238E27FC236}">
                <a16:creationId xmlns:a16="http://schemas.microsoft.com/office/drawing/2014/main" id="{7C1A5089-832F-56B5-87E0-B51DF185436C}"/>
              </a:ext>
            </a:extLst>
          </p:cNvPr>
          <p:cNvGrpSpPr/>
          <p:nvPr/>
        </p:nvGrpSpPr>
        <p:grpSpPr>
          <a:xfrm>
            <a:off x="8377371" y="4028541"/>
            <a:ext cx="1033773" cy="1030140"/>
            <a:chOff x="5767220" y="2423034"/>
            <a:chExt cx="650754" cy="714990"/>
          </a:xfrm>
          <a:solidFill>
            <a:schemeClr val="tx1"/>
          </a:solidFill>
        </p:grpSpPr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774A4E2-2BFF-5B69-A643-960B100D0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3351" y="2533355"/>
              <a:ext cx="438490" cy="604669"/>
            </a:xfrm>
            <a:custGeom>
              <a:avLst/>
              <a:gdLst>
                <a:gd name="T0" fmla="*/ 813 w 2197"/>
                <a:gd name="T1" fmla="*/ 324 h 3032"/>
                <a:gd name="T2" fmla="*/ 519 w 2197"/>
                <a:gd name="T3" fmla="*/ 505 h 3032"/>
                <a:gd name="T4" fmla="*/ 329 w 2197"/>
                <a:gd name="T5" fmla="*/ 783 h 3032"/>
                <a:gd name="T6" fmla="*/ 281 w 2197"/>
                <a:gd name="T7" fmla="*/ 1120 h 3032"/>
                <a:gd name="T8" fmla="*/ 340 w 2197"/>
                <a:gd name="T9" fmla="*/ 1390 h 3032"/>
                <a:gd name="T10" fmla="*/ 449 w 2197"/>
                <a:gd name="T11" fmla="*/ 1594 h 3032"/>
                <a:gd name="T12" fmla="*/ 575 w 2197"/>
                <a:gd name="T13" fmla="*/ 1783 h 3032"/>
                <a:gd name="T14" fmla="*/ 653 w 2197"/>
                <a:gd name="T15" fmla="*/ 1996 h 3032"/>
                <a:gd name="T16" fmla="*/ 700 w 2197"/>
                <a:gd name="T17" fmla="*/ 2142 h 3032"/>
                <a:gd name="T18" fmla="*/ 1457 w 2197"/>
                <a:gd name="T19" fmla="*/ 2178 h 3032"/>
                <a:gd name="T20" fmla="*/ 1539 w 2197"/>
                <a:gd name="T21" fmla="*/ 2071 h 3032"/>
                <a:gd name="T22" fmla="*/ 1581 w 2197"/>
                <a:gd name="T23" fmla="*/ 1864 h 3032"/>
                <a:gd name="T24" fmla="*/ 1700 w 2197"/>
                <a:gd name="T25" fmla="*/ 1666 h 3032"/>
                <a:gd name="T26" fmla="*/ 1817 w 2197"/>
                <a:gd name="T27" fmla="*/ 1478 h 3032"/>
                <a:gd name="T28" fmla="*/ 1902 w 2197"/>
                <a:gd name="T29" fmla="*/ 1238 h 3032"/>
                <a:gd name="T30" fmla="*/ 1907 w 2197"/>
                <a:gd name="T31" fmla="*/ 915 h 3032"/>
                <a:gd name="T32" fmla="*/ 1769 w 2197"/>
                <a:gd name="T33" fmla="*/ 606 h 3032"/>
                <a:gd name="T34" fmla="*/ 1513 w 2197"/>
                <a:gd name="T35" fmla="*/ 382 h 3032"/>
                <a:gd name="T36" fmla="*/ 1174 w 2197"/>
                <a:gd name="T37" fmla="*/ 279 h 3032"/>
                <a:gd name="T38" fmla="*/ 1362 w 2197"/>
                <a:gd name="T39" fmla="*/ 32 h 3032"/>
                <a:gd name="T40" fmla="*/ 1747 w 2197"/>
                <a:gd name="T41" fmla="*/ 204 h 3032"/>
                <a:gd name="T42" fmla="*/ 2033 w 2197"/>
                <a:gd name="T43" fmla="*/ 499 h 3032"/>
                <a:gd name="T44" fmla="*/ 2182 w 2197"/>
                <a:gd name="T45" fmla="*/ 883 h 3032"/>
                <a:gd name="T46" fmla="*/ 2180 w 2197"/>
                <a:gd name="T47" fmla="*/ 1263 h 3032"/>
                <a:gd name="T48" fmla="*/ 2095 w 2197"/>
                <a:gd name="T49" fmla="*/ 1542 h 3032"/>
                <a:gd name="T50" fmla="*/ 1977 w 2197"/>
                <a:gd name="T51" fmla="*/ 1752 h 3032"/>
                <a:gd name="T52" fmla="*/ 1857 w 2197"/>
                <a:gd name="T53" fmla="*/ 1933 h 3032"/>
                <a:gd name="T54" fmla="*/ 1816 w 2197"/>
                <a:gd name="T55" fmla="*/ 2095 h 3032"/>
                <a:gd name="T56" fmla="*/ 1702 w 2197"/>
                <a:gd name="T57" fmla="*/ 2328 h 3032"/>
                <a:gd name="T58" fmla="*/ 1611 w 2197"/>
                <a:gd name="T59" fmla="*/ 2485 h 3032"/>
                <a:gd name="T60" fmla="*/ 1603 w 2197"/>
                <a:gd name="T61" fmla="*/ 2631 h 3032"/>
                <a:gd name="T62" fmla="*/ 1599 w 2197"/>
                <a:gd name="T63" fmla="*/ 2699 h 3032"/>
                <a:gd name="T64" fmla="*/ 1566 w 2197"/>
                <a:gd name="T65" fmla="*/ 2789 h 3032"/>
                <a:gd name="T66" fmla="*/ 1452 w 2197"/>
                <a:gd name="T67" fmla="*/ 2888 h 3032"/>
                <a:gd name="T68" fmla="*/ 1283 w 2197"/>
                <a:gd name="T69" fmla="*/ 3010 h 3032"/>
                <a:gd name="T70" fmla="*/ 965 w 2197"/>
                <a:gd name="T71" fmla="*/ 3030 h 3032"/>
                <a:gd name="T72" fmla="*/ 825 w 2197"/>
                <a:gd name="T73" fmla="*/ 2922 h 3032"/>
                <a:gd name="T74" fmla="*/ 657 w 2197"/>
                <a:gd name="T75" fmla="*/ 2823 h 3032"/>
                <a:gd name="T76" fmla="*/ 602 w 2197"/>
                <a:gd name="T77" fmla="*/ 2718 h 3032"/>
                <a:gd name="T78" fmla="*/ 597 w 2197"/>
                <a:gd name="T79" fmla="*/ 2671 h 3032"/>
                <a:gd name="T80" fmla="*/ 590 w 2197"/>
                <a:gd name="T81" fmla="*/ 2546 h 3032"/>
                <a:gd name="T82" fmla="*/ 582 w 2197"/>
                <a:gd name="T83" fmla="*/ 2406 h 3032"/>
                <a:gd name="T84" fmla="*/ 408 w 2197"/>
                <a:gd name="T85" fmla="*/ 2193 h 3032"/>
                <a:gd name="T86" fmla="*/ 368 w 2197"/>
                <a:gd name="T87" fmla="*/ 1991 h 3032"/>
                <a:gd name="T88" fmla="*/ 268 w 2197"/>
                <a:gd name="T89" fmla="*/ 1821 h 3032"/>
                <a:gd name="T90" fmla="*/ 149 w 2197"/>
                <a:gd name="T91" fmla="*/ 1633 h 3032"/>
                <a:gd name="T92" fmla="*/ 45 w 2197"/>
                <a:gd name="T93" fmla="*/ 1384 h 3032"/>
                <a:gd name="T94" fmla="*/ 0 w 2197"/>
                <a:gd name="T95" fmla="*/ 1054 h 3032"/>
                <a:gd name="T96" fmla="*/ 87 w 2197"/>
                <a:gd name="T97" fmla="*/ 644 h 3032"/>
                <a:gd name="T98" fmla="*/ 323 w 2197"/>
                <a:gd name="T99" fmla="*/ 310 h 3032"/>
                <a:gd name="T100" fmla="*/ 672 w 2197"/>
                <a:gd name="T101" fmla="*/ 83 h 3032"/>
                <a:gd name="T102" fmla="*/ 1099 w 2197"/>
                <a:gd name="T103" fmla="*/ 0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97" h="3032">
                  <a:moveTo>
                    <a:pt x="1099" y="276"/>
                  </a:moveTo>
                  <a:lnTo>
                    <a:pt x="1024" y="279"/>
                  </a:lnTo>
                  <a:lnTo>
                    <a:pt x="951" y="288"/>
                  </a:lnTo>
                  <a:lnTo>
                    <a:pt x="881" y="304"/>
                  </a:lnTo>
                  <a:lnTo>
                    <a:pt x="813" y="324"/>
                  </a:lnTo>
                  <a:lnTo>
                    <a:pt x="747" y="352"/>
                  </a:lnTo>
                  <a:lnTo>
                    <a:pt x="685" y="383"/>
                  </a:lnTo>
                  <a:lnTo>
                    <a:pt x="626" y="419"/>
                  </a:lnTo>
                  <a:lnTo>
                    <a:pt x="571" y="460"/>
                  </a:lnTo>
                  <a:lnTo>
                    <a:pt x="519" y="505"/>
                  </a:lnTo>
                  <a:lnTo>
                    <a:pt x="471" y="553"/>
                  </a:lnTo>
                  <a:lnTo>
                    <a:pt x="429" y="606"/>
                  </a:lnTo>
                  <a:lnTo>
                    <a:pt x="391" y="662"/>
                  </a:lnTo>
                  <a:lnTo>
                    <a:pt x="358" y="721"/>
                  </a:lnTo>
                  <a:lnTo>
                    <a:pt x="329" y="783"/>
                  </a:lnTo>
                  <a:lnTo>
                    <a:pt x="308" y="848"/>
                  </a:lnTo>
                  <a:lnTo>
                    <a:pt x="292" y="915"/>
                  </a:lnTo>
                  <a:lnTo>
                    <a:pt x="282" y="983"/>
                  </a:lnTo>
                  <a:lnTo>
                    <a:pt x="278" y="1054"/>
                  </a:lnTo>
                  <a:lnTo>
                    <a:pt x="281" y="1120"/>
                  </a:lnTo>
                  <a:lnTo>
                    <a:pt x="286" y="1181"/>
                  </a:lnTo>
                  <a:lnTo>
                    <a:pt x="295" y="1238"/>
                  </a:lnTo>
                  <a:lnTo>
                    <a:pt x="308" y="1292"/>
                  </a:lnTo>
                  <a:lnTo>
                    <a:pt x="323" y="1343"/>
                  </a:lnTo>
                  <a:lnTo>
                    <a:pt x="340" y="1390"/>
                  </a:lnTo>
                  <a:lnTo>
                    <a:pt x="359" y="1435"/>
                  </a:lnTo>
                  <a:lnTo>
                    <a:pt x="380" y="1478"/>
                  </a:lnTo>
                  <a:lnTo>
                    <a:pt x="402" y="1518"/>
                  </a:lnTo>
                  <a:lnTo>
                    <a:pt x="426" y="1557"/>
                  </a:lnTo>
                  <a:lnTo>
                    <a:pt x="449" y="1594"/>
                  </a:lnTo>
                  <a:lnTo>
                    <a:pt x="474" y="1630"/>
                  </a:lnTo>
                  <a:lnTo>
                    <a:pt x="496" y="1665"/>
                  </a:lnTo>
                  <a:lnTo>
                    <a:pt x="523" y="1704"/>
                  </a:lnTo>
                  <a:lnTo>
                    <a:pt x="550" y="1744"/>
                  </a:lnTo>
                  <a:lnTo>
                    <a:pt x="575" y="1783"/>
                  </a:lnTo>
                  <a:lnTo>
                    <a:pt x="597" y="1823"/>
                  </a:lnTo>
                  <a:lnTo>
                    <a:pt x="617" y="1864"/>
                  </a:lnTo>
                  <a:lnTo>
                    <a:pt x="632" y="1906"/>
                  </a:lnTo>
                  <a:lnTo>
                    <a:pt x="645" y="1950"/>
                  </a:lnTo>
                  <a:lnTo>
                    <a:pt x="653" y="1996"/>
                  </a:lnTo>
                  <a:lnTo>
                    <a:pt x="655" y="2044"/>
                  </a:lnTo>
                  <a:lnTo>
                    <a:pt x="658" y="2071"/>
                  </a:lnTo>
                  <a:lnTo>
                    <a:pt x="669" y="2097"/>
                  </a:lnTo>
                  <a:lnTo>
                    <a:pt x="682" y="2121"/>
                  </a:lnTo>
                  <a:lnTo>
                    <a:pt x="700" y="2142"/>
                  </a:lnTo>
                  <a:lnTo>
                    <a:pt x="720" y="2162"/>
                  </a:lnTo>
                  <a:lnTo>
                    <a:pt x="740" y="2178"/>
                  </a:lnTo>
                  <a:lnTo>
                    <a:pt x="759" y="2193"/>
                  </a:lnTo>
                  <a:lnTo>
                    <a:pt x="1438" y="2193"/>
                  </a:lnTo>
                  <a:lnTo>
                    <a:pt x="1457" y="2178"/>
                  </a:lnTo>
                  <a:lnTo>
                    <a:pt x="1478" y="2162"/>
                  </a:lnTo>
                  <a:lnTo>
                    <a:pt x="1498" y="2142"/>
                  </a:lnTo>
                  <a:lnTo>
                    <a:pt x="1515" y="2121"/>
                  </a:lnTo>
                  <a:lnTo>
                    <a:pt x="1529" y="2097"/>
                  </a:lnTo>
                  <a:lnTo>
                    <a:pt x="1539" y="2071"/>
                  </a:lnTo>
                  <a:lnTo>
                    <a:pt x="1542" y="2044"/>
                  </a:lnTo>
                  <a:lnTo>
                    <a:pt x="1545" y="1996"/>
                  </a:lnTo>
                  <a:lnTo>
                    <a:pt x="1553" y="1950"/>
                  </a:lnTo>
                  <a:lnTo>
                    <a:pt x="1565" y="1906"/>
                  </a:lnTo>
                  <a:lnTo>
                    <a:pt x="1581" y="1864"/>
                  </a:lnTo>
                  <a:lnTo>
                    <a:pt x="1600" y="1824"/>
                  </a:lnTo>
                  <a:lnTo>
                    <a:pt x="1623" y="1783"/>
                  </a:lnTo>
                  <a:lnTo>
                    <a:pt x="1647" y="1744"/>
                  </a:lnTo>
                  <a:lnTo>
                    <a:pt x="1673" y="1705"/>
                  </a:lnTo>
                  <a:lnTo>
                    <a:pt x="1700" y="1666"/>
                  </a:lnTo>
                  <a:lnTo>
                    <a:pt x="1724" y="1631"/>
                  </a:lnTo>
                  <a:lnTo>
                    <a:pt x="1748" y="1595"/>
                  </a:lnTo>
                  <a:lnTo>
                    <a:pt x="1772" y="1558"/>
                  </a:lnTo>
                  <a:lnTo>
                    <a:pt x="1796" y="1518"/>
                  </a:lnTo>
                  <a:lnTo>
                    <a:pt x="1817" y="1478"/>
                  </a:lnTo>
                  <a:lnTo>
                    <a:pt x="1839" y="1435"/>
                  </a:lnTo>
                  <a:lnTo>
                    <a:pt x="1858" y="1390"/>
                  </a:lnTo>
                  <a:lnTo>
                    <a:pt x="1875" y="1343"/>
                  </a:lnTo>
                  <a:lnTo>
                    <a:pt x="1890" y="1292"/>
                  </a:lnTo>
                  <a:lnTo>
                    <a:pt x="1902" y="1238"/>
                  </a:lnTo>
                  <a:lnTo>
                    <a:pt x="1911" y="1181"/>
                  </a:lnTo>
                  <a:lnTo>
                    <a:pt x="1917" y="1120"/>
                  </a:lnTo>
                  <a:lnTo>
                    <a:pt x="1919" y="1054"/>
                  </a:lnTo>
                  <a:lnTo>
                    <a:pt x="1916" y="983"/>
                  </a:lnTo>
                  <a:lnTo>
                    <a:pt x="1907" y="915"/>
                  </a:lnTo>
                  <a:lnTo>
                    <a:pt x="1890" y="847"/>
                  </a:lnTo>
                  <a:lnTo>
                    <a:pt x="1868" y="783"/>
                  </a:lnTo>
                  <a:lnTo>
                    <a:pt x="1841" y="721"/>
                  </a:lnTo>
                  <a:lnTo>
                    <a:pt x="1807" y="661"/>
                  </a:lnTo>
                  <a:lnTo>
                    <a:pt x="1769" y="606"/>
                  </a:lnTo>
                  <a:lnTo>
                    <a:pt x="1726" y="553"/>
                  </a:lnTo>
                  <a:lnTo>
                    <a:pt x="1679" y="505"/>
                  </a:lnTo>
                  <a:lnTo>
                    <a:pt x="1628" y="460"/>
                  </a:lnTo>
                  <a:lnTo>
                    <a:pt x="1572" y="418"/>
                  </a:lnTo>
                  <a:lnTo>
                    <a:pt x="1513" y="382"/>
                  </a:lnTo>
                  <a:lnTo>
                    <a:pt x="1451" y="352"/>
                  </a:lnTo>
                  <a:lnTo>
                    <a:pt x="1385" y="324"/>
                  </a:lnTo>
                  <a:lnTo>
                    <a:pt x="1317" y="304"/>
                  </a:lnTo>
                  <a:lnTo>
                    <a:pt x="1246" y="288"/>
                  </a:lnTo>
                  <a:lnTo>
                    <a:pt x="1174" y="279"/>
                  </a:lnTo>
                  <a:lnTo>
                    <a:pt x="1099" y="276"/>
                  </a:lnTo>
                  <a:close/>
                  <a:moveTo>
                    <a:pt x="1099" y="0"/>
                  </a:moveTo>
                  <a:lnTo>
                    <a:pt x="1188" y="3"/>
                  </a:lnTo>
                  <a:lnTo>
                    <a:pt x="1277" y="15"/>
                  </a:lnTo>
                  <a:lnTo>
                    <a:pt x="1362" y="32"/>
                  </a:lnTo>
                  <a:lnTo>
                    <a:pt x="1446" y="54"/>
                  </a:lnTo>
                  <a:lnTo>
                    <a:pt x="1525" y="83"/>
                  </a:lnTo>
                  <a:lnTo>
                    <a:pt x="1603" y="118"/>
                  </a:lnTo>
                  <a:lnTo>
                    <a:pt x="1676" y="159"/>
                  </a:lnTo>
                  <a:lnTo>
                    <a:pt x="1747" y="204"/>
                  </a:lnTo>
                  <a:lnTo>
                    <a:pt x="1813" y="255"/>
                  </a:lnTo>
                  <a:lnTo>
                    <a:pt x="1875" y="310"/>
                  </a:lnTo>
                  <a:lnTo>
                    <a:pt x="1932" y="368"/>
                  </a:lnTo>
                  <a:lnTo>
                    <a:pt x="1985" y="433"/>
                  </a:lnTo>
                  <a:lnTo>
                    <a:pt x="2033" y="499"/>
                  </a:lnTo>
                  <a:lnTo>
                    <a:pt x="2075" y="570"/>
                  </a:lnTo>
                  <a:lnTo>
                    <a:pt x="2111" y="644"/>
                  </a:lnTo>
                  <a:lnTo>
                    <a:pt x="2140" y="722"/>
                  </a:lnTo>
                  <a:lnTo>
                    <a:pt x="2165" y="801"/>
                  </a:lnTo>
                  <a:lnTo>
                    <a:pt x="2182" y="883"/>
                  </a:lnTo>
                  <a:lnTo>
                    <a:pt x="2194" y="968"/>
                  </a:lnTo>
                  <a:lnTo>
                    <a:pt x="2197" y="1054"/>
                  </a:lnTo>
                  <a:lnTo>
                    <a:pt x="2195" y="1128"/>
                  </a:lnTo>
                  <a:lnTo>
                    <a:pt x="2189" y="1197"/>
                  </a:lnTo>
                  <a:lnTo>
                    <a:pt x="2180" y="1263"/>
                  </a:lnTo>
                  <a:lnTo>
                    <a:pt x="2168" y="1326"/>
                  </a:lnTo>
                  <a:lnTo>
                    <a:pt x="2153" y="1384"/>
                  </a:lnTo>
                  <a:lnTo>
                    <a:pt x="2136" y="1440"/>
                  </a:lnTo>
                  <a:lnTo>
                    <a:pt x="2116" y="1493"/>
                  </a:lnTo>
                  <a:lnTo>
                    <a:pt x="2095" y="1542"/>
                  </a:lnTo>
                  <a:lnTo>
                    <a:pt x="2072" y="1588"/>
                  </a:lnTo>
                  <a:lnTo>
                    <a:pt x="2050" y="1632"/>
                  </a:lnTo>
                  <a:lnTo>
                    <a:pt x="2025" y="1675"/>
                  </a:lnTo>
                  <a:lnTo>
                    <a:pt x="2001" y="1714"/>
                  </a:lnTo>
                  <a:lnTo>
                    <a:pt x="1977" y="1752"/>
                  </a:lnTo>
                  <a:lnTo>
                    <a:pt x="1953" y="1787"/>
                  </a:lnTo>
                  <a:lnTo>
                    <a:pt x="1929" y="1820"/>
                  </a:lnTo>
                  <a:lnTo>
                    <a:pt x="1902" y="1862"/>
                  </a:lnTo>
                  <a:lnTo>
                    <a:pt x="1877" y="1899"/>
                  </a:lnTo>
                  <a:lnTo>
                    <a:pt x="1857" y="1933"/>
                  </a:lnTo>
                  <a:lnTo>
                    <a:pt x="1841" y="1963"/>
                  </a:lnTo>
                  <a:lnTo>
                    <a:pt x="1830" y="1991"/>
                  </a:lnTo>
                  <a:lnTo>
                    <a:pt x="1822" y="2019"/>
                  </a:lnTo>
                  <a:lnTo>
                    <a:pt x="1819" y="2044"/>
                  </a:lnTo>
                  <a:lnTo>
                    <a:pt x="1816" y="2095"/>
                  </a:lnTo>
                  <a:lnTo>
                    <a:pt x="1806" y="2145"/>
                  </a:lnTo>
                  <a:lnTo>
                    <a:pt x="1790" y="2193"/>
                  </a:lnTo>
                  <a:lnTo>
                    <a:pt x="1766" y="2240"/>
                  </a:lnTo>
                  <a:lnTo>
                    <a:pt x="1738" y="2285"/>
                  </a:lnTo>
                  <a:lnTo>
                    <a:pt x="1702" y="2328"/>
                  </a:lnTo>
                  <a:lnTo>
                    <a:pt x="1662" y="2369"/>
                  </a:lnTo>
                  <a:lnTo>
                    <a:pt x="1615" y="2406"/>
                  </a:lnTo>
                  <a:lnTo>
                    <a:pt x="1614" y="2429"/>
                  </a:lnTo>
                  <a:lnTo>
                    <a:pt x="1613" y="2456"/>
                  </a:lnTo>
                  <a:lnTo>
                    <a:pt x="1611" y="2485"/>
                  </a:lnTo>
                  <a:lnTo>
                    <a:pt x="1609" y="2515"/>
                  </a:lnTo>
                  <a:lnTo>
                    <a:pt x="1607" y="2546"/>
                  </a:lnTo>
                  <a:lnTo>
                    <a:pt x="1606" y="2576"/>
                  </a:lnTo>
                  <a:lnTo>
                    <a:pt x="1604" y="2605"/>
                  </a:lnTo>
                  <a:lnTo>
                    <a:pt x="1603" y="2631"/>
                  </a:lnTo>
                  <a:lnTo>
                    <a:pt x="1601" y="2653"/>
                  </a:lnTo>
                  <a:lnTo>
                    <a:pt x="1600" y="2671"/>
                  </a:lnTo>
                  <a:lnTo>
                    <a:pt x="1600" y="2682"/>
                  </a:lnTo>
                  <a:lnTo>
                    <a:pt x="1599" y="2685"/>
                  </a:lnTo>
                  <a:lnTo>
                    <a:pt x="1599" y="2699"/>
                  </a:lnTo>
                  <a:lnTo>
                    <a:pt x="1597" y="2715"/>
                  </a:lnTo>
                  <a:lnTo>
                    <a:pt x="1592" y="2732"/>
                  </a:lnTo>
                  <a:lnTo>
                    <a:pt x="1587" y="2750"/>
                  </a:lnTo>
                  <a:lnTo>
                    <a:pt x="1578" y="2770"/>
                  </a:lnTo>
                  <a:lnTo>
                    <a:pt x="1566" y="2789"/>
                  </a:lnTo>
                  <a:lnTo>
                    <a:pt x="1552" y="2809"/>
                  </a:lnTo>
                  <a:lnTo>
                    <a:pt x="1533" y="2831"/>
                  </a:lnTo>
                  <a:lnTo>
                    <a:pt x="1511" y="2850"/>
                  </a:lnTo>
                  <a:lnTo>
                    <a:pt x="1483" y="2870"/>
                  </a:lnTo>
                  <a:lnTo>
                    <a:pt x="1452" y="2888"/>
                  </a:lnTo>
                  <a:lnTo>
                    <a:pt x="1415" y="2906"/>
                  </a:lnTo>
                  <a:lnTo>
                    <a:pt x="1372" y="2922"/>
                  </a:lnTo>
                  <a:lnTo>
                    <a:pt x="1347" y="2953"/>
                  </a:lnTo>
                  <a:lnTo>
                    <a:pt x="1317" y="2983"/>
                  </a:lnTo>
                  <a:lnTo>
                    <a:pt x="1283" y="3010"/>
                  </a:lnTo>
                  <a:lnTo>
                    <a:pt x="1259" y="3022"/>
                  </a:lnTo>
                  <a:lnTo>
                    <a:pt x="1233" y="3030"/>
                  </a:lnTo>
                  <a:lnTo>
                    <a:pt x="1205" y="3032"/>
                  </a:lnTo>
                  <a:lnTo>
                    <a:pt x="992" y="3032"/>
                  </a:lnTo>
                  <a:lnTo>
                    <a:pt x="965" y="3030"/>
                  </a:lnTo>
                  <a:lnTo>
                    <a:pt x="939" y="3022"/>
                  </a:lnTo>
                  <a:lnTo>
                    <a:pt x="915" y="3010"/>
                  </a:lnTo>
                  <a:lnTo>
                    <a:pt x="881" y="2983"/>
                  </a:lnTo>
                  <a:lnTo>
                    <a:pt x="850" y="2953"/>
                  </a:lnTo>
                  <a:lnTo>
                    <a:pt x="825" y="2922"/>
                  </a:lnTo>
                  <a:lnTo>
                    <a:pt x="780" y="2904"/>
                  </a:lnTo>
                  <a:lnTo>
                    <a:pt x="741" y="2886"/>
                  </a:lnTo>
                  <a:lnTo>
                    <a:pt x="707" y="2866"/>
                  </a:lnTo>
                  <a:lnTo>
                    <a:pt x="680" y="2844"/>
                  </a:lnTo>
                  <a:lnTo>
                    <a:pt x="657" y="2823"/>
                  </a:lnTo>
                  <a:lnTo>
                    <a:pt x="639" y="2800"/>
                  </a:lnTo>
                  <a:lnTo>
                    <a:pt x="626" y="2779"/>
                  </a:lnTo>
                  <a:lnTo>
                    <a:pt x="614" y="2757"/>
                  </a:lnTo>
                  <a:lnTo>
                    <a:pt x="607" y="2737"/>
                  </a:lnTo>
                  <a:lnTo>
                    <a:pt x="602" y="2718"/>
                  </a:lnTo>
                  <a:lnTo>
                    <a:pt x="599" y="2701"/>
                  </a:lnTo>
                  <a:lnTo>
                    <a:pt x="598" y="2685"/>
                  </a:lnTo>
                  <a:lnTo>
                    <a:pt x="598" y="2685"/>
                  </a:lnTo>
                  <a:lnTo>
                    <a:pt x="598" y="2682"/>
                  </a:lnTo>
                  <a:lnTo>
                    <a:pt x="597" y="2671"/>
                  </a:lnTo>
                  <a:lnTo>
                    <a:pt x="596" y="2653"/>
                  </a:lnTo>
                  <a:lnTo>
                    <a:pt x="595" y="2631"/>
                  </a:lnTo>
                  <a:lnTo>
                    <a:pt x="594" y="2605"/>
                  </a:lnTo>
                  <a:lnTo>
                    <a:pt x="592" y="2576"/>
                  </a:lnTo>
                  <a:lnTo>
                    <a:pt x="590" y="2546"/>
                  </a:lnTo>
                  <a:lnTo>
                    <a:pt x="588" y="2515"/>
                  </a:lnTo>
                  <a:lnTo>
                    <a:pt x="587" y="2485"/>
                  </a:lnTo>
                  <a:lnTo>
                    <a:pt x="585" y="2456"/>
                  </a:lnTo>
                  <a:lnTo>
                    <a:pt x="584" y="2429"/>
                  </a:lnTo>
                  <a:lnTo>
                    <a:pt x="582" y="2406"/>
                  </a:lnTo>
                  <a:lnTo>
                    <a:pt x="536" y="2369"/>
                  </a:lnTo>
                  <a:lnTo>
                    <a:pt x="495" y="2328"/>
                  </a:lnTo>
                  <a:lnTo>
                    <a:pt x="460" y="2285"/>
                  </a:lnTo>
                  <a:lnTo>
                    <a:pt x="432" y="2240"/>
                  </a:lnTo>
                  <a:lnTo>
                    <a:pt x="408" y="2193"/>
                  </a:lnTo>
                  <a:lnTo>
                    <a:pt x="392" y="2145"/>
                  </a:lnTo>
                  <a:lnTo>
                    <a:pt x="382" y="2095"/>
                  </a:lnTo>
                  <a:lnTo>
                    <a:pt x="378" y="2044"/>
                  </a:lnTo>
                  <a:lnTo>
                    <a:pt x="376" y="2019"/>
                  </a:lnTo>
                  <a:lnTo>
                    <a:pt x="368" y="1991"/>
                  </a:lnTo>
                  <a:lnTo>
                    <a:pt x="357" y="1963"/>
                  </a:lnTo>
                  <a:lnTo>
                    <a:pt x="341" y="1933"/>
                  </a:lnTo>
                  <a:lnTo>
                    <a:pt x="320" y="1899"/>
                  </a:lnTo>
                  <a:lnTo>
                    <a:pt x="297" y="1862"/>
                  </a:lnTo>
                  <a:lnTo>
                    <a:pt x="268" y="1821"/>
                  </a:lnTo>
                  <a:lnTo>
                    <a:pt x="245" y="1788"/>
                  </a:lnTo>
                  <a:lnTo>
                    <a:pt x="222" y="1752"/>
                  </a:lnTo>
                  <a:lnTo>
                    <a:pt x="197" y="1714"/>
                  </a:lnTo>
                  <a:lnTo>
                    <a:pt x="173" y="1675"/>
                  </a:lnTo>
                  <a:lnTo>
                    <a:pt x="149" y="1633"/>
                  </a:lnTo>
                  <a:lnTo>
                    <a:pt x="125" y="1588"/>
                  </a:lnTo>
                  <a:lnTo>
                    <a:pt x="102" y="1542"/>
                  </a:lnTo>
                  <a:lnTo>
                    <a:pt x="82" y="1493"/>
                  </a:lnTo>
                  <a:lnTo>
                    <a:pt x="62" y="1440"/>
                  </a:lnTo>
                  <a:lnTo>
                    <a:pt x="45" y="1384"/>
                  </a:lnTo>
                  <a:lnTo>
                    <a:pt x="30" y="1326"/>
                  </a:lnTo>
                  <a:lnTo>
                    <a:pt x="17" y="1263"/>
                  </a:lnTo>
                  <a:lnTo>
                    <a:pt x="8" y="1197"/>
                  </a:lnTo>
                  <a:lnTo>
                    <a:pt x="3" y="1128"/>
                  </a:lnTo>
                  <a:lnTo>
                    <a:pt x="0" y="1054"/>
                  </a:lnTo>
                  <a:lnTo>
                    <a:pt x="4" y="968"/>
                  </a:lnTo>
                  <a:lnTo>
                    <a:pt x="15" y="883"/>
                  </a:lnTo>
                  <a:lnTo>
                    <a:pt x="32" y="801"/>
                  </a:lnTo>
                  <a:lnTo>
                    <a:pt x="57" y="722"/>
                  </a:lnTo>
                  <a:lnTo>
                    <a:pt x="87" y="644"/>
                  </a:lnTo>
                  <a:lnTo>
                    <a:pt x="123" y="570"/>
                  </a:lnTo>
                  <a:lnTo>
                    <a:pt x="165" y="499"/>
                  </a:lnTo>
                  <a:lnTo>
                    <a:pt x="213" y="433"/>
                  </a:lnTo>
                  <a:lnTo>
                    <a:pt x="266" y="368"/>
                  </a:lnTo>
                  <a:lnTo>
                    <a:pt x="323" y="310"/>
                  </a:lnTo>
                  <a:lnTo>
                    <a:pt x="385" y="255"/>
                  </a:lnTo>
                  <a:lnTo>
                    <a:pt x="451" y="204"/>
                  </a:lnTo>
                  <a:lnTo>
                    <a:pt x="521" y="159"/>
                  </a:lnTo>
                  <a:lnTo>
                    <a:pt x="595" y="118"/>
                  </a:lnTo>
                  <a:lnTo>
                    <a:pt x="672" y="83"/>
                  </a:lnTo>
                  <a:lnTo>
                    <a:pt x="753" y="54"/>
                  </a:lnTo>
                  <a:lnTo>
                    <a:pt x="836" y="32"/>
                  </a:lnTo>
                  <a:lnTo>
                    <a:pt x="921" y="15"/>
                  </a:lnTo>
                  <a:lnTo>
                    <a:pt x="1009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4ABC40C-BBEE-EEC3-162D-EE68406D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632" y="2423034"/>
              <a:ext cx="27929" cy="69823"/>
            </a:xfrm>
            <a:custGeom>
              <a:avLst/>
              <a:gdLst>
                <a:gd name="T0" fmla="*/ 69 w 138"/>
                <a:gd name="T1" fmla="*/ 0 h 344"/>
                <a:gd name="T2" fmla="*/ 69 w 138"/>
                <a:gd name="T3" fmla="*/ 0 h 344"/>
                <a:gd name="T4" fmla="*/ 87 w 138"/>
                <a:gd name="T5" fmla="*/ 3 h 344"/>
                <a:gd name="T6" fmla="*/ 104 w 138"/>
                <a:gd name="T7" fmla="*/ 9 h 344"/>
                <a:gd name="T8" fmla="*/ 118 w 138"/>
                <a:gd name="T9" fmla="*/ 21 h 344"/>
                <a:gd name="T10" fmla="*/ 129 w 138"/>
                <a:gd name="T11" fmla="*/ 34 h 344"/>
                <a:gd name="T12" fmla="*/ 136 w 138"/>
                <a:gd name="T13" fmla="*/ 51 h 344"/>
                <a:gd name="T14" fmla="*/ 138 w 138"/>
                <a:gd name="T15" fmla="*/ 69 h 344"/>
                <a:gd name="T16" fmla="*/ 138 w 138"/>
                <a:gd name="T17" fmla="*/ 275 h 344"/>
                <a:gd name="T18" fmla="*/ 136 w 138"/>
                <a:gd name="T19" fmla="*/ 294 h 344"/>
                <a:gd name="T20" fmla="*/ 129 w 138"/>
                <a:gd name="T21" fmla="*/ 310 h 344"/>
                <a:gd name="T22" fmla="*/ 118 w 138"/>
                <a:gd name="T23" fmla="*/ 325 h 344"/>
                <a:gd name="T24" fmla="*/ 104 w 138"/>
                <a:gd name="T25" fmla="*/ 335 h 344"/>
                <a:gd name="T26" fmla="*/ 87 w 138"/>
                <a:gd name="T27" fmla="*/ 342 h 344"/>
                <a:gd name="T28" fmla="*/ 69 w 138"/>
                <a:gd name="T29" fmla="*/ 344 h 344"/>
                <a:gd name="T30" fmla="*/ 51 w 138"/>
                <a:gd name="T31" fmla="*/ 342 h 344"/>
                <a:gd name="T32" fmla="*/ 34 w 138"/>
                <a:gd name="T33" fmla="*/ 335 h 344"/>
                <a:gd name="T34" fmla="*/ 20 w 138"/>
                <a:gd name="T35" fmla="*/ 325 h 344"/>
                <a:gd name="T36" fmla="*/ 9 w 138"/>
                <a:gd name="T37" fmla="*/ 310 h 344"/>
                <a:gd name="T38" fmla="*/ 2 w 138"/>
                <a:gd name="T39" fmla="*/ 294 h 344"/>
                <a:gd name="T40" fmla="*/ 0 w 138"/>
                <a:gd name="T41" fmla="*/ 275 h 344"/>
                <a:gd name="T42" fmla="*/ 0 w 138"/>
                <a:gd name="T43" fmla="*/ 69 h 344"/>
                <a:gd name="T44" fmla="*/ 2 w 138"/>
                <a:gd name="T45" fmla="*/ 51 h 344"/>
                <a:gd name="T46" fmla="*/ 9 w 138"/>
                <a:gd name="T47" fmla="*/ 34 h 344"/>
                <a:gd name="T48" fmla="*/ 20 w 138"/>
                <a:gd name="T49" fmla="*/ 21 h 344"/>
                <a:gd name="T50" fmla="*/ 34 w 138"/>
                <a:gd name="T51" fmla="*/ 9 h 344"/>
                <a:gd name="T52" fmla="*/ 51 w 138"/>
                <a:gd name="T53" fmla="*/ 3 h 344"/>
                <a:gd name="T54" fmla="*/ 69 w 138"/>
                <a:gd name="T5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344">
                  <a:moveTo>
                    <a:pt x="69" y="0"/>
                  </a:moveTo>
                  <a:lnTo>
                    <a:pt x="69" y="0"/>
                  </a:lnTo>
                  <a:lnTo>
                    <a:pt x="87" y="3"/>
                  </a:lnTo>
                  <a:lnTo>
                    <a:pt x="104" y="9"/>
                  </a:lnTo>
                  <a:lnTo>
                    <a:pt x="118" y="21"/>
                  </a:lnTo>
                  <a:lnTo>
                    <a:pt x="129" y="34"/>
                  </a:lnTo>
                  <a:lnTo>
                    <a:pt x="136" y="51"/>
                  </a:lnTo>
                  <a:lnTo>
                    <a:pt x="138" y="69"/>
                  </a:lnTo>
                  <a:lnTo>
                    <a:pt x="138" y="275"/>
                  </a:lnTo>
                  <a:lnTo>
                    <a:pt x="136" y="294"/>
                  </a:lnTo>
                  <a:lnTo>
                    <a:pt x="129" y="310"/>
                  </a:lnTo>
                  <a:lnTo>
                    <a:pt x="118" y="325"/>
                  </a:lnTo>
                  <a:lnTo>
                    <a:pt x="104" y="335"/>
                  </a:lnTo>
                  <a:lnTo>
                    <a:pt x="87" y="342"/>
                  </a:lnTo>
                  <a:lnTo>
                    <a:pt x="69" y="344"/>
                  </a:lnTo>
                  <a:lnTo>
                    <a:pt x="51" y="342"/>
                  </a:lnTo>
                  <a:lnTo>
                    <a:pt x="34" y="335"/>
                  </a:lnTo>
                  <a:lnTo>
                    <a:pt x="20" y="325"/>
                  </a:lnTo>
                  <a:lnTo>
                    <a:pt x="9" y="310"/>
                  </a:lnTo>
                  <a:lnTo>
                    <a:pt x="2" y="294"/>
                  </a:lnTo>
                  <a:lnTo>
                    <a:pt x="0" y="275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0591EBF7-984F-E86E-3859-778BEF937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624" y="2464928"/>
              <a:ext cx="47480" cy="62840"/>
            </a:xfrm>
            <a:custGeom>
              <a:avLst/>
              <a:gdLst>
                <a:gd name="T0" fmla="*/ 69 w 243"/>
                <a:gd name="T1" fmla="*/ 0 h 317"/>
                <a:gd name="T2" fmla="*/ 87 w 243"/>
                <a:gd name="T3" fmla="*/ 2 h 317"/>
                <a:gd name="T4" fmla="*/ 103 w 243"/>
                <a:gd name="T5" fmla="*/ 9 h 317"/>
                <a:gd name="T6" fmla="*/ 118 w 243"/>
                <a:gd name="T7" fmla="*/ 20 h 317"/>
                <a:gd name="T8" fmla="*/ 129 w 243"/>
                <a:gd name="T9" fmla="*/ 34 h 317"/>
                <a:gd name="T10" fmla="*/ 233 w 243"/>
                <a:gd name="T11" fmla="*/ 214 h 317"/>
                <a:gd name="T12" fmla="*/ 240 w 243"/>
                <a:gd name="T13" fmla="*/ 230 h 317"/>
                <a:gd name="T14" fmla="*/ 243 w 243"/>
                <a:gd name="T15" fmla="*/ 248 h 317"/>
                <a:gd name="T16" fmla="*/ 240 w 243"/>
                <a:gd name="T17" fmla="*/ 265 h 317"/>
                <a:gd name="T18" fmla="*/ 233 w 243"/>
                <a:gd name="T19" fmla="*/ 282 h 317"/>
                <a:gd name="T20" fmla="*/ 223 w 243"/>
                <a:gd name="T21" fmla="*/ 297 h 317"/>
                <a:gd name="T22" fmla="*/ 209 w 243"/>
                <a:gd name="T23" fmla="*/ 308 h 317"/>
                <a:gd name="T24" fmla="*/ 191 w 243"/>
                <a:gd name="T25" fmla="*/ 315 h 317"/>
                <a:gd name="T26" fmla="*/ 173 w 243"/>
                <a:gd name="T27" fmla="*/ 317 h 317"/>
                <a:gd name="T28" fmla="*/ 155 w 243"/>
                <a:gd name="T29" fmla="*/ 315 h 317"/>
                <a:gd name="T30" fmla="*/ 139 w 243"/>
                <a:gd name="T31" fmla="*/ 308 h 317"/>
                <a:gd name="T32" fmla="*/ 125 w 243"/>
                <a:gd name="T33" fmla="*/ 297 h 317"/>
                <a:gd name="T34" fmla="*/ 113 w 243"/>
                <a:gd name="T35" fmla="*/ 282 h 317"/>
                <a:gd name="T36" fmla="*/ 9 w 243"/>
                <a:gd name="T37" fmla="*/ 103 h 317"/>
                <a:gd name="T38" fmla="*/ 2 w 243"/>
                <a:gd name="T39" fmla="*/ 86 h 317"/>
                <a:gd name="T40" fmla="*/ 0 w 243"/>
                <a:gd name="T41" fmla="*/ 68 h 317"/>
                <a:gd name="T42" fmla="*/ 2 w 243"/>
                <a:gd name="T43" fmla="*/ 51 h 317"/>
                <a:gd name="T44" fmla="*/ 9 w 243"/>
                <a:gd name="T45" fmla="*/ 34 h 317"/>
                <a:gd name="T46" fmla="*/ 20 w 243"/>
                <a:gd name="T47" fmla="*/ 21 h 317"/>
                <a:gd name="T48" fmla="*/ 34 w 243"/>
                <a:gd name="T49" fmla="*/ 10 h 317"/>
                <a:gd name="T50" fmla="*/ 52 w 243"/>
                <a:gd name="T51" fmla="*/ 2 h 317"/>
                <a:gd name="T52" fmla="*/ 69 w 243"/>
                <a:gd name="T5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317">
                  <a:moveTo>
                    <a:pt x="69" y="0"/>
                  </a:moveTo>
                  <a:lnTo>
                    <a:pt x="87" y="2"/>
                  </a:lnTo>
                  <a:lnTo>
                    <a:pt x="103" y="9"/>
                  </a:lnTo>
                  <a:lnTo>
                    <a:pt x="118" y="20"/>
                  </a:lnTo>
                  <a:lnTo>
                    <a:pt x="129" y="34"/>
                  </a:lnTo>
                  <a:lnTo>
                    <a:pt x="233" y="214"/>
                  </a:lnTo>
                  <a:lnTo>
                    <a:pt x="240" y="230"/>
                  </a:lnTo>
                  <a:lnTo>
                    <a:pt x="243" y="248"/>
                  </a:lnTo>
                  <a:lnTo>
                    <a:pt x="240" y="265"/>
                  </a:lnTo>
                  <a:lnTo>
                    <a:pt x="233" y="282"/>
                  </a:lnTo>
                  <a:lnTo>
                    <a:pt x="223" y="297"/>
                  </a:lnTo>
                  <a:lnTo>
                    <a:pt x="209" y="308"/>
                  </a:lnTo>
                  <a:lnTo>
                    <a:pt x="191" y="315"/>
                  </a:lnTo>
                  <a:lnTo>
                    <a:pt x="173" y="317"/>
                  </a:lnTo>
                  <a:lnTo>
                    <a:pt x="155" y="315"/>
                  </a:lnTo>
                  <a:lnTo>
                    <a:pt x="139" y="308"/>
                  </a:lnTo>
                  <a:lnTo>
                    <a:pt x="125" y="297"/>
                  </a:lnTo>
                  <a:lnTo>
                    <a:pt x="113" y="282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2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E287F09-99FC-6417-ECFF-D4A3FD51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114" y="2578042"/>
              <a:ext cx="62841" cy="48876"/>
            </a:xfrm>
            <a:custGeom>
              <a:avLst/>
              <a:gdLst>
                <a:gd name="T0" fmla="*/ 69 w 319"/>
                <a:gd name="T1" fmla="*/ 0 h 241"/>
                <a:gd name="T2" fmla="*/ 86 w 319"/>
                <a:gd name="T3" fmla="*/ 3 h 241"/>
                <a:gd name="T4" fmla="*/ 104 w 319"/>
                <a:gd name="T5" fmla="*/ 9 h 241"/>
                <a:gd name="T6" fmla="*/ 285 w 319"/>
                <a:gd name="T7" fmla="*/ 112 h 241"/>
                <a:gd name="T8" fmla="*/ 299 w 319"/>
                <a:gd name="T9" fmla="*/ 124 h 241"/>
                <a:gd name="T10" fmla="*/ 310 w 319"/>
                <a:gd name="T11" fmla="*/ 138 h 241"/>
                <a:gd name="T12" fmla="*/ 316 w 319"/>
                <a:gd name="T13" fmla="*/ 155 h 241"/>
                <a:gd name="T14" fmla="*/ 319 w 319"/>
                <a:gd name="T15" fmla="*/ 172 h 241"/>
                <a:gd name="T16" fmla="*/ 316 w 319"/>
                <a:gd name="T17" fmla="*/ 190 h 241"/>
                <a:gd name="T18" fmla="*/ 310 w 319"/>
                <a:gd name="T19" fmla="*/ 206 h 241"/>
                <a:gd name="T20" fmla="*/ 298 w 319"/>
                <a:gd name="T21" fmla="*/ 221 h 241"/>
                <a:gd name="T22" fmla="*/ 283 w 319"/>
                <a:gd name="T23" fmla="*/ 232 h 241"/>
                <a:gd name="T24" fmla="*/ 266 w 319"/>
                <a:gd name="T25" fmla="*/ 239 h 241"/>
                <a:gd name="T26" fmla="*/ 249 w 319"/>
                <a:gd name="T27" fmla="*/ 241 h 241"/>
                <a:gd name="T28" fmla="*/ 231 w 319"/>
                <a:gd name="T29" fmla="*/ 239 h 241"/>
                <a:gd name="T30" fmla="*/ 214 w 319"/>
                <a:gd name="T31" fmla="*/ 231 h 241"/>
                <a:gd name="T32" fmla="*/ 34 w 319"/>
                <a:gd name="T33" fmla="*/ 129 h 241"/>
                <a:gd name="T34" fmla="*/ 19 w 319"/>
                <a:gd name="T35" fmla="*/ 118 h 241"/>
                <a:gd name="T36" fmla="*/ 9 w 319"/>
                <a:gd name="T37" fmla="*/ 103 h 241"/>
                <a:gd name="T38" fmla="*/ 2 w 319"/>
                <a:gd name="T39" fmla="*/ 87 h 241"/>
                <a:gd name="T40" fmla="*/ 0 w 319"/>
                <a:gd name="T41" fmla="*/ 69 h 241"/>
                <a:gd name="T42" fmla="*/ 2 w 319"/>
                <a:gd name="T43" fmla="*/ 51 h 241"/>
                <a:gd name="T44" fmla="*/ 9 w 319"/>
                <a:gd name="T45" fmla="*/ 34 h 241"/>
                <a:gd name="T46" fmla="*/ 20 w 319"/>
                <a:gd name="T47" fmla="*/ 20 h 241"/>
                <a:gd name="T48" fmla="*/ 35 w 319"/>
                <a:gd name="T49" fmla="*/ 9 h 241"/>
                <a:gd name="T50" fmla="*/ 51 w 319"/>
                <a:gd name="T51" fmla="*/ 3 h 241"/>
                <a:gd name="T52" fmla="*/ 69 w 319"/>
                <a:gd name="T5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1">
                  <a:moveTo>
                    <a:pt x="69" y="0"/>
                  </a:moveTo>
                  <a:lnTo>
                    <a:pt x="86" y="3"/>
                  </a:lnTo>
                  <a:lnTo>
                    <a:pt x="104" y="9"/>
                  </a:lnTo>
                  <a:lnTo>
                    <a:pt x="285" y="112"/>
                  </a:lnTo>
                  <a:lnTo>
                    <a:pt x="299" y="124"/>
                  </a:lnTo>
                  <a:lnTo>
                    <a:pt x="310" y="138"/>
                  </a:lnTo>
                  <a:lnTo>
                    <a:pt x="316" y="155"/>
                  </a:lnTo>
                  <a:lnTo>
                    <a:pt x="319" y="172"/>
                  </a:lnTo>
                  <a:lnTo>
                    <a:pt x="316" y="190"/>
                  </a:lnTo>
                  <a:lnTo>
                    <a:pt x="310" y="206"/>
                  </a:lnTo>
                  <a:lnTo>
                    <a:pt x="298" y="221"/>
                  </a:lnTo>
                  <a:lnTo>
                    <a:pt x="283" y="232"/>
                  </a:lnTo>
                  <a:lnTo>
                    <a:pt x="266" y="239"/>
                  </a:lnTo>
                  <a:lnTo>
                    <a:pt x="249" y="241"/>
                  </a:lnTo>
                  <a:lnTo>
                    <a:pt x="231" y="239"/>
                  </a:lnTo>
                  <a:lnTo>
                    <a:pt x="214" y="231"/>
                  </a:lnTo>
                  <a:lnTo>
                    <a:pt x="34" y="129"/>
                  </a:lnTo>
                  <a:lnTo>
                    <a:pt x="19" y="118"/>
                  </a:lnTo>
                  <a:lnTo>
                    <a:pt x="9" y="103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7A2B87A-14AE-797B-C7E6-A829E268F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220" y="2733049"/>
              <a:ext cx="68427" cy="27929"/>
            </a:xfrm>
            <a:custGeom>
              <a:avLst/>
              <a:gdLst>
                <a:gd name="T0" fmla="*/ 69 w 347"/>
                <a:gd name="T1" fmla="*/ 0 h 139"/>
                <a:gd name="T2" fmla="*/ 278 w 347"/>
                <a:gd name="T3" fmla="*/ 0 h 139"/>
                <a:gd name="T4" fmla="*/ 296 w 347"/>
                <a:gd name="T5" fmla="*/ 4 h 139"/>
                <a:gd name="T6" fmla="*/ 313 w 347"/>
                <a:gd name="T7" fmla="*/ 10 h 139"/>
                <a:gd name="T8" fmla="*/ 327 w 347"/>
                <a:gd name="T9" fmla="*/ 21 h 139"/>
                <a:gd name="T10" fmla="*/ 338 w 347"/>
                <a:gd name="T11" fmla="*/ 35 h 139"/>
                <a:gd name="T12" fmla="*/ 345 w 347"/>
                <a:gd name="T13" fmla="*/ 51 h 139"/>
                <a:gd name="T14" fmla="*/ 347 w 347"/>
                <a:gd name="T15" fmla="*/ 70 h 139"/>
                <a:gd name="T16" fmla="*/ 345 w 347"/>
                <a:gd name="T17" fmla="*/ 88 h 139"/>
                <a:gd name="T18" fmla="*/ 338 w 347"/>
                <a:gd name="T19" fmla="*/ 104 h 139"/>
                <a:gd name="T20" fmla="*/ 327 w 347"/>
                <a:gd name="T21" fmla="*/ 119 h 139"/>
                <a:gd name="T22" fmla="*/ 313 w 347"/>
                <a:gd name="T23" fmla="*/ 129 h 139"/>
                <a:gd name="T24" fmla="*/ 296 w 347"/>
                <a:gd name="T25" fmla="*/ 137 h 139"/>
                <a:gd name="T26" fmla="*/ 278 w 347"/>
                <a:gd name="T27" fmla="*/ 139 h 139"/>
                <a:gd name="T28" fmla="*/ 69 w 347"/>
                <a:gd name="T29" fmla="*/ 139 h 139"/>
                <a:gd name="T30" fmla="*/ 51 w 347"/>
                <a:gd name="T31" fmla="*/ 137 h 139"/>
                <a:gd name="T32" fmla="*/ 35 w 347"/>
                <a:gd name="T33" fmla="*/ 129 h 139"/>
                <a:gd name="T34" fmla="*/ 20 w 347"/>
                <a:gd name="T35" fmla="*/ 119 h 139"/>
                <a:gd name="T36" fmla="*/ 10 w 347"/>
                <a:gd name="T37" fmla="*/ 104 h 139"/>
                <a:gd name="T38" fmla="*/ 2 w 347"/>
                <a:gd name="T39" fmla="*/ 88 h 139"/>
                <a:gd name="T40" fmla="*/ 0 w 347"/>
                <a:gd name="T41" fmla="*/ 70 h 139"/>
                <a:gd name="T42" fmla="*/ 2 w 347"/>
                <a:gd name="T43" fmla="*/ 51 h 139"/>
                <a:gd name="T44" fmla="*/ 10 w 347"/>
                <a:gd name="T45" fmla="*/ 35 h 139"/>
                <a:gd name="T46" fmla="*/ 20 w 347"/>
                <a:gd name="T47" fmla="*/ 21 h 139"/>
                <a:gd name="T48" fmla="*/ 35 w 347"/>
                <a:gd name="T49" fmla="*/ 10 h 139"/>
                <a:gd name="T50" fmla="*/ 51 w 347"/>
                <a:gd name="T51" fmla="*/ 4 h 139"/>
                <a:gd name="T52" fmla="*/ 69 w 347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7" h="139">
                  <a:moveTo>
                    <a:pt x="69" y="0"/>
                  </a:moveTo>
                  <a:lnTo>
                    <a:pt x="278" y="0"/>
                  </a:lnTo>
                  <a:lnTo>
                    <a:pt x="296" y="4"/>
                  </a:lnTo>
                  <a:lnTo>
                    <a:pt x="313" y="10"/>
                  </a:lnTo>
                  <a:lnTo>
                    <a:pt x="327" y="21"/>
                  </a:lnTo>
                  <a:lnTo>
                    <a:pt x="338" y="35"/>
                  </a:lnTo>
                  <a:lnTo>
                    <a:pt x="345" y="51"/>
                  </a:lnTo>
                  <a:lnTo>
                    <a:pt x="347" y="70"/>
                  </a:lnTo>
                  <a:lnTo>
                    <a:pt x="345" y="88"/>
                  </a:lnTo>
                  <a:lnTo>
                    <a:pt x="338" y="104"/>
                  </a:lnTo>
                  <a:lnTo>
                    <a:pt x="327" y="119"/>
                  </a:lnTo>
                  <a:lnTo>
                    <a:pt x="313" y="129"/>
                  </a:lnTo>
                  <a:lnTo>
                    <a:pt x="296" y="137"/>
                  </a:lnTo>
                  <a:lnTo>
                    <a:pt x="278" y="139"/>
                  </a:lnTo>
                  <a:lnTo>
                    <a:pt x="69" y="139"/>
                  </a:lnTo>
                  <a:lnTo>
                    <a:pt x="51" y="137"/>
                  </a:lnTo>
                  <a:lnTo>
                    <a:pt x="35" y="129"/>
                  </a:lnTo>
                  <a:lnTo>
                    <a:pt x="20" y="119"/>
                  </a:lnTo>
                  <a:lnTo>
                    <a:pt x="10" y="104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16E6FB66-4FE1-EF53-25D6-1116D9699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114" y="2867110"/>
              <a:ext cx="62841" cy="48876"/>
            </a:xfrm>
            <a:custGeom>
              <a:avLst/>
              <a:gdLst>
                <a:gd name="T0" fmla="*/ 249 w 319"/>
                <a:gd name="T1" fmla="*/ 0 h 242"/>
                <a:gd name="T2" fmla="*/ 268 w 319"/>
                <a:gd name="T3" fmla="*/ 3 h 242"/>
                <a:gd name="T4" fmla="*/ 283 w 319"/>
                <a:gd name="T5" fmla="*/ 9 h 242"/>
                <a:gd name="T6" fmla="*/ 298 w 319"/>
                <a:gd name="T7" fmla="*/ 20 h 242"/>
                <a:gd name="T8" fmla="*/ 310 w 319"/>
                <a:gd name="T9" fmla="*/ 35 h 242"/>
                <a:gd name="T10" fmla="*/ 316 w 319"/>
                <a:gd name="T11" fmla="*/ 52 h 242"/>
                <a:gd name="T12" fmla="*/ 319 w 319"/>
                <a:gd name="T13" fmla="*/ 70 h 242"/>
                <a:gd name="T14" fmla="*/ 316 w 319"/>
                <a:gd name="T15" fmla="*/ 86 h 242"/>
                <a:gd name="T16" fmla="*/ 310 w 319"/>
                <a:gd name="T17" fmla="*/ 103 h 242"/>
                <a:gd name="T18" fmla="*/ 298 w 319"/>
                <a:gd name="T19" fmla="*/ 118 h 242"/>
                <a:gd name="T20" fmla="*/ 285 w 319"/>
                <a:gd name="T21" fmla="*/ 129 h 242"/>
                <a:gd name="T22" fmla="*/ 104 w 319"/>
                <a:gd name="T23" fmla="*/ 232 h 242"/>
                <a:gd name="T24" fmla="*/ 87 w 319"/>
                <a:gd name="T25" fmla="*/ 239 h 242"/>
                <a:gd name="T26" fmla="*/ 69 w 319"/>
                <a:gd name="T27" fmla="*/ 242 h 242"/>
                <a:gd name="T28" fmla="*/ 51 w 319"/>
                <a:gd name="T29" fmla="*/ 239 h 242"/>
                <a:gd name="T30" fmla="*/ 35 w 319"/>
                <a:gd name="T31" fmla="*/ 233 h 242"/>
                <a:gd name="T32" fmla="*/ 20 w 319"/>
                <a:gd name="T33" fmla="*/ 222 h 242"/>
                <a:gd name="T34" fmla="*/ 9 w 319"/>
                <a:gd name="T35" fmla="*/ 207 h 242"/>
                <a:gd name="T36" fmla="*/ 2 w 319"/>
                <a:gd name="T37" fmla="*/ 190 h 242"/>
                <a:gd name="T38" fmla="*/ 0 w 319"/>
                <a:gd name="T39" fmla="*/ 172 h 242"/>
                <a:gd name="T40" fmla="*/ 2 w 319"/>
                <a:gd name="T41" fmla="*/ 155 h 242"/>
                <a:gd name="T42" fmla="*/ 9 w 319"/>
                <a:gd name="T43" fmla="*/ 138 h 242"/>
                <a:gd name="T44" fmla="*/ 19 w 319"/>
                <a:gd name="T45" fmla="*/ 125 h 242"/>
                <a:gd name="T46" fmla="*/ 34 w 319"/>
                <a:gd name="T47" fmla="*/ 114 h 242"/>
                <a:gd name="T48" fmla="*/ 214 w 319"/>
                <a:gd name="T49" fmla="*/ 10 h 242"/>
                <a:gd name="T50" fmla="*/ 232 w 319"/>
                <a:gd name="T51" fmla="*/ 2 h 242"/>
                <a:gd name="T52" fmla="*/ 249 w 319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2">
                  <a:moveTo>
                    <a:pt x="249" y="0"/>
                  </a:moveTo>
                  <a:lnTo>
                    <a:pt x="268" y="3"/>
                  </a:lnTo>
                  <a:lnTo>
                    <a:pt x="283" y="9"/>
                  </a:lnTo>
                  <a:lnTo>
                    <a:pt x="298" y="20"/>
                  </a:lnTo>
                  <a:lnTo>
                    <a:pt x="310" y="35"/>
                  </a:lnTo>
                  <a:lnTo>
                    <a:pt x="316" y="52"/>
                  </a:lnTo>
                  <a:lnTo>
                    <a:pt x="319" y="70"/>
                  </a:lnTo>
                  <a:lnTo>
                    <a:pt x="316" y="86"/>
                  </a:lnTo>
                  <a:lnTo>
                    <a:pt x="310" y="103"/>
                  </a:lnTo>
                  <a:lnTo>
                    <a:pt x="298" y="118"/>
                  </a:lnTo>
                  <a:lnTo>
                    <a:pt x="285" y="129"/>
                  </a:lnTo>
                  <a:lnTo>
                    <a:pt x="104" y="232"/>
                  </a:lnTo>
                  <a:lnTo>
                    <a:pt x="87" y="239"/>
                  </a:lnTo>
                  <a:lnTo>
                    <a:pt x="69" y="242"/>
                  </a:lnTo>
                  <a:lnTo>
                    <a:pt x="51" y="239"/>
                  </a:lnTo>
                  <a:lnTo>
                    <a:pt x="35" y="233"/>
                  </a:lnTo>
                  <a:lnTo>
                    <a:pt x="20" y="222"/>
                  </a:lnTo>
                  <a:lnTo>
                    <a:pt x="9" y="207"/>
                  </a:lnTo>
                  <a:lnTo>
                    <a:pt x="2" y="190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9" y="138"/>
                  </a:lnTo>
                  <a:lnTo>
                    <a:pt x="19" y="125"/>
                  </a:lnTo>
                  <a:lnTo>
                    <a:pt x="34" y="114"/>
                  </a:lnTo>
                  <a:lnTo>
                    <a:pt x="214" y="10"/>
                  </a:lnTo>
                  <a:lnTo>
                    <a:pt x="232" y="2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432D6FA-052C-2B49-0C65-661223FF4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239" y="2867110"/>
              <a:ext cx="62841" cy="48876"/>
            </a:xfrm>
            <a:custGeom>
              <a:avLst/>
              <a:gdLst>
                <a:gd name="T0" fmla="*/ 69 w 319"/>
                <a:gd name="T1" fmla="*/ 0 h 242"/>
                <a:gd name="T2" fmla="*/ 87 w 319"/>
                <a:gd name="T3" fmla="*/ 2 h 242"/>
                <a:gd name="T4" fmla="*/ 104 w 319"/>
                <a:gd name="T5" fmla="*/ 10 h 242"/>
                <a:gd name="T6" fmla="*/ 285 w 319"/>
                <a:gd name="T7" fmla="*/ 114 h 242"/>
                <a:gd name="T8" fmla="*/ 299 w 319"/>
                <a:gd name="T9" fmla="*/ 125 h 242"/>
                <a:gd name="T10" fmla="*/ 310 w 319"/>
                <a:gd name="T11" fmla="*/ 138 h 242"/>
                <a:gd name="T12" fmla="*/ 316 w 319"/>
                <a:gd name="T13" fmla="*/ 155 h 242"/>
                <a:gd name="T14" fmla="*/ 319 w 319"/>
                <a:gd name="T15" fmla="*/ 172 h 242"/>
                <a:gd name="T16" fmla="*/ 316 w 319"/>
                <a:gd name="T17" fmla="*/ 190 h 242"/>
                <a:gd name="T18" fmla="*/ 310 w 319"/>
                <a:gd name="T19" fmla="*/ 207 h 242"/>
                <a:gd name="T20" fmla="*/ 298 w 319"/>
                <a:gd name="T21" fmla="*/ 222 h 242"/>
                <a:gd name="T22" fmla="*/ 284 w 319"/>
                <a:gd name="T23" fmla="*/ 233 h 242"/>
                <a:gd name="T24" fmla="*/ 268 w 319"/>
                <a:gd name="T25" fmla="*/ 239 h 242"/>
                <a:gd name="T26" fmla="*/ 250 w 319"/>
                <a:gd name="T27" fmla="*/ 242 h 242"/>
                <a:gd name="T28" fmla="*/ 231 w 319"/>
                <a:gd name="T29" fmla="*/ 239 h 242"/>
                <a:gd name="T30" fmla="*/ 214 w 319"/>
                <a:gd name="T31" fmla="*/ 232 h 242"/>
                <a:gd name="T32" fmla="*/ 34 w 319"/>
                <a:gd name="T33" fmla="*/ 129 h 242"/>
                <a:gd name="T34" fmla="*/ 20 w 319"/>
                <a:gd name="T35" fmla="*/ 118 h 242"/>
                <a:gd name="T36" fmla="*/ 9 w 319"/>
                <a:gd name="T37" fmla="*/ 103 h 242"/>
                <a:gd name="T38" fmla="*/ 2 w 319"/>
                <a:gd name="T39" fmla="*/ 86 h 242"/>
                <a:gd name="T40" fmla="*/ 0 w 319"/>
                <a:gd name="T41" fmla="*/ 70 h 242"/>
                <a:gd name="T42" fmla="*/ 2 w 319"/>
                <a:gd name="T43" fmla="*/ 52 h 242"/>
                <a:gd name="T44" fmla="*/ 9 w 319"/>
                <a:gd name="T45" fmla="*/ 35 h 242"/>
                <a:gd name="T46" fmla="*/ 20 w 319"/>
                <a:gd name="T47" fmla="*/ 20 h 242"/>
                <a:gd name="T48" fmla="*/ 35 w 319"/>
                <a:gd name="T49" fmla="*/ 9 h 242"/>
                <a:gd name="T50" fmla="*/ 51 w 319"/>
                <a:gd name="T51" fmla="*/ 3 h 242"/>
                <a:gd name="T52" fmla="*/ 69 w 319"/>
                <a:gd name="T5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2">
                  <a:moveTo>
                    <a:pt x="69" y="0"/>
                  </a:moveTo>
                  <a:lnTo>
                    <a:pt x="87" y="2"/>
                  </a:lnTo>
                  <a:lnTo>
                    <a:pt x="104" y="10"/>
                  </a:lnTo>
                  <a:lnTo>
                    <a:pt x="285" y="114"/>
                  </a:lnTo>
                  <a:lnTo>
                    <a:pt x="299" y="125"/>
                  </a:lnTo>
                  <a:lnTo>
                    <a:pt x="310" y="138"/>
                  </a:lnTo>
                  <a:lnTo>
                    <a:pt x="316" y="155"/>
                  </a:lnTo>
                  <a:lnTo>
                    <a:pt x="319" y="172"/>
                  </a:lnTo>
                  <a:lnTo>
                    <a:pt x="316" y="190"/>
                  </a:lnTo>
                  <a:lnTo>
                    <a:pt x="310" y="207"/>
                  </a:lnTo>
                  <a:lnTo>
                    <a:pt x="298" y="222"/>
                  </a:lnTo>
                  <a:lnTo>
                    <a:pt x="284" y="233"/>
                  </a:lnTo>
                  <a:lnTo>
                    <a:pt x="268" y="239"/>
                  </a:lnTo>
                  <a:lnTo>
                    <a:pt x="250" y="242"/>
                  </a:lnTo>
                  <a:lnTo>
                    <a:pt x="231" y="239"/>
                  </a:lnTo>
                  <a:lnTo>
                    <a:pt x="214" y="232"/>
                  </a:lnTo>
                  <a:lnTo>
                    <a:pt x="34" y="129"/>
                  </a:lnTo>
                  <a:lnTo>
                    <a:pt x="20" y="118"/>
                  </a:lnTo>
                  <a:lnTo>
                    <a:pt x="9" y="103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1805A399-512C-6423-BEFF-D671FD5F4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547" y="2733049"/>
              <a:ext cx="68427" cy="27929"/>
            </a:xfrm>
            <a:custGeom>
              <a:avLst/>
              <a:gdLst>
                <a:gd name="T0" fmla="*/ 70 w 348"/>
                <a:gd name="T1" fmla="*/ 0 h 139"/>
                <a:gd name="T2" fmla="*/ 278 w 348"/>
                <a:gd name="T3" fmla="*/ 0 h 139"/>
                <a:gd name="T4" fmla="*/ 297 w 348"/>
                <a:gd name="T5" fmla="*/ 4 h 139"/>
                <a:gd name="T6" fmla="*/ 314 w 348"/>
                <a:gd name="T7" fmla="*/ 10 h 139"/>
                <a:gd name="T8" fmla="*/ 327 w 348"/>
                <a:gd name="T9" fmla="*/ 21 h 139"/>
                <a:gd name="T10" fmla="*/ 337 w 348"/>
                <a:gd name="T11" fmla="*/ 35 h 139"/>
                <a:gd name="T12" fmla="*/ 345 w 348"/>
                <a:gd name="T13" fmla="*/ 51 h 139"/>
                <a:gd name="T14" fmla="*/ 348 w 348"/>
                <a:gd name="T15" fmla="*/ 70 h 139"/>
                <a:gd name="T16" fmla="*/ 345 w 348"/>
                <a:gd name="T17" fmla="*/ 88 h 139"/>
                <a:gd name="T18" fmla="*/ 337 w 348"/>
                <a:gd name="T19" fmla="*/ 104 h 139"/>
                <a:gd name="T20" fmla="*/ 327 w 348"/>
                <a:gd name="T21" fmla="*/ 119 h 139"/>
                <a:gd name="T22" fmla="*/ 314 w 348"/>
                <a:gd name="T23" fmla="*/ 129 h 139"/>
                <a:gd name="T24" fmla="*/ 297 w 348"/>
                <a:gd name="T25" fmla="*/ 137 h 139"/>
                <a:gd name="T26" fmla="*/ 278 w 348"/>
                <a:gd name="T27" fmla="*/ 139 h 139"/>
                <a:gd name="T28" fmla="*/ 70 w 348"/>
                <a:gd name="T29" fmla="*/ 139 h 139"/>
                <a:gd name="T30" fmla="*/ 52 w 348"/>
                <a:gd name="T31" fmla="*/ 137 h 139"/>
                <a:gd name="T32" fmla="*/ 34 w 348"/>
                <a:gd name="T33" fmla="*/ 129 h 139"/>
                <a:gd name="T34" fmla="*/ 21 w 348"/>
                <a:gd name="T35" fmla="*/ 119 h 139"/>
                <a:gd name="T36" fmla="*/ 10 w 348"/>
                <a:gd name="T37" fmla="*/ 104 h 139"/>
                <a:gd name="T38" fmla="*/ 3 w 348"/>
                <a:gd name="T39" fmla="*/ 88 h 139"/>
                <a:gd name="T40" fmla="*/ 0 w 348"/>
                <a:gd name="T41" fmla="*/ 70 h 139"/>
                <a:gd name="T42" fmla="*/ 3 w 348"/>
                <a:gd name="T43" fmla="*/ 51 h 139"/>
                <a:gd name="T44" fmla="*/ 10 w 348"/>
                <a:gd name="T45" fmla="*/ 35 h 139"/>
                <a:gd name="T46" fmla="*/ 21 w 348"/>
                <a:gd name="T47" fmla="*/ 21 h 139"/>
                <a:gd name="T48" fmla="*/ 34 w 348"/>
                <a:gd name="T49" fmla="*/ 10 h 139"/>
                <a:gd name="T50" fmla="*/ 52 w 348"/>
                <a:gd name="T51" fmla="*/ 4 h 139"/>
                <a:gd name="T52" fmla="*/ 70 w 34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8" h="139">
                  <a:moveTo>
                    <a:pt x="70" y="0"/>
                  </a:moveTo>
                  <a:lnTo>
                    <a:pt x="278" y="0"/>
                  </a:lnTo>
                  <a:lnTo>
                    <a:pt x="297" y="4"/>
                  </a:lnTo>
                  <a:lnTo>
                    <a:pt x="314" y="10"/>
                  </a:lnTo>
                  <a:lnTo>
                    <a:pt x="327" y="21"/>
                  </a:lnTo>
                  <a:lnTo>
                    <a:pt x="337" y="35"/>
                  </a:lnTo>
                  <a:lnTo>
                    <a:pt x="345" y="51"/>
                  </a:lnTo>
                  <a:lnTo>
                    <a:pt x="348" y="70"/>
                  </a:lnTo>
                  <a:lnTo>
                    <a:pt x="345" y="88"/>
                  </a:lnTo>
                  <a:lnTo>
                    <a:pt x="337" y="104"/>
                  </a:lnTo>
                  <a:lnTo>
                    <a:pt x="327" y="119"/>
                  </a:lnTo>
                  <a:lnTo>
                    <a:pt x="314" y="129"/>
                  </a:lnTo>
                  <a:lnTo>
                    <a:pt x="297" y="137"/>
                  </a:lnTo>
                  <a:lnTo>
                    <a:pt x="278" y="139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4"/>
                  </a:lnTo>
                  <a:lnTo>
                    <a:pt x="3" y="88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4" y="10"/>
                  </a:lnTo>
                  <a:lnTo>
                    <a:pt x="52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B3D4E72D-A917-2587-DF92-841F7E11C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239" y="2578042"/>
              <a:ext cx="62841" cy="48876"/>
            </a:xfrm>
            <a:custGeom>
              <a:avLst/>
              <a:gdLst>
                <a:gd name="T0" fmla="*/ 250 w 319"/>
                <a:gd name="T1" fmla="*/ 0 h 241"/>
                <a:gd name="T2" fmla="*/ 268 w 319"/>
                <a:gd name="T3" fmla="*/ 3 h 241"/>
                <a:gd name="T4" fmla="*/ 284 w 319"/>
                <a:gd name="T5" fmla="*/ 9 h 241"/>
                <a:gd name="T6" fmla="*/ 298 w 319"/>
                <a:gd name="T7" fmla="*/ 20 h 241"/>
                <a:gd name="T8" fmla="*/ 310 w 319"/>
                <a:gd name="T9" fmla="*/ 34 h 241"/>
                <a:gd name="T10" fmla="*/ 316 w 319"/>
                <a:gd name="T11" fmla="*/ 51 h 241"/>
                <a:gd name="T12" fmla="*/ 319 w 319"/>
                <a:gd name="T13" fmla="*/ 69 h 241"/>
                <a:gd name="T14" fmla="*/ 316 w 319"/>
                <a:gd name="T15" fmla="*/ 87 h 241"/>
                <a:gd name="T16" fmla="*/ 310 w 319"/>
                <a:gd name="T17" fmla="*/ 103 h 241"/>
                <a:gd name="T18" fmla="*/ 299 w 319"/>
                <a:gd name="T19" fmla="*/ 118 h 241"/>
                <a:gd name="T20" fmla="*/ 285 w 319"/>
                <a:gd name="T21" fmla="*/ 129 h 241"/>
                <a:gd name="T22" fmla="*/ 104 w 319"/>
                <a:gd name="T23" fmla="*/ 231 h 241"/>
                <a:gd name="T24" fmla="*/ 87 w 319"/>
                <a:gd name="T25" fmla="*/ 239 h 241"/>
                <a:gd name="T26" fmla="*/ 69 w 319"/>
                <a:gd name="T27" fmla="*/ 241 h 241"/>
                <a:gd name="T28" fmla="*/ 52 w 319"/>
                <a:gd name="T29" fmla="*/ 239 h 241"/>
                <a:gd name="T30" fmla="*/ 35 w 319"/>
                <a:gd name="T31" fmla="*/ 232 h 241"/>
                <a:gd name="T32" fmla="*/ 20 w 319"/>
                <a:gd name="T33" fmla="*/ 221 h 241"/>
                <a:gd name="T34" fmla="*/ 9 w 319"/>
                <a:gd name="T35" fmla="*/ 206 h 241"/>
                <a:gd name="T36" fmla="*/ 2 w 319"/>
                <a:gd name="T37" fmla="*/ 190 h 241"/>
                <a:gd name="T38" fmla="*/ 0 w 319"/>
                <a:gd name="T39" fmla="*/ 172 h 241"/>
                <a:gd name="T40" fmla="*/ 2 w 319"/>
                <a:gd name="T41" fmla="*/ 155 h 241"/>
                <a:gd name="T42" fmla="*/ 9 w 319"/>
                <a:gd name="T43" fmla="*/ 138 h 241"/>
                <a:gd name="T44" fmla="*/ 20 w 319"/>
                <a:gd name="T45" fmla="*/ 124 h 241"/>
                <a:gd name="T46" fmla="*/ 34 w 319"/>
                <a:gd name="T47" fmla="*/ 112 h 241"/>
                <a:gd name="T48" fmla="*/ 214 w 319"/>
                <a:gd name="T49" fmla="*/ 9 h 241"/>
                <a:gd name="T50" fmla="*/ 233 w 319"/>
                <a:gd name="T51" fmla="*/ 3 h 241"/>
                <a:gd name="T52" fmla="*/ 250 w 319"/>
                <a:gd name="T5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41">
                  <a:moveTo>
                    <a:pt x="250" y="0"/>
                  </a:moveTo>
                  <a:lnTo>
                    <a:pt x="268" y="3"/>
                  </a:lnTo>
                  <a:lnTo>
                    <a:pt x="284" y="9"/>
                  </a:lnTo>
                  <a:lnTo>
                    <a:pt x="298" y="20"/>
                  </a:lnTo>
                  <a:lnTo>
                    <a:pt x="310" y="34"/>
                  </a:lnTo>
                  <a:lnTo>
                    <a:pt x="316" y="51"/>
                  </a:lnTo>
                  <a:lnTo>
                    <a:pt x="319" y="69"/>
                  </a:lnTo>
                  <a:lnTo>
                    <a:pt x="316" y="87"/>
                  </a:lnTo>
                  <a:lnTo>
                    <a:pt x="310" y="103"/>
                  </a:lnTo>
                  <a:lnTo>
                    <a:pt x="299" y="118"/>
                  </a:lnTo>
                  <a:lnTo>
                    <a:pt x="285" y="129"/>
                  </a:lnTo>
                  <a:lnTo>
                    <a:pt x="104" y="231"/>
                  </a:lnTo>
                  <a:lnTo>
                    <a:pt x="87" y="239"/>
                  </a:lnTo>
                  <a:lnTo>
                    <a:pt x="69" y="241"/>
                  </a:lnTo>
                  <a:lnTo>
                    <a:pt x="52" y="239"/>
                  </a:lnTo>
                  <a:lnTo>
                    <a:pt x="35" y="232"/>
                  </a:lnTo>
                  <a:lnTo>
                    <a:pt x="20" y="221"/>
                  </a:lnTo>
                  <a:lnTo>
                    <a:pt x="9" y="206"/>
                  </a:lnTo>
                  <a:lnTo>
                    <a:pt x="2" y="190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9" y="138"/>
                  </a:lnTo>
                  <a:lnTo>
                    <a:pt x="20" y="124"/>
                  </a:lnTo>
                  <a:lnTo>
                    <a:pt x="34" y="112"/>
                  </a:lnTo>
                  <a:lnTo>
                    <a:pt x="214" y="9"/>
                  </a:lnTo>
                  <a:lnTo>
                    <a:pt x="233" y="3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5E5A0B2-343C-0A5F-94FE-666564CA5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089" y="2464928"/>
              <a:ext cx="48877" cy="62840"/>
            </a:xfrm>
            <a:custGeom>
              <a:avLst/>
              <a:gdLst>
                <a:gd name="T0" fmla="*/ 172 w 243"/>
                <a:gd name="T1" fmla="*/ 0 h 316"/>
                <a:gd name="T2" fmla="*/ 191 w 243"/>
                <a:gd name="T3" fmla="*/ 2 h 316"/>
                <a:gd name="T4" fmla="*/ 208 w 243"/>
                <a:gd name="T5" fmla="*/ 10 h 316"/>
                <a:gd name="T6" fmla="*/ 222 w 243"/>
                <a:gd name="T7" fmla="*/ 21 h 316"/>
                <a:gd name="T8" fmla="*/ 234 w 243"/>
                <a:gd name="T9" fmla="*/ 34 h 316"/>
                <a:gd name="T10" fmla="*/ 241 w 243"/>
                <a:gd name="T11" fmla="*/ 51 h 316"/>
                <a:gd name="T12" fmla="*/ 243 w 243"/>
                <a:gd name="T13" fmla="*/ 68 h 316"/>
                <a:gd name="T14" fmla="*/ 241 w 243"/>
                <a:gd name="T15" fmla="*/ 86 h 316"/>
                <a:gd name="T16" fmla="*/ 234 w 243"/>
                <a:gd name="T17" fmla="*/ 103 h 316"/>
                <a:gd name="T18" fmla="*/ 129 w 243"/>
                <a:gd name="T19" fmla="*/ 282 h 316"/>
                <a:gd name="T20" fmla="*/ 118 w 243"/>
                <a:gd name="T21" fmla="*/ 297 h 316"/>
                <a:gd name="T22" fmla="*/ 103 w 243"/>
                <a:gd name="T23" fmla="*/ 308 h 316"/>
                <a:gd name="T24" fmla="*/ 87 w 243"/>
                <a:gd name="T25" fmla="*/ 314 h 316"/>
                <a:gd name="T26" fmla="*/ 69 w 243"/>
                <a:gd name="T27" fmla="*/ 316 h 316"/>
                <a:gd name="T28" fmla="*/ 52 w 243"/>
                <a:gd name="T29" fmla="*/ 314 h 316"/>
                <a:gd name="T30" fmla="*/ 35 w 243"/>
                <a:gd name="T31" fmla="*/ 307 h 316"/>
                <a:gd name="T32" fmla="*/ 19 w 243"/>
                <a:gd name="T33" fmla="*/ 296 h 316"/>
                <a:gd name="T34" fmla="*/ 9 w 243"/>
                <a:gd name="T35" fmla="*/ 282 h 316"/>
                <a:gd name="T36" fmla="*/ 2 w 243"/>
                <a:gd name="T37" fmla="*/ 265 h 316"/>
                <a:gd name="T38" fmla="*/ 0 w 243"/>
                <a:gd name="T39" fmla="*/ 248 h 316"/>
                <a:gd name="T40" fmla="*/ 2 w 243"/>
                <a:gd name="T41" fmla="*/ 230 h 316"/>
                <a:gd name="T42" fmla="*/ 9 w 243"/>
                <a:gd name="T43" fmla="*/ 214 h 316"/>
                <a:gd name="T44" fmla="*/ 113 w 243"/>
                <a:gd name="T45" fmla="*/ 34 h 316"/>
                <a:gd name="T46" fmla="*/ 125 w 243"/>
                <a:gd name="T47" fmla="*/ 20 h 316"/>
                <a:gd name="T48" fmla="*/ 140 w 243"/>
                <a:gd name="T49" fmla="*/ 9 h 316"/>
                <a:gd name="T50" fmla="*/ 155 w 243"/>
                <a:gd name="T51" fmla="*/ 2 h 316"/>
                <a:gd name="T52" fmla="*/ 172 w 243"/>
                <a:gd name="T5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316">
                  <a:moveTo>
                    <a:pt x="172" y="0"/>
                  </a:moveTo>
                  <a:lnTo>
                    <a:pt x="191" y="2"/>
                  </a:lnTo>
                  <a:lnTo>
                    <a:pt x="208" y="10"/>
                  </a:lnTo>
                  <a:lnTo>
                    <a:pt x="222" y="21"/>
                  </a:lnTo>
                  <a:lnTo>
                    <a:pt x="234" y="34"/>
                  </a:lnTo>
                  <a:lnTo>
                    <a:pt x="241" y="51"/>
                  </a:lnTo>
                  <a:lnTo>
                    <a:pt x="243" y="68"/>
                  </a:lnTo>
                  <a:lnTo>
                    <a:pt x="241" y="86"/>
                  </a:lnTo>
                  <a:lnTo>
                    <a:pt x="234" y="103"/>
                  </a:lnTo>
                  <a:lnTo>
                    <a:pt x="129" y="282"/>
                  </a:lnTo>
                  <a:lnTo>
                    <a:pt x="118" y="297"/>
                  </a:lnTo>
                  <a:lnTo>
                    <a:pt x="103" y="308"/>
                  </a:lnTo>
                  <a:lnTo>
                    <a:pt x="87" y="314"/>
                  </a:lnTo>
                  <a:lnTo>
                    <a:pt x="69" y="316"/>
                  </a:lnTo>
                  <a:lnTo>
                    <a:pt x="52" y="314"/>
                  </a:lnTo>
                  <a:lnTo>
                    <a:pt x="35" y="307"/>
                  </a:lnTo>
                  <a:lnTo>
                    <a:pt x="19" y="296"/>
                  </a:lnTo>
                  <a:lnTo>
                    <a:pt x="9" y="282"/>
                  </a:lnTo>
                  <a:lnTo>
                    <a:pt x="2" y="265"/>
                  </a:lnTo>
                  <a:lnTo>
                    <a:pt x="0" y="248"/>
                  </a:lnTo>
                  <a:lnTo>
                    <a:pt x="2" y="230"/>
                  </a:lnTo>
                  <a:lnTo>
                    <a:pt x="9" y="214"/>
                  </a:lnTo>
                  <a:lnTo>
                    <a:pt x="113" y="34"/>
                  </a:lnTo>
                  <a:lnTo>
                    <a:pt x="125" y="20"/>
                  </a:lnTo>
                  <a:lnTo>
                    <a:pt x="140" y="9"/>
                  </a:lnTo>
                  <a:lnTo>
                    <a:pt x="155" y="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A6BBE24-7CAB-43E0-0D43-5EC4B3CA3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082" y="2631108"/>
              <a:ext cx="67030" cy="213659"/>
            </a:xfrm>
            <a:custGeom>
              <a:avLst/>
              <a:gdLst>
                <a:gd name="T0" fmla="*/ 167 w 334"/>
                <a:gd name="T1" fmla="*/ 0 h 1073"/>
                <a:gd name="T2" fmla="*/ 201 w 334"/>
                <a:gd name="T3" fmla="*/ 2 h 1073"/>
                <a:gd name="T4" fmla="*/ 230 w 334"/>
                <a:gd name="T5" fmla="*/ 8 h 1073"/>
                <a:gd name="T6" fmla="*/ 258 w 334"/>
                <a:gd name="T7" fmla="*/ 18 h 1073"/>
                <a:gd name="T8" fmla="*/ 280 w 334"/>
                <a:gd name="T9" fmla="*/ 33 h 1073"/>
                <a:gd name="T10" fmla="*/ 300 w 334"/>
                <a:gd name="T11" fmla="*/ 51 h 1073"/>
                <a:gd name="T12" fmla="*/ 314 w 334"/>
                <a:gd name="T13" fmla="*/ 72 h 1073"/>
                <a:gd name="T14" fmla="*/ 326 w 334"/>
                <a:gd name="T15" fmla="*/ 98 h 1073"/>
                <a:gd name="T16" fmla="*/ 331 w 334"/>
                <a:gd name="T17" fmla="*/ 128 h 1073"/>
                <a:gd name="T18" fmla="*/ 334 w 334"/>
                <a:gd name="T19" fmla="*/ 162 h 1073"/>
                <a:gd name="T20" fmla="*/ 334 w 334"/>
                <a:gd name="T21" fmla="*/ 406 h 1073"/>
                <a:gd name="T22" fmla="*/ 332 w 334"/>
                <a:gd name="T23" fmla="*/ 438 h 1073"/>
                <a:gd name="T24" fmla="*/ 329 w 334"/>
                <a:gd name="T25" fmla="*/ 471 h 1073"/>
                <a:gd name="T26" fmla="*/ 326 w 334"/>
                <a:gd name="T27" fmla="*/ 505 h 1073"/>
                <a:gd name="T28" fmla="*/ 260 w 334"/>
                <a:gd name="T29" fmla="*/ 996 h 1073"/>
                <a:gd name="T30" fmla="*/ 255 w 334"/>
                <a:gd name="T31" fmla="*/ 1019 h 1073"/>
                <a:gd name="T32" fmla="*/ 247 w 334"/>
                <a:gd name="T33" fmla="*/ 1039 h 1073"/>
                <a:gd name="T34" fmla="*/ 237 w 334"/>
                <a:gd name="T35" fmla="*/ 1052 h 1073"/>
                <a:gd name="T36" fmla="*/ 224 w 334"/>
                <a:gd name="T37" fmla="*/ 1062 h 1073"/>
                <a:gd name="T38" fmla="*/ 208 w 334"/>
                <a:gd name="T39" fmla="*/ 1069 h 1073"/>
                <a:gd name="T40" fmla="*/ 188 w 334"/>
                <a:gd name="T41" fmla="*/ 1072 h 1073"/>
                <a:gd name="T42" fmla="*/ 167 w 334"/>
                <a:gd name="T43" fmla="*/ 1073 h 1073"/>
                <a:gd name="T44" fmla="*/ 145 w 334"/>
                <a:gd name="T45" fmla="*/ 1072 h 1073"/>
                <a:gd name="T46" fmla="*/ 126 w 334"/>
                <a:gd name="T47" fmla="*/ 1069 h 1073"/>
                <a:gd name="T48" fmla="*/ 110 w 334"/>
                <a:gd name="T49" fmla="*/ 1062 h 1073"/>
                <a:gd name="T50" fmla="*/ 96 w 334"/>
                <a:gd name="T51" fmla="*/ 1052 h 1073"/>
                <a:gd name="T52" fmla="*/ 86 w 334"/>
                <a:gd name="T53" fmla="*/ 1039 h 1073"/>
                <a:gd name="T54" fmla="*/ 78 w 334"/>
                <a:gd name="T55" fmla="*/ 1019 h 1073"/>
                <a:gd name="T56" fmla="*/ 74 w 334"/>
                <a:gd name="T57" fmla="*/ 996 h 1073"/>
                <a:gd name="T58" fmla="*/ 8 w 334"/>
                <a:gd name="T59" fmla="*/ 505 h 1073"/>
                <a:gd name="T60" fmla="*/ 5 w 334"/>
                <a:gd name="T61" fmla="*/ 471 h 1073"/>
                <a:gd name="T62" fmla="*/ 1 w 334"/>
                <a:gd name="T63" fmla="*/ 438 h 1073"/>
                <a:gd name="T64" fmla="*/ 0 w 334"/>
                <a:gd name="T65" fmla="*/ 406 h 1073"/>
                <a:gd name="T66" fmla="*/ 0 w 334"/>
                <a:gd name="T67" fmla="*/ 162 h 1073"/>
                <a:gd name="T68" fmla="*/ 2 w 334"/>
                <a:gd name="T69" fmla="*/ 128 h 1073"/>
                <a:gd name="T70" fmla="*/ 8 w 334"/>
                <a:gd name="T71" fmla="*/ 98 h 1073"/>
                <a:gd name="T72" fmla="*/ 19 w 334"/>
                <a:gd name="T73" fmla="*/ 72 h 1073"/>
                <a:gd name="T74" fmla="*/ 34 w 334"/>
                <a:gd name="T75" fmla="*/ 51 h 1073"/>
                <a:gd name="T76" fmla="*/ 53 w 334"/>
                <a:gd name="T77" fmla="*/ 33 h 1073"/>
                <a:gd name="T78" fmla="*/ 76 w 334"/>
                <a:gd name="T79" fmla="*/ 18 h 1073"/>
                <a:gd name="T80" fmla="*/ 103 w 334"/>
                <a:gd name="T81" fmla="*/ 8 h 1073"/>
                <a:gd name="T82" fmla="*/ 133 w 334"/>
                <a:gd name="T83" fmla="*/ 2 h 1073"/>
                <a:gd name="T84" fmla="*/ 167 w 334"/>
                <a:gd name="T85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4" h="1073">
                  <a:moveTo>
                    <a:pt x="167" y="0"/>
                  </a:moveTo>
                  <a:lnTo>
                    <a:pt x="201" y="2"/>
                  </a:lnTo>
                  <a:lnTo>
                    <a:pt x="230" y="8"/>
                  </a:lnTo>
                  <a:lnTo>
                    <a:pt x="258" y="18"/>
                  </a:lnTo>
                  <a:lnTo>
                    <a:pt x="280" y="33"/>
                  </a:lnTo>
                  <a:lnTo>
                    <a:pt x="300" y="51"/>
                  </a:lnTo>
                  <a:lnTo>
                    <a:pt x="314" y="72"/>
                  </a:lnTo>
                  <a:lnTo>
                    <a:pt x="326" y="98"/>
                  </a:lnTo>
                  <a:lnTo>
                    <a:pt x="331" y="128"/>
                  </a:lnTo>
                  <a:lnTo>
                    <a:pt x="334" y="162"/>
                  </a:lnTo>
                  <a:lnTo>
                    <a:pt x="334" y="406"/>
                  </a:lnTo>
                  <a:lnTo>
                    <a:pt x="332" y="438"/>
                  </a:lnTo>
                  <a:lnTo>
                    <a:pt x="329" y="471"/>
                  </a:lnTo>
                  <a:lnTo>
                    <a:pt x="326" y="505"/>
                  </a:lnTo>
                  <a:lnTo>
                    <a:pt x="260" y="996"/>
                  </a:lnTo>
                  <a:lnTo>
                    <a:pt x="255" y="1019"/>
                  </a:lnTo>
                  <a:lnTo>
                    <a:pt x="247" y="1039"/>
                  </a:lnTo>
                  <a:lnTo>
                    <a:pt x="237" y="1052"/>
                  </a:lnTo>
                  <a:lnTo>
                    <a:pt x="224" y="1062"/>
                  </a:lnTo>
                  <a:lnTo>
                    <a:pt x="208" y="1069"/>
                  </a:lnTo>
                  <a:lnTo>
                    <a:pt x="188" y="1072"/>
                  </a:lnTo>
                  <a:lnTo>
                    <a:pt x="167" y="1073"/>
                  </a:lnTo>
                  <a:lnTo>
                    <a:pt x="145" y="1072"/>
                  </a:lnTo>
                  <a:lnTo>
                    <a:pt x="126" y="1069"/>
                  </a:lnTo>
                  <a:lnTo>
                    <a:pt x="110" y="1062"/>
                  </a:lnTo>
                  <a:lnTo>
                    <a:pt x="96" y="1052"/>
                  </a:lnTo>
                  <a:lnTo>
                    <a:pt x="86" y="1039"/>
                  </a:lnTo>
                  <a:lnTo>
                    <a:pt x="78" y="1019"/>
                  </a:lnTo>
                  <a:lnTo>
                    <a:pt x="74" y="996"/>
                  </a:lnTo>
                  <a:lnTo>
                    <a:pt x="8" y="505"/>
                  </a:lnTo>
                  <a:lnTo>
                    <a:pt x="5" y="471"/>
                  </a:lnTo>
                  <a:lnTo>
                    <a:pt x="1" y="438"/>
                  </a:lnTo>
                  <a:lnTo>
                    <a:pt x="0" y="406"/>
                  </a:lnTo>
                  <a:lnTo>
                    <a:pt x="0" y="162"/>
                  </a:lnTo>
                  <a:lnTo>
                    <a:pt x="2" y="128"/>
                  </a:lnTo>
                  <a:lnTo>
                    <a:pt x="8" y="98"/>
                  </a:lnTo>
                  <a:lnTo>
                    <a:pt x="19" y="72"/>
                  </a:lnTo>
                  <a:lnTo>
                    <a:pt x="34" y="51"/>
                  </a:lnTo>
                  <a:lnTo>
                    <a:pt x="53" y="33"/>
                  </a:lnTo>
                  <a:lnTo>
                    <a:pt x="76" y="18"/>
                  </a:lnTo>
                  <a:lnTo>
                    <a:pt x="103" y="8"/>
                  </a:lnTo>
                  <a:lnTo>
                    <a:pt x="133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28278628-C4E1-3FA3-5732-A6B20031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685" y="2872696"/>
              <a:ext cx="69823" cy="68426"/>
            </a:xfrm>
            <a:custGeom>
              <a:avLst/>
              <a:gdLst>
                <a:gd name="T0" fmla="*/ 174 w 347"/>
                <a:gd name="T1" fmla="*/ 0 h 344"/>
                <a:gd name="T2" fmla="*/ 209 w 347"/>
                <a:gd name="T3" fmla="*/ 4 h 344"/>
                <a:gd name="T4" fmla="*/ 241 w 347"/>
                <a:gd name="T5" fmla="*/ 14 h 344"/>
                <a:gd name="T6" fmla="*/ 270 w 347"/>
                <a:gd name="T7" fmla="*/ 30 h 344"/>
                <a:gd name="T8" fmla="*/ 296 w 347"/>
                <a:gd name="T9" fmla="*/ 50 h 344"/>
                <a:gd name="T10" fmla="*/ 318 w 347"/>
                <a:gd name="T11" fmla="*/ 76 h 344"/>
                <a:gd name="T12" fmla="*/ 334 w 347"/>
                <a:gd name="T13" fmla="*/ 106 h 344"/>
                <a:gd name="T14" fmla="*/ 344 w 347"/>
                <a:gd name="T15" fmla="*/ 138 h 344"/>
                <a:gd name="T16" fmla="*/ 347 w 347"/>
                <a:gd name="T17" fmla="*/ 172 h 344"/>
                <a:gd name="T18" fmla="*/ 344 w 347"/>
                <a:gd name="T19" fmla="*/ 207 h 344"/>
                <a:gd name="T20" fmla="*/ 334 w 347"/>
                <a:gd name="T21" fmla="*/ 240 h 344"/>
                <a:gd name="T22" fmla="*/ 318 w 347"/>
                <a:gd name="T23" fmla="*/ 269 h 344"/>
                <a:gd name="T24" fmla="*/ 296 w 347"/>
                <a:gd name="T25" fmla="*/ 294 h 344"/>
                <a:gd name="T26" fmla="*/ 270 w 347"/>
                <a:gd name="T27" fmla="*/ 315 h 344"/>
                <a:gd name="T28" fmla="*/ 241 w 347"/>
                <a:gd name="T29" fmla="*/ 331 h 344"/>
                <a:gd name="T30" fmla="*/ 209 w 347"/>
                <a:gd name="T31" fmla="*/ 341 h 344"/>
                <a:gd name="T32" fmla="*/ 174 w 347"/>
                <a:gd name="T33" fmla="*/ 344 h 344"/>
                <a:gd name="T34" fmla="*/ 139 w 347"/>
                <a:gd name="T35" fmla="*/ 341 h 344"/>
                <a:gd name="T36" fmla="*/ 107 w 347"/>
                <a:gd name="T37" fmla="*/ 331 h 344"/>
                <a:gd name="T38" fmla="*/ 77 w 347"/>
                <a:gd name="T39" fmla="*/ 315 h 344"/>
                <a:gd name="T40" fmla="*/ 51 w 347"/>
                <a:gd name="T41" fmla="*/ 294 h 344"/>
                <a:gd name="T42" fmla="*/ 30 w 347"/>
                <a:gd name="T43" fmla="*/ 269 h 344"/>
                <a:gd name="T44" fmla="*/ 14 w 347"/>
                <a:gd name="T45" fmla="*/ 240 h 344"/>
                <a:gd name="T46" fmla="*/ 4 w 347"/>
                <a:gd name="T47" fmla="*/ 207 h 344"/>
                <a:gd name="T48" fmla="*/ 0 w 347"/>
                <a:gd name="T49" fmla="*/ 172 h 344"/>
                <a:gd name="T50" fmla="*/ 4 w 347"/>
                <a:gd name="T51" fmla="*/ 138 h 344"/>
                <a:gd name="T52" fmla="*/ 14 w 347"/>
                <a:gd name="T53" fmla="*/ 106 h 344"/>
                <a:gd name="T54" fmla="*/ 30 w 347"/>
                <a:gd name="T55" fmla="*/ 76 h 344"/>
                <a:gd name="T56" fmla="*/ 51 w 347"/>
                <a:gd name="T57" fmla="*/ 50 h 344"/>
                <a:gd name="T58" fmla="*/ 77 w 347"/>
                <a:gd name="T59" fmla="*/ 30 h 344"/>
                <a:gd name="T60" fmla="*/ 107 w 347"/>
                <a:gd name="T61" fmla="*/ 14 h 344"/>
                <a:gd name="T62" fmla="*/ 139 w 347"/>
                <a:gd name="T63" fmla="*/ 4 h 344"/>
                <a:gd name="T64" fmla="*/ 174 w 347"/>
                <a:gd name="T6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7" h="344">
                  <a:moveTo>
                    <a:pt x="174" y="0"/>
                  </a:moveTo>
                  <a:lnTo>
                    <a:pt x="209" y="4"/>
                  </a:lnTo>
                  <a:lnTo>
                    <a:pt x="241" y="14"/>
                  </a:lnTo>
                  <a:lnTo>
                    <a:pt x="270" y="30"/>
                  </a:lnTo>
                  <a:lnTo>
                    <a:pt x="296" y="50"/>
                  </a:lnTo>
                  <a:lnTo>
                    <a:pt x="318" y="76"/>
                  </a:lnTo>
                  <a:lnTo>
                    <a:pt x="334" y="106"/>
                  </a:lnTo>
                  <a:lnTo>
                    <a:pt x="344" y="138"/>
                  </a:lnTo>
                  <a:lnTo>
                    <a:pt x="347" y="172"/>
                  </a:lnTo>
                  <a:lnTo>
                    <a:pt x="344" y="207"/>
                  </a:lnTo>
                  <a:lnTo>
                    <a:pt x="334" y="240"/>
                  </a:lnTo>
                  <a:lnTo>
                    <a:pt x="318" y="269"/>
                  </a:lnTo>
                  <a:lnTo>
                    <a:pt x="296" y="294"/>
                  </a:lnTo>
                  <a:lnTo>
                    <a:pt x="270" y="315"/>
                  </a:lnTo>
                  <a:lnTo>
                    <a:pt x="241" y="331"/>
                  </a:lnTo>
                  <a:lnTo>
                    <a:pt x="209" y="341"/>
                  </a:lnTo>
                  <a:lnTo>
                    <a:pt x="174" y="344"/>
                  </a:lnTo>
                  <a:lnTo>
                    <a:pt x="139" y="341"/>
                  </a:lnTo>
                  <a:lnTo>
                    <a:pt x="107" y="331"/>
                  </a:lnTo>
                  <a:lnTo>
                    <a:pt x="77" y="315"/>
                  </a:lnTo>
                  <a:lnTo>
                    <a:pt x="51" y="294"/>
                  </a:lnTo>
                  <a:lnTo>
                    <a:pt x="30" y="269"/>
                  </a:lnTo>
                  <a:lnTo>
                    <a:pt x="14" y="240"/>
                  </a:lnTo>
                  <a:lnTo>
                    <a:pt x="4" y="207"/>
                  </a:lnTo>
                  <a:lnTo>
                    <a:pt x="0" y="172"/>
                  </a:lnTo>
                  <a:lnTo>
                    <a:pt x="4" y="138"/>
                  </a:lnTo>
                  <a:lnTo>
                    <a:pt x="14" y="106"/>
                  </a:lnTo>
                  <a:lnTo>
                    <a:pt x="30" y="76"/>
                  </a:lnTo>
                  <a:lnTo>
                    <a:pt x="51" y="50"/>
                  </a:lnTo>
                  <a:lnTo>
                    <a:pt x="77" y="30"/>
                  </a:lnTo>
                  <a:lnTo>
                    <a:pt x="107" y="14"/>
                  </a:lnTo>
                  <a:lnTo>
                    <a:pt x="139" y="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240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32 CuadroTexto">
            <a:extLst>
              <a:ext uri="{FF2B5EF4-FFF2-40B4-BE49-F238E27FC236}">
                <a16:creationId xmlns:a16="http://schemas.microsoft.com/office/drawing/2014/main" id="{B52F86DA-6DC1-44BB-35A3-9F45551855D2}"/>
              </a:ext>
            </a:extLst>
          </p:cNvPr>
          <p:cNvSpPr txBox="1"/>
          <p:nvPr/>
        </p:nvSpPr>
        <p:spPr>
          <a:xfrm>
            <a:off x="7853998" y="5289371"/>
            <a:ext cx="332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Situaciones inusuales </a:t>
            </a:r>
            <a:r>
              <a:rPr lang="es-CO" sz="16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que se presenten durante el semestre de práctica</a:t>
            </a:r>
          </a:p>
        </p:txBody>
      </p:sp>
    </p:spTree>
    <p:extLst>
      <p:ext uri="{BB962C8B-B14F-4D97-AF65-F5344CB8AC3E}">
        <p14:creationId xmlns:p14="http://schemas.microsoft.com/office/powerpoint/2010/main" val="3944265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solidFill>
            <a:srgbClr val="D61923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Panorámica</PresentationFormat>
  <Paragraphs>68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Franklin Gothic Book</vt:lpstr>
      <vt:lpstr>MS PGothic</vt:lpstr>
      <vt:lpstr>Libre Franklin</vt:lpstr>
      <vt:lpstr>Calibri</vt:lpstr>
      <vt:lpstr>Montserrat</vt:lpstr>
      <vt:lpstr>Montserrat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vanessa morales salas</dc:creator>
  <cp:lastModifiedBy>VALENTINA   FIGUEROA QUIROZ</cp:lastModifiedBy>
  <cp:revision>9</cp:revision>
  <dcterms:created xsi:type="dcterms:W3CDTF">2021-04-21T20:29:26Z</dcterms:created>
  <dcterms:modified xsi:type="dcterms:W3CDTF">2025-09-23T21:21:13Z</dcterms:modified>
</cp:coreProperties>
</file>