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40" r:id="rId2"/>
    <p:sldId id="311" r:id="rId3"/>
    <p:sldId id="312" r:id="rId4"/>
    <p:sldId id="313" r:id="rId5"/>
    <p:sldId id="314" r:id="rId6"/>
    <p:sldId id="316" r:id="rId7"/>
    <p:sldId id="317" r:id="rId8"/>
    <p:sldId id="318" r:id="rId9"/>
    <p:sldId id="319" r:id="rId10"/>
    <p:sldId id="320" r:id="rId11"/>
    <p:sldId id="321" r:id="rId12"/>
    <p:sldId id="322" r:id="rId13"/>
    <p:sldId id="323" r:id="rId14"/>
    <p:sldId id="324" r:id="rId15"/>
    <p:sldId id="325" r:id="rId16"/>
    <p:sldId id="326" r:id="rId17"/>
    <p:sldId id="327" r:id="rId18"/>
    <p:sldId id="328" r:id="rId19"/>
    <p:sldId id="329" r:id="rId20"/>
    <p:sldId id="330" r:id="rId21"/>
    <p:sldId id="341"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135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67C7AEB-68F0-4E66-8D77-418922217789}" type="datetimeFigureOut">
              <a:rPr lang="es-CO" smtClean="0"/>
              <a:t>14/12/2019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03BC106-C392-47FF-A741-53C9C80EB517}" type="slidenum">
              <a:rPr lang="es-CO" smtClean="0"/>
              <a:t>‹Nº›</a:t>
            </a:fld>
            <a:endParaRPr lang="es-CO"/>
          </a:p>
        </p:txBody>
      </p:sp>
    </p:spTree>
    <p:extLst>
      <p:ext uri="{BB962C8B-B14F-4D97-AF65-F5344CB8AC3E}">
        <p14:creationId xmlns:p14="http://schemas.microsoft.com/office/powerpoint/2010/main" val="118488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7C7AEB-68F0-4E66-8D77-418922217789}" type="datetimeFigureOut">
              <a:rPr lang="es-CO" smtClean="0"/>
              <a:t>14/12/2019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03BC106-C392-47FF-A741-53C9C80EB517}" type="slidenum">
              <a:rPr lang="es-CO" smtClean="0"/>
              <a:t>‹Nº›</a:t>
            </a:fld>
            <a:endParaRPr lang="es-CO"/>
          </a:p>
        </p:txBody>
      </p:sp>
    </p:spTree>
    <p:extLst>
      <p:ext uri="{BB962C8B-B14F-4D97-AF65-F5344CB8AC3E}">
        <p14:creationId xmlns:p14="http://schemas.microsoft.com/office/powerpoint/2010/main" val="30150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7C7AEB-68F0-4E66-8D77-418922217789}" type="datetimeFigureOut">
              <a:rPr lang="es-CO" smtClean="0"/>
              <a:t>14/12/2019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03BC106-C392-47FF-A741-53C9C80EB517}" type="slidenum">
              <a:rPr lang="es-CO" smtClean="0"/>
              <a:t>‹Nº›</a:t>
            </a:fld>
            <a:endParaRPr lang="es-CO"/>
          </a:p>
        </p:txBody>
      </p:sp>
    </p:spTree>
    <p:extLst>
      <p:ext uri="{BB962C8B-B14F-4D97-AF65-F5344CB8AC3E}">
        <p14:creationId xmlns:p14="http://schemas.microsoft.com/office/powerpoint/2010/main" val="4241872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7C7AEB-68F0-4E66-8D77-418922217789}" type="datetimeFigureOut">
              <a:rPr lang="es-CO" smtClean="0"/>
              <a:t>14/12/2019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03BC106-C392-47FF-A741-53C9C80EB517}" type="slidenum">
              <a:rPr lang="es-CO" smtClean="0"/>
              <a:t>‹Nº›</a:t>
            </a:fld>
            <a:endParaRPr lang="es-CO"/>
          </a:p>
        </p:txBody>
      </p:sp>
    </p:spTree>
    <p:extLst>
      <p:ext uri="{BB962C8B-B14F-4D97-AF65-F5344CB8AC3E}">
        <p14:creationId xmlns:p14="http://schemas.microsoft.com/office/powerpoint/2010/main" val="1245019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7C7AEB-68F0-4E66-8D77-418922217789}" type="datetimeFigureOut">
              <a:rPr lang="es-CO" smtClean="0"/>
              <a:t>14/12/2019</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103BC106-C392-47FF-A741-53C9C80EB517}" type="slidenum">
              <a:rPr lang="es-CO" smtClean="0"/>
              <a:t>‹Nº›</a:t>
            </a:fld>
            <a:endParaRPr lang="es-CO"/>
          </a:p>
        </p:txBody>
      </p:sp>
    </p:spTree>
    <p:extLst>
      <p:ext uri="{BB962C8B-B14F-4D97-AF65-F5344CB8AC3E}">
        <p14:creationId xmlns:p14="http://schemas.microsoft.com/office/powerpoint/2010/main" val="2916740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7C7AEB-68F0-4E66-8D77-418922217789}" type="datetimeFigureOut">
              <a:rPr lang="es-CO" smtClean="0"/>
              <a:t>14/12/2019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03BC106-C392-47FF-A741-53C9C80EB517}" type="slidenum">
              <a:rPr lang="es-CO" smtClean="0"/>
              <a:t>‹Nº›</a:t>
            </a:fld>
            <a:endParaRPr lang="es-CO"/>
          </a:p>
        </p:txBody>
      </p:sp>
    </p:spTree>
    <p:extLst>
      <p:ext uri="{BB962C8B-B14F-4D97-AF65-F5344CB8AC3E}">
        <p14:creationId xmlns:p14="http://schemas.microsoft.com/office/powerpoint/2010/main" val="2136740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7C7AEB-68F0-4E66-8D77-418922217789}" type="datetimeFigureOut">
              <a:rPr lang="es-CO" smtClean="0"/>
              <a:t>14/12/2019</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103BC106-C392-47FF-A741-53C9C80EB517}" type="slidenum">
              <a:rPr lang="es-CO" smtClean="0"/>
              <a:t>‹Nº›</a:t>
            </a:fld>
            <a:endParaRPr lang="es-CO"/>
          </a:p>
        </p:txBody>
      </p:sp>
    </p:spTree>
    <p:extLst>
      <p:ext uri="{BB962C8B-B14F-4D97-AF65-F5344CB8AC3E}">
        <p14:creationId xmlns:p14="http://schemas.microsoft.com/office/powerpoint/2010/main" val="289938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7C7AEB-68F0-4E66-8D77-418922217789}" type="datetimeFigureOut">
              <a:rPr lang="es-CO" smtClean="0"/>
              <a:t>14/12/2019</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103BC106-C392-47FF-A741-53C9C80EB517}" type="slidenum">
              <a:rPr lang="es-CO" smtClean="0"/>
              <a:t>‹Nº›</a:t>
            </a:fld>
            <a:endParaRPr lang="es-CO"/>
          </a:p>
        </p:txBody>
      </p:sp>
    </p:spTree>
    <p:extLst>
      <p:ext uri="{BB962C8B-B14F-4D97-AF65-F5344CB8AC3E}">
        <p14:creationId xmlns:p14="http://schemas.microsoft.com/office/powerpoint/2010/main" val="532331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7C7AEB-68F0-4E66-8D77-418922217789}" type="datetimeFigureOut">
              <a:rPr lang="es-CO" smtClean="0"/>
              <a:t>14/12/2019</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103BC106-C392-47FF-A741-53C9C80EB517}" type="slidenum">
              <a:rPr lang="es-CO" smtClean="0"/>
              <a:t>‹Nº›</a:t>
            </a:fld>
            <a:endParaRPr lang="es-CO"/>
          </a:p>
        </p:txBody>
      </p:sp>
    </p:spTree>
    <p:extLst>
      <p:ext uri="{BB962C8B-B14F-4D97-AF65-F5344CB8AC3E}">
        <p14:creationId xmlns:p14="http://schemas.microsoft.com/office/powerpoint/2010/main" val="1761655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7C7AEB-68F0-4E66-8D77-418922217789}" type="datetimeFigureOut">
              <a:rPr lang="es-CO" smtClean="0"/>
              <a:t>14/12/2019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03BC106-C392-47FF-A741-53C9C80EB517}" type="slidenum">
              <a:rPr lang="es-CO" smtClean="0"/>
              <a:t>‹Nº›</a:t>
            </a:fld>
            <a:endParaRPr lang="es-CO"/>
          </a:p>
        </p:txBody>
      </p:sp>
    </p:spTree>
    <p:extLst>
      <p:ext uri="{BB962C8B-B14F-4D97-AF65-F5344CB8AC3E}">
        <p14:creationId xmlns:p14="http://schemas.microsoft.com/office/powerpoint/2010/main" val="52787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7C7AEB-68F0-4E66-8D77-418922217789}" type="datetimeFigureOut">
              <a:rPr lang="es-CO" smtClean="0"/>
              <a:t>14/12/2019</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103BC106-C392-47FF-A741-53C9C80EB517}" type="slidenum">
              <a:rPr lang="es-CO" smtClean="0"/>
              <a:t>‹Nº›</a:t>
            </a:fld>
            <a:endParaRPr lang="es-CO"/>
          </a:p>
        </p:txBody>
      </p:sp>
    </p:spTree>
    <p:extLst>
      <p:ext uri="{BB962C8B-B14F-4D97-AF65-F5344CB8AC3E}">
        <p14:creationId xmlns:p14="http://schemas.microsoft.com/office/powerpoint/2010/main" val="36593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7C7AEB-68F0-4E66-8D77-418922217789}" type="datetimeFigureOut">
              <a:rPr lang="es-CO" smtClean="0"/>
              <a:t>14/12/2019</a:t>
            </a:fld>
            <a:endParaRPr lang="es-C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BC106-C392-47FF-A741-53C9C80EB517}" type="slidenum">
              <a:rPr lang="es-CO" smtClean="0"/>
              <a:t>‹Nº›</a:t>
            </a:fld>
            <a:endParaRPr lang="es-CO"/>
          </a:p>
        </p:txBody>
      </p:sp>
    </p:spTree>
    <p:extLst>
      <p:ext uri="{BB962C8B-B14F-4D97-AF65-F5344CB8AC3E}">
        <p14:creationId xmlns:p14="http://schemas.microsoft.com/office/powerpoint/2010/main" val="37932678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3.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MASCOTAS">
            <a:extLst>
              <a:ext uri="{FF2B5EF4-FFF2-40B4-BE49-F238E27FC236}">
                <a16:creationId xmlns:a16="http://schemas.microsoft.com/office/drawing/2014/main" id="{20E956B8-A1EC-4477-A19E-6D87754F55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07" y="3115121"/>
            <a:ext cx="4658455" cy="2630086"/>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221784" y="2687733"/>
            <a:ext cx="4658455" cy="553998"/>
          </a:xfrm>
          <a:prstGeom prst="rect">
            <a:avLst/>
          </a:prstGeom>
          <a:noFill/>
        </p:spPr>
        <p:txBody>
          <a:bodyPr wrap="none" rtlCol="0">
            <a:spAutoFit/>
          </a:bodyPr>
          <a:lstStyle/>
          <a:p>
            <a:r>
              <a:rPr lang="it-IT" sz="3000" b="1" dirty="0">
                <a:latin typeface="Arial" pitchFamily="34" charset="0"/>
                <a:cs typeface="Arial" pitchFamily="34" charset="0"/>
              </a:rPr>
              <a:t>PRODUCTO MASCOTAS</a:t>
            </a:r>
            <a:endParaRPr lang="es-CO" sz="3000" b="1" dirty="0">
              <a:latin typeface="Arial" pitchFamily="34" charset="0"/>
              <a:cs typeface="Arial" pitchFamily="34" charset="0"/>
            </a:endParaRPr>
          </a:p>
        </p:txBody>
      </p:sp>
      <p:sp>
        <p:nvSpPr>
          <p:cNvPr id="18" name="CasellaDiTesto 5"/>
          <p:cNvSpPr txBox="1">
            <a:spLocks noChangeArrowheads="1"/>
          </p:cNvSpPr>
          <p:nvPr/>
        </p:nvSpPr>
        <p:spPr bwMode="auto">
          <a:xfrm>
            <a:off x="7971150" y="1172541"/>
            <a:ext cx="1071563" cy="148829"/>
          </a:xfrm>
          <a:prstGeom prst="rect">
            <a:avLst/>
          </a:prstGeom>
          <a:noFill/>
          <a:ln w="9525">
            <a:noFill/>
            <a:miter lim="800000"/>
            <a:headEnd/>
            <a:tailEnd/>
          </a:ln>
        </p:spPr>
        <p:txBody>
          <a:bodyPr lIns="0" tIns="0" rIns="0" bIns="0"/>
          <a:lstStyle/>
          <a:p>
            <a:pPr defTabSz="342900"/>
            <a:r>
              <a:rPr lang="it-IT" sz="900" b="1" dirty="0">
                <a:solidFill>
                  <a:srgbClr val="009C33"/>
                </a:solidFill>
                <a:latin typeface="Arial" pitchFamily="34" charset="0"/>
                <a:cs typeface="Arial" pitchFamily="34" charset="0"/>
              </a:rPr>
              <a:t>Área:</a:t>
            </a:r>
          </a:p>
        </p:txBody>
      </p:sp>
      <p:sp>
        <p:nvSpPr>
          <p:cNvPr id="19" name="Segnaposto testo 3"/>
          <p:cNvSpPr txBox="1">
            <a:spLocks/>
          </p:cNvSpPr>
          <p:nvPr/>
        </p:nvSpPr>
        <p:spPr bwMode="auto">
          <a:xfrm>
            <a:off x="7972341" y="1327322"/>
            <a:ext cx="1790700" cy="266700"/>
          </a:xfrm>
          <a:prstGeom prst="rect">
            <a:avLst/>
          </a:prstGeom>
          <a:noFill/>
          <a:ln w="9525">
            <a:noFill/>
            <a:miter lim="800000"/>
            <a:headEnd/>
            <a:tailEnd/>
          </a:ln>
        </p:spPr>
        <p:txBody>
          <a:bodyPr lIns="0" tIns="0" rIns="0" bIns="0"/>
          <a:lstStyle/>
          <a:p>
            <a:pPr defTabSz="342900">
              <a:lnSpc>
                <a:spcPts val="900"/>
              </a:lnSpc>
            </a:pPr>
            <a:r>
              <a:rPr lang="it-IT" sz="900" dirty="0">
                <a:latin typeface="Arial" pitchFamily="34" charset="0"/>
                <a:cs typeface="Arial" pitchFamily="34" charset="0"/>
              </a:rPr>
              <a:t>Mercadeo</a:t>
            </a:r>
          </a:p>
        </p:txBody>
      </p:sp>
      <p:grpSp>
        <p:nvGrpSpPr>
          <p:cNvPr id="4" name="Grupo 3"/>
          <p:cNvGrpSpPr/>
          <p:nvPr/>
        </p:nvGrpSpPr>
        <p:grpSpPr>
          <a:xfrm>
            <a:off x="125363" y="5821781"/>
            <a:ext cx="8878535" cy="35100"/>
            <a:chOff x="180798" y="6619374"/>
            <a:chExt cx="11838047" cy="46800"/>
          </a:xfrm>
          <a:solidFill>
            <a:schemeClr val="accent1"/>
          </a:solidFill>
        </p:grpSpPr>
        <p:sp>
          <p:nvSpPr>
            <p:cNvPr id="14" name="14 Rectángulo"/>
            <p:cNvSpPr/>
            <p:nvPr/>
          </p:nvSpPr>
          <p:spPr>
            <a:xfrm>
              <a:off x="180798" y="6619375"/>
              <a:ext cx="10644086" cy="467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5" name="16 Rectángulo"/>
            <p:cNvSpPr/>
            <p:nvPr/>
          </p:nvSpPr>
          <p:spPr>
            <a:xfrm>
              <a:off x="10959048" y="6619374"/>
              <a:ext cx="1059797" cy="4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6" name="19 Rectángulo"/>
            <p:cNvSpPr/>
            <p:nvPr/>
          </p:nvSpPr>
          <p:spPr>
            <a:xfrm>
              <a:off x="10865429" y="6619374"/>
              <a:ext cx="46800" cy="4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425" y="1093835"/>
            <a:ext cx="2110210" cy="1537144"/>
          </a:xfrm>
          <a:prstGeom prst="rect">
            <a:avLst/>
          </a:prstGeom>
        </p:spPr>
      </p:pic>
      <p:pic>
        <p:nvPicPr>
          <p:cNvPr id="11" name="Imagen 10">
            <a:extLst>
              <a:ext uri="{FF2B5EF4-FFF2-40B4-BE49-F238E27FC236}">
                <a16:creationId xmlns:a16="http://schemas.microsoft.com/office/drawing/2014/main" id="{48593FA4-1130-4971-BA3C-6DB6347DFB76}"/>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273996" y="1120971"/>
            <a:ext cx="2768717" cy="932544"/>
          </a:xfrm>
          <a:prstGeom prst="rect">
            <a:avLst/>
          </a:prstGeom>
          <a:noFill/>
          <a:ln>
            <a:noFill/>
          </a:ln>
        </p:spPr>
      </p:pic>
    </p:spTree>
    <p:extLst>
      <p:ext uri="{BB962C8B-B14F-4D97-AF65-F5344CB8AC3E}">
        <p14:creationId xmlns:p14="http://schemas.microsoft.com/office/powerpoint/2010/main" val="309410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30" name="13 Rectángulo">
            <a:extLst>
              <a:ext uri="{FF2B5EF4-FFF2-40B4-BE49-F238E27FC236}">
                <a16:creationId xmlns:a16="http://schemas.microsoft.com/office/drawing/2014/main" id="{8821DAA1-8D9B-4375-BC19-398B6595BE8E}"/>
              </a:ext>
            </a:extLst>
          </p:cNvPr>
          <p:cNvSpPr>
            <a:spLocks noChangeArrowheads="1"/>
          </p:cNvSpPr>
          <p:nvPr/>
        </p:nvSpPr>
        <p:spPr bwMode="auto">
          <a:xfrm>
            <a:off x="4174286" y="2252330"/>
            <a:ext cx="138538" cy="265443"/>
          </a:xfrm>
          <a:prstGeom prst="rect">
            <a:avLst/>
          </a:prstGeom>
          <a:noFill/>
          <a:ln w="9525">
            <a:noFill/>
            <a:miter lim="800000"/>
            <a:headEnd/>
            <a:tailEnd/>
          </a:ln>
        </p:spPr>
        <p:txBody>
          <a:bodyPr wrap="none" lIns="68567" tIns="34283" rIns="68567" bIns="34283">
            <a:spAutoFit/>
          </a:bodyPr>
          <a:lstStyle/>
          <a:p>
            <a:endParaRPr lang="es-CO" sz="1275" b="1" dirty="0">
              <a:solidFill>
                <a:srgbClr val="000000"/>
              </a:solidFill>
              <a:latin typeface="Arial" panose="020B0604020202020204" pitchFamily="34" charset="0"/>
              <a:cs typeface="Arial" panose="020B0604020202020204" pitchFamily="34" charset="0"/>
            </a:endParaRPr>
          </a:p>
        </p:txBody>
      </p:sp>
      <p:sp>
        <p:nvSpPr>
          <p:cNvPr id="25" name="13 Rectángulo">
            <a:extLst>
              <a:ext uri="{FF2B5EF4-FFF2-40B4-BE49-F238E27FC236}">
                <a16:creationId xmlns:a16="http://schemas.microsoft.com/office/drawing/2014/main" id="{5E91BA5D-FCFF-4DA6-9291-46CFA9FF18ED}"/>
              </a:ext>
            </a:extLst>
          </p:cNvPr>
          <p:cNvSpPr>
            <a:spLocks noChangeArrowheads="1"/>
          </p:cNvSpPr>
          <p:nvPr/>
        </p:nvSpPr>
        <p:spPr bwMode="auto">
          <a:xfrm>
            <a:off x="4174286" y="2252330"/>
            <a:ext cx="138538" cy="265443"/>
          </a:xfrm>
          <a:prstGeom prst="rect">
            <a:avLst/>
          </a:prstGeom>
          <a:noFill/>
          <a:ln w="9525">
            <a:noFill/>
            <a:miter lim="800000"/>
            <a:headEnd/>
            <a:tailEnd/>
          </a:ln>
        </p:spPr>
        <p:txBody>
          <a:bodyPr wrap="none" lIns="68567" tIns="34283" rIns="68567" bIns="34283">
            <a:spAutoFit/>
          </a:bodyPr>
          <a:lstStyle/>
          <a:p>
            <a:endParaRPr lang="es-CO" sz="1275" b="1" dirty="0">
              <a:solidFill>
                <a:srgbClr val="000000"/>
              </a:solidFill>
              <a:latin typeface="Arial" panose="020B0604020202020204" pitchFamily="34" charset="0"/>
              <a:cs typeface="Arial" panose="020B0604020202020204" pitchFamily="34" charset="0"/>
            </a:endParaRPr>
          </a:p>
        </p:txBody>
      </p:sp>
      <p:sp>
        <p:nvSpPr>
          <p:cNvPr id="26" name="Rectángulo redondeado 71">
            <a:extLst>
              <a:ext uri="{FF2B5EF4-FFF2-40B4-BE49-F238E27FC236}">
                <a16:creationId xmlns:a16="http://schemas.microsoft.com/office/drawing/2014/main" id="{C080885C-70CE-4648-ADC3-BB884167AC85}"/>
              </a:ext>
            </a:extLst>
          </p:cNvPr>
          <p:cNvSpPr/>
          <p:nvPr/>
        </p:nvSpPr>
        <p:spPr>
          <a:xfrm>
            <a:off x="1385550" y="2170196"/>
            <a:ext cx="6058345" cy="2910488"/>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Arial" panose="020B0604020202020204" pitchFamily="34" charset="0"/>
              <a:cs typeface="Arial" panose="020B0604020202020204" pitchFamily="34" charset="0"/>
            </a:endParaRPr>
          </a:p>
        </p:txBody>
      </p:sp>
      <p:sp>
        <p:nvSpPr>
          <p:cNvPr id="27" name="Rectángulo 72">
            <a:extLst>
              <a:ext uri="{FF2B5EF4-FFF2-40B4-BE49-F238E27FC236}">
                <a16:creationId xmlns:a16="http://schemas.microsoft.com/office/drawing/2014/main" id="{F47FCA68-A26E-4A7F-9F67-D5941BD8DA78}"/>
              </a:ext>
            </a:extLst>
          </p:cNvPr>
          <p:cNvSpPr/>
          <p:nvPr/>
        </p:nvSpPr>
        <p:spPr>
          <a:xfrm>
            <a:off x="1547176" y="2457283"/>
            <a:ext cx="5607127" cy="2385268"/>
          </a:xfrm>
          <a:prstGeom prst="rect">
            <a:avLst/>
          </a:prstGeom>
        </p:spPr>
        <p:txBody>
          <a:bodyPr wrap="square">
            <a:spAutoFit/>
          </a:bodyPr>
          <a:lstStyle/>
          <a:p>
            <a:pPr algn="ctr"/>
            <a:r>
              <a:rPr lang="x-none" sz="1400" b="1" dirty="0">
                <a:solidFill>
                  <a:srgbClr val="FF0000"/>
                </a:solidFill>
                <a:latin typeface="Arial" panose="020B0604020202020204" pitchFamily="34" charset="0"/>
                <a:cs typeface="Arial" panose="020B0604020202020204" pitchFamily="34" charset="0"/>
              </a:rPr>
              <a:t>MEDICAMENTOS A DOMICILIO</a:t>
            </a:r>
            <a:endParaRPr lang="es-CO" sz="1400" dirty="0">
              <a:solidFill>
                <a:srgbClr val="FF0000"/>
              </a:solidFill>
              <a:latin typeface="Arial" panose="020B0604020202020204" pitchFamily="34" charset="0"/>
              <a:cs typeface="Arial" panose="020B0604020202020204" pitchFamily="34" charset="0"/>
            </a:endParaRPr>
          </a:p>
          <a:p>
            <a:pPr algn="ctr"/>
            <a:endParaRPr lang="es-ES" sz="1400" b="1" dirty="0">
              <a:solidFill>
                <a:srgbClr val="FF0000"/>
              </a:solidFill>
              <a:latin typeface="Arial" panose="020B0604020202020204" pitchFamily="34" charset="0"/>
              <a:cs typeface="Arial" panose="020B0604020202020204" pitchFamily="34" charset="0"/>
            </a:endParaRPr>
          </a:p>
          <a:p>
            <a:pPr algn="ctr"/>
            <a:endParaRPr lang="x-none" sz="1100"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E</a:t>
            </a:r>
            <a:r>
              <a:rPr lang="x-none" sz="1100" dirty="0">
                <a:latin typeface="Arial" panose="020B0604020202020204" pitchFamily="34" charset="0"/>
                <a:cs typeface="Arial" panose="020B0604020202020204" pitchFamily="34" charset="0"/>
              </a:rPr>
              <a:t>n caso que </a:t>
            </a:r>
            <a:r>
              <a:rPr lang="es-CO" sz="1100" dirty="0">
                <a:latin typeface="Arial" panose="020B0604020202020204" pitchFamily="34" charset="0"/>
                <a:cs typeface="Arial" panose="020B0604020202020204" pitchFamily="34" charset="0"/>
              </a:rPr>
              <a:t>el afiliado </a:t>
            </a:r>
            <a:r>
              <a:rPr lang="x-none" sz="1100" dirty="0">
                <a:latin typeface="Arial" panose="020B0604020202020204" pitchFamily="34" charset="0"/>
                <a:cs typeface="Arial" panose="020B0604020202020204" pitchFamily="34" charset="0"/>
              </a:rPr>
              <a:t>requiera el envió de medicamentos </a:t>
            </a:r>
            <a:r>
              <a:rPr lang="es-CO" sz="1100" dirty="0">
                <a:latin typeface="Arial" panose="020B0604020202020204" pitchFamily="34" charset="0"/>
                <a:cs typeface="Arial" panose="020B0604020202020204" pitchFamily="34" charset="0"/>
              </a:rPr>
              <a:t>para su mascota, </a:t>
            </a:r>
            <a:r>
              <a:rPr lang="x-none" sz="1100" dirty="0">
                <a:latin typeface="Arial" panose="020B0604020202020204" pitchFamily="34" charset="0"/>
                <a:cs typeface="Arial" panose="020B0604020202020204" pitchFamily="34" charset="0"/>
              </a:rPr>
              <a:t>luego de un accidente o cirugía podrá solicitar el envió de medicamentos.</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este servicio se prestará en el lugar de residencia permanente de la mascota, a nivel nacional dentro del perímetro urbano. en horario hábil de lunes a viernes de 8:00 am a 5:00 pm y sábados de 8:00 am a 12:00 pm. </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el servicio debe ser solicitado con un mínimo de 48 horas de anticipación. esta asistencia solo se podrá requerir siempre que se tenga (formula médica) con sello del médico veterinario tratante</a:t>
            </a:r>
            <a:r>
              <a:rPr lang="es-CO" sz="1100" dirty="0">
                <a:latin typeface="Arial" panose="020B0604020202020204" pitchFamily="34" charset="0"/>
                <a:cs typeface="Arial" panose="020B0604020202020204" pitchFamily="34" charset="0"/>
              </a:rPr>
              <a:t>. </a:t>
            </a:r>
          </a:p>
          <a:p>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grpSp>
        <p:nvGrpSpPr>
          <p:cNvPr id="28" name="Group 12">
            <a:extLst>
              <a:ext uri="{FF2B5EF4-FFF2-40B4-BE49-F238E27FC236}">
                <a16:creationId xmlns:a16="http://schemas.microsoft.com/office/drawing/2014/main" id="{4ACCE930-8F01-47E2-BF70-AD9548DAD0EF}"/>
              </a:ext>
            </a:extLst>
          </p:cNvPr>
          <p:cNvGrpSpPr>
            <a:grpSpLocks/>
          </p:cNvGrpSpPr>
          <p:nvPr/>
        </p:nvGrpSpPr>
        <p:grpSpPr bwMode="auto">
          <a:xfrm rot="10800000">
            <a:off x="312930" y="2902012"/>
            <a:ext cx="1143572" cy="1065612"/>
            <a:chOff x="3091" y="825"/>
            <a:chExt cx="960" cy="686"/>
          </a:xfrm>
          <a:solidFill>
            <a:srgbClr val="009C33"/>
          </a:solidFill>
        </p:grpSpPr>
        <p:sp>
          <p:nvSpPr>
            <p:cNvPr id="29" name="Freeform 13">
              <a:extLst>
                <a:ext uri="{FF2B5EF4-FFF2-40B4-BE49-F238E27FC236}">
                  <a16:creationId xmlns:a16="http://schemas.microsoft.com/office/drawing/2014/main" id="{C4BC8CD1-031A-4F79-A316-F79BA3C92D54}"/>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31" name="Freeform 14">
              <a:extLst>
                <a:ext uri="{FF2B5EF4-FFF2-40B4-BE49-F238E27FC236}">
                  <a16:creationId xmlns:a16="http://schemas.microsoft.com/office/drawing/2014/main" id="{13FDAFEE-5152-4AD1-818E-676CAC761E86}"/>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32" name="Freeform 15">
              <a:extLst>
                <a:ext uri="{FF2B5EF4-FFF2-40B4-BE49-F238E27FC236}">
                  <a16:creationId xmlns:a16="http://schemas.microsoft.com/office/drawing/2014/main" id="{D60B22DD-9755-48BC-A78F-F7A42CEDF5E7}"/>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grpSp>
        <p:nvGrpSpPr>
          <p:cNvPr id="33" name="Group 12">
            <a:extLst>
              <a:ext uri="{FF2B5EF4-FFF2-40B4-BE49-F238E27FC236}">
                <a16:creationId xmlns:a16="http://schemas.microsoft.com/office/drawing/2014/main" id="{B5869B77-02FC-4D52-A9F7-A9146B873843}"/>
              </a:ext>
            </a:extLst>
          </p:cNvPr>
          <p:cNvGrpSpPr>
            <a:grpSpLocks/>
          </p:cNvGrpSpPr>
          <p:nvPr/>
        </p:nvGrpSpPr>
        <p:grpSpPr bwMode="auto">
          <a:xfrm>
            <a:off x="7120353" y="2879587"/>
            <a:ext cx="1143572" cy="1098826"/>
            <a:chOff x="3091" y="825"/>
            <a:chExt cx="960" cy="686"/>
          </a:xfrm>
          <a:solidFill>
            <a:srgbClr val="009C33"/>
          </a:solidFill>
        </p:grpSpPr>
        <p:sp>
          <p:nvSpPr>
            <p:cNvPr id="34" name="Freeform 13">
              <a:extLst>
                <a:ext uri="{FF2B5EF4-FFF2-40B4-BE49-F238E27FC236}">
                  <a16:creationId xmlns:a16="http://schemas.microsoft.com/office/drawing/2014/main" id="{7EF6112E-0224-439F-A119-A9ADC51E69D1}"/>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35" name="Freeform 14">
              <a:extLst>
                <a:ext uri="{FF2B5EF4-FFF2-40B4-BE49-F238E27FC236}">
                  <a16:creationId xmlns:a16="http://schemas.microsoft.com/office/drawing/2014/main" id="{525DFD85-3BF3-4FE6-B099-816809D3F21A}"/>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36" name="Freeform 15">
              <a:extLst>
                <a:ext uri="{FF2B5EF4-FFF2-40B4-BE49-F238E27FC236}">
                  <a16:creationId xmlns:a16="http://schemas.microsoft.com/office/drawing/2014/main" id="{A35DD148-8BFB-43BC-81B6-0E891EC7856B}"/>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grpSp>
      <p:sp>
        <p:nvSpPr>
          <p:cNvPr id="37" name="Rectángulo 86">
            <a:extLst>
              <a:ext uri="{FF2B5EF4-FFF2-40B4-BE49-F238E27FC236}">
                <a16:creationId xmlns:a16="http://schemas.microsoft.com/office/drawing/2014/main" id="{0F6DE340-DA90-4745-A276-F877EDCBE1E6}"/>
              </a:ext>
            </a:extLst>
          </p:cNvPr>
          <p:cNvSpPr/>
          <p:nvPr/>
        </p:nvSpPr>
        <p:spPr>
          <a:xfrm>
            <a:off x="6970043" y="3255531"/>
            <a:ext cx="1398925" cy="415498"/>
          </a:xfrm>
          <a:prstGeom prst="rect">
            <a:avLst/>
          </a:prstGeom>
        </p:spPr>
        <p:txBody>
          <a:bodyPr wrap="square">
            <a:spAutoFit/>
          </a:bodyPr>
          <a:lstStyle/>
          <a:p>
            <a:pPr algn="ctr"/>
            <a:r>
              <a:rPr lang="es-CO" sz="1050" b="1" dirty="0">
                <a:solidFill>
                  <a:schemeClr val="bg1"/>
                </a:solidFill>
                <a:latin typeface="Arial" panose="020B0604020202020204" pitchFamily="34" charset="0"/>
                <a:cs typeface="Arial" panose="020B0604020202020204" pitchFamily="34" charset="0"/>
              </a:rPr>
              <a:t>1 SMDLV</a:t>
            </a:r>
          </a:p>
          <a:p>
            <a:pPr algn="ctr"/>
            <a:r>
              <a:rPr lang="es-CO" sz="1050" b="1" dirty="0">
                <a:solidFill>
                  <a:schemeClr val="bg1"/>
                </a:solidFill>
                <a:latin typeface="Arial" panose="020B0604020202020204" pitchFamily="34" charset="0"/>
                <a:cs typeface="Arial" panose="020B0604020202020204" pitchFamily="34" charset="0"/>
              </a:rPr>
              <a:t>1 Evento </a:t>
            </a:r>
          </a:p>
        </p:txBody>
      </p:sp>
      <p:pic>
        <p:nvPicPr>
          <p:cNvPr id="38" name="Imagen 1">
            <a:extLst>
              <a:ext uri="{FF2B5EF4-FFF2-40B4-BE49-F238E27FC236}">
                <a16:creationId xmlns:a16="http://schemas.microsoft.com/office/drawing/2014/main" id="{C3C7621E-3895-4884-91EF-549C09F9BF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960" y="3106794"/>
            <a:ext cx="589850" cy="589850"/>
          </a:xfrm>
          <a:prstGeom prst="rect">
            <a:avLst/>
          </a:prstGeom>
          <a:solidFill>
            <a:srgbClr val="009C33"/>
          </a:solidFill>
        </p:spPr>
      </p:pic>
      <p:pic>
        <p:nvPicPr>
          <p:cNvPr id="24" name="Imagen 23">
            <a:extLst>
              <a:ext uri="{FF2B5EF4-FFF2-40B4-BE49-F238E27FC236}">
                <a16:creationId xmlns:a16="http://schemas.microsoft.com/office/drawing/2014/main" id="{00284750-74BE-4026-B4B9-5D4BB349E98F}"/>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2064758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24" name="Rectángulo redondeado 71">
            <a:extLst>
              <a:ext uri="{FF2B5EF4-FFF2-40B4-BE49-F238E27FC236}">
                <a16:creationId xmlns:a16="http://schemas.microsoft.com/office/drawing/2014/main" id="{F83116E2-C2C8-4E6C-BD60-C4DA5CD08C71}"/>
              </a:ext>
            </a:extLst>
          </p:cNvPr>
          <p:cNvSpPr/>
          <p:nvPr/>
        </p:nvSpPr>
        <p:spPr>
          <a:xfrm>
            <a:off x="1261249" y="1847036"/>
            <a:ext cx="6531030" cy="1869198"/>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Century Gothic" panose="020B0502020202020204" pitchFamily="34" charset="0"/>
            </a:endParaRPr>
          </a:p>
        </p:txBody>
      </p:sp>
      <p:sp>
        <p:nvSpPr>
          <p:cNvPr id="39" name="Rectángulo 72">
            <a:extLst>
              <a:ext uri="{FF2B5EF4-FFF2-40B4-BE49-F238E27FC236}">
                <a16:creationId xmlns:a16="http://schemas.microsoft.com/office/drawing/2014/main" id="{33BCDD3E-5730-41E0-AE89-DEE6AA951474}"/>
              </a:ext>
            </a:extLst>
          </p:cNvPr>
          <p:cNvSpPr/>
          <p:nvPr/>
        </p:nvSpPr>
        <p:spPr>
          <a:xfrm>
            <a:off x="1277412" y="1871383"/>
            <a:ext cx="5644543" cy="2046714"/>
          </a:xfrm>
          <a:prstGeom prst="rect">
            <a:avLst/>
          </a:prstGeom>
        </p:spPr>
        <p:txBody>
          <a:bodyPr wrap="square">
            <a:spAutoFit/>
          </a:bodyPr>
          <a:lstStyle/>
          <a:p>
            <a:pPr algn="ctr"/>
            <a:r>
              <a:rPr lang="x-none" sz="1400" b="1" dirty="0">
                <a:solidFill>
                  <a:srgbClr val="FF0000"/>
                </a:solidFill>
                <a:latin typeface="Arial" panose="020B0604020202020204" pitchFamily="34" charset="0"/>
                <a:cs typeface="Arial" panose="020B0604020202020204" pitchFamily="34" charset="0"/>
              </a:rPr>
              <a:t>ASISTENCIA MÉDICA VETERINARIA POR INGESTIÓN DE CUERPOS EXTRAÑOS</a:t>
            </a:r>
            <a:endParaRPr lang="es-CO" sz="1400" dirty="0">
              <a:solidFill>
                <a:srgbClr val="FF0000"/>
              </a:solidFill>
              <a:latin typeface="Arial" panose="020B0604020202020204" pitchFamily="34" charset="0"/>
              <a:cs typeface="Arial" panose="020B0604020202020204" pitchFamily="34" charset="0"/>
            </a:endParaRPr>
          </a:p>
          <a:p>
            <a:pPr algn="just"/>
            <a:endParaRPr lang="x-none" sz="1100" dirty="0">
              <a:latin typeface="Arial" panose="020B0604020202020204" pitchFamily="34" charset="0"/>
              <a:cs typeface="Arial" panose="020B0604020202020204" pitchFamily="34" charset="0"/>
            </a:endParaRPr>
          </a:p>
          <a:p>
            <a:pPr algn="just"/>
            <a:r>
              <a:rPr lang="es-CO" sz="1100" dirty="0">
                <a:latin typeface="Arial" panose="020B0604020202020204" pitchFamily="34" charset="0"/>
                <a:cs typeface="Arial" panose="020B0604020202020204" pitchFamily="34" charset="0"/>
              </a:rPr>
              <a:t>S</a:t>
            </a:r>
            <a:r>
              <a:rPr lang="x-none" sz="1100" dirty="0">
                <a:latin typeface="Arial" panose="020B0604020202020204" pitchFamily="34" charset="0"/>
                <a:cs typeface="Arial" panose="020B0604020202020204" pitchFamily="34" charset="0"/>
              </a:rPr>
              <a:t>i a consecuencia de ingesta de cuerpo extraño la mascota sufre alteraciones de tráquea y visualmente vulnera su vida y necesita asistencia de urgencia </a:t>
            </a:r>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especialistas en asistencias enviará un médico veterinario a la residencia permanente de la mascota.</a:t>
            </a:r>
            <a:endParaRPr lang="es-CO" sz="1100" dirty="0">
              <a:latin typeface="Arial" panose="020B0604020202020204" pitchFamily="34" charset="0"/>
              <a:cs typeface="Arial" panose="020B0604020202020204" pitchFamily="34" charset="0"/>
            </a:endParaRPr>
          </a:p>
          <a:p>
            <a:pPr algn="just"/>
            <a:r>
              <a:rPr lang="es-CO" sz="1100" dirty="0">
                <a:latin typeface="Arial" panose="020B0604020202020204" pitchFamily="34" charset="0"/>
                <a:cs typeface="Arial" panose="020B0604020202020204" pitchFamily="34" charset="0"/>
              </a:rPr>
              <a:t>S</a:t>
            </a:r>
            <a:r>
              <a:rPr lang="x-none" sz="1100" dirty="0">
                <a:latin typeface="Arial" panose="020B0604020202020204" pitchFamily="34" charset="0"/>
                <a:cs typeface="Arial" panose="020B0604020202020204" pitchFamily="34" charset="0"/>
              </a:rPr>
              <a:t>e entiende por ingesta alimenticia</a:t>
            </a:r>
            <a:r>
              <a:rPr lang="es-CO" sz="1100" dirty="0">
                <a:latin typeface="Arial" panose="020B0604020202020204" pitchFamily="34" charset="0"/>
                <a:cs typeface="Arial" panose="020B0604020202020204" pitchFamily="34" charset="0"/>
              </a:rPr>
              <a:t>,</a:t>
            </a:r>
            <a:r>
              <a:rPr lang="x-none" sz="1100" dirty="0">
                <a:latin typeface="Arial" panose="020B0604020202020204" pitchFamily="34" charset="0"/>
                <a:cs typeface="Arial" panose="020B0604020202020204" pitchFamily="34" charset="0"/>
              </a:rPr>
              <a:t> que tras su ingestión ocasione un proceso patológico con alteraciones en la estructura y/o funcionalidad digestiva. </a:t>
            </a:r>
            <a:endParaRPr lang="es-CO" sz="1100" dirty="0">
              <a:latin typeface="Arial" panose="020B0604020202020204" pitchFamily="34" charset="0"/>
              <a:cs typeface="Arial" panose="020B0604020202020204" pitchFamily="34" charset="0"/>
            </a:endParaRPr>
          </a:p>
          <a:p>
            <a:pPr algn="just"/>
            <a:endParaRPr lang="es-CO" sz="1100" dirty="0">
              <a:latin typeface="Arial" panose="020B0604020202020204" pitchFamily="34" charset="0"/>
              <a:cs typeface="Arial" panose="020B0604020202020204" pitchFamily="34" charset="0"/>
            </a:endParaRPr>
          </a:p>
          <a:p>
            <a:pPr algn="just"/>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grpSp>
        <p:nvGrpSpPr>
          <p:cNvPr id="40" name="Group 12">
            <a:extLst>
              <a:ext uri="{FF2B5EF4-FFF2-40B4-BE49-F238E27FC236}">
                <a16:creationId xmlns:a16="http://schemas.microsoft.com/office/drawing/2014/main" id="{EA5112FB-191E-418A-A239-BD001087B723}"/>
              </a:ext>
            </a:extLst>
          </p:cNvPr>
          <p:cNvGrpSpPr>
            <a:grpSpLocks/>
          </p:cNvGrpSpPr>
          <p:nvPr/>
        </p:nvGrpSpPr>
        <p:grpSpPr bwMode="auto">
          <a:xfrm rot="10800000">
            <a:off x="555605" y="1875743"/>
            <a:ext cx="1143572" cy="1065612"/>
            <a:chOff x="3091" y="825"/>
            <a:chExt cx="960" cy="686"/>
          </a:xfrm>
          <a:solidFill>
            <a:srgbClr val="009C33"/>
          </a:solidFill>
        </p:grpSpPr>
        <p:sp>
          <p:nvSpPr>
            <p:cNvPr id="41" name="Freeform 13">
              <a:extLst>
                <a:ext uri="{FF2B5EF4-FFF2-40B4-BE49-F238E27FC236}">
                  <a16:creationId xmlns:a16="http://schemas.microsoft.com/office/drawing/2014/main" id="{98C6F11F-C4E7-4DF8-B475-60676B7A6751}"/>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42" name="Freeform 14">
              <a:extLst>
                <a:ext uri="{FF2B5EF4-FFF2-40B4-BE49-F238E27FC236}">
                  <a16:creationId xmlns:a16="http://schemas.microsoft.com/office/drawing/2014/main" id="{6FCFE5F8-0CF5-4F46-8B46-0DE82F3F121C}"/>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43" name="Freeform 15">
              <a:extLst>
                <a:ext uri="{FF2B5EF4-FFF2-40B4-BE49-F238E27FC236}">
                  <a16:creationId xmlns:a16="http://schemas.microsoft.com/office/drawing/2014/main" id="{59BC1AB6-A352-4BEC-B23D-1EDB1084BA41}"/>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grpSp>
        <p:nvGrpSpPr>
          <p:cNvPr id="44" name="Group 12">
            <a:extLst>
              <a:ext uri="{FF2B5EF4-FFF2-40B4-BE49-F238E27FC236}">
                <a16:creationId xmlns:a16="http://schemas.microsoft.com/office/drawing/2014/main" id="{D2A25305-D992-48BF-85E1-C716ECC31FA6}"/>
              </a:ext>
            </a:extLst>
          </p:cNvPr>
          <p:cNvGrpSpPr>
            <a:grpSpLocks/>
          </p:cNvGrpSpPr>
          <p:nvPr/>
        </p:nvGrpSpPr>
        <p:grpSpPr bwMode="auto">
          <a:xfrm>
            <a:off x="7458380" y="1917049"/>
            <a:ext cx="1143572" cy="1098826"/>
            <a:chOff x="3091" y="825"/>
            <a:chExt cx="960" cy="686"/>
          </a:xfrm>
          <a:solidFill>
            <a:srgbClr val="009C33"/>
          </a:solidFill>
        </p:grpSpPr>
        <p:sp>
          <p:nvSpPr>
            <p:cNvPr id="45" name="Freeform 13">
              <a:extLst>
                <a:ext uri="{FF2B5EF4-FFF2-40B4-BE49-F238E27FC236}">
                  <a16:creationId xmlns:a16="http://schemas.microsoft.com/office/drawing/2014/main" id="{66A1A6E4-33FF-43C6-81CE-FA0B4796CC1D}"/>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46" name="Freeform 14">
              <a:extLst>
                <a:ext uri="{FF2B5EF4-FFF2-40B4-BE49-F238E27FC236}">
                  <a16:creationId xmlns:a16="http://schemas.microsoft.com/office/drawing/2014/main" id="{FDFA3272-3CE6-4841-B7A9-22B9FEE486CA}"/>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47" name="Freeform 15">
              <a:extLst>
                <a:ext uri="{FF2B5EF4-FFF2-40B4-BE49-F238E27FC236}">
                  <a16:creationId xmlns:a16="http://schemas.microsoft.com/office/drawing/2014/main" id="{3CA5A6FB-DF44-48FB-9811-41E77DDCC190}"/>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sp>
        <p:nvSpPr>
          <p:cNvPr id="48" name="Rectángulo 86">
            <a:extLst>
              <a:ext uri="{FF2B5EF4-FFF2-40B4-BE49-F238E27FC236}">
                <a16:creationId xmlns:a16="http://schemas.microsoft.com/office/drawing/2014/main" id="{A8192DB2-6D65-408B-A72B-731A3758526D}"/>
              </a:ext>
            </a:extLst>
          </p:cNvPr>
          <p:cNvSpPr/>
          <p:nvPr/>
        </p:nvSpPr>
        <p:spPr>
          <a:xfrm>
            <a:off x="7330704" y="2232125"/>
            <a:ext cx="1398925" cy="415498"/>
          </a:xfrm>
          <a:prstGeom prst="rect">
            <a:avLst/>
          </a:prstGeom>
          <a:noFill/>
        </p:spPr>
        <p:txBody>
          <a:bodyPr wrap="square">
            <a:spAutoFit/>
          </a:bodyPr>
          <a:lstStyle/>
          <a:p>
            <a:pPr algn="ctr"/>
            <a:r>
              <a:rPr lang="es-CO" sz="1050" b="1" dirty="0">
                <a:solidFill>
                  <a:schemeClr val="bg1"/>
                </a:solidFill>
                <a:latin typeface="Century Gothic" pitchFamily="34" charset="0"/>
              </a:rPr>
              <a:t>5 SMDLV</a:t>
            </a:r>
          </a:p>
          <a:p>
            <a:pPr algn="ctr"/>
            <a:r>
              <a:rPr lang="es-CO" sz="1050" b="1" dirty="0">
                <a:solidFill>
                  <a:schemeClr val="bg1"/>
                </a:solidFill>
                <a:latin typeface="Century Gothic" pitchFamily="34" charset="0"/>
              </a:rPr>
              <a:t>1 Evento </a:t>
            </a:r>
            <a:endParaRPr lang="es-CO" sz="1050" b="1" dirty="0">
              <a:solidFill>
                <a:schemeClr val="bg1"/>
              </a:solidFill>
            </a:endParaRPr>
          </a:p>
        </p:txBody>
      </p:sp>
      <p:pic>
        <p:nvPicPr>
          <p:cNvPr id="49" name="Imagen 3">
            <a:extLst>
              <a:ext uri="{FF2B5EF4-FFF2-40B4-BE49-F238E27FC236}">
                <a16:creationId xmlns:a16="http://schemas.microsoft.com/office/drawing/2014/main" id="{5B7A64B4-66F4-43A3-A9BE-1A1B1000A3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368" y="2092903"/>
            <a:ext cx="622778" cy="622778"/>
          </a:xfrm>
          <a:prstGeom prst="rect">
            <a:avLst/>
          </a:prstGeom>
          <a:solidFill>
            <a:srgbClr val="009C33"/>
          </a:solidFill>
        </p:spPr>
      </p:pic>
      <p:sp>
        <p:nvSpPr>
          <p:cNvPr id="50" name="Rectángulo redondeado 33">
            <a:extLst>
              <a:ext uri="{FF2B5EF4-FFF2-40B4-BE49-F238E27FC236}">
                <a16:creationId xmlns:a16="http://schemas.microsoft.com/office/drawing/2014/main" id="{57B52D8D-ACC4-4C70-88BA-EE6D3AC624E2}"/>
              </a:ext>
            </a:extLst>
          </p:cNvPr>
          <p:cNvSpPr/>
          <p:nvPr/>
        </p:nvSpPr>
        <p:spPr>
          <a:xfrm>
            <a:off x="1276573" y="3839730"/>
            <a:ext cx="6531030" cy="1212119"/>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Century Gothic" panose="020B0502020202020204" pitchFamily="34" charset="0"/>
            </a:endParaRPr>
          </a:p>
        </p:txBody>
      </p:sp>
      <p:grpSp>
        <p:nvGrpSpPr>
          <p:cNvPr id="51" name="Group 12">
            <a:extLst>
              <a:ext uri="{FF2B5EF4-FFF2-40B4-BE49-F238E27FC236}">
                <a16:creationId xmlns:a16="http://schemas.microsoft.com/office/drawing/2014/main" id="{6CB7FED2-9E24-4F89-808D-97A14B1B0D4B}"/>
              </a:ext>
            </a:extLst>
          </p:cNvPr>
          <p:cNvGrpSpPr>
            <a:grpSpLocks/>
          </p:cNvGrpSpPr>
          <p:nvPr/>
        </p:nvGrpSpPr>
        <p:grpSpPr bwMode="auto">
          <a:xfrm rot="10800000">
            <a:off x="570929" y="3850625"/>
            <a:ext cx="1143572" cy="1065612"/>
            <a:chOff x="3091" y="825"/>
            <a:chExt cx="960" cy="686"/>
          </a:xfrm>
          <a:solidFill>
            <a:srgbClr val="009C33"/>
          </a:solidFill>
        </p:grpSpPr>
        <p:sp>
          <p:nvSpPr>
            <p:cNvPr id="52" name="Freeform 13">
              <a:extLst>
                <a:ext uri="{FF2B5EF4-FFF2-40B4-BE49-F238E27FC236}">
                  <a16:creationId xmlns:a16="http://schemas.microsoft.com/office/drawing/2014/main" id="{EFA59F1D-124A-4BBE-99D9-F035C54AA73F}"/>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53" name="Freeform 14">
              <a:extLst>
                <a:ext uri="{FF2B5EF4-FFF2-40B4-BE49-F238E27FC236}">
                  <a16:creationId xmlns:a16="http://schemas.microsoft.com/office/drawing/2014/main" id="{79BA7249-8B42-4761-AB0A-393136E35AF1}"/>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54" name="Freeform 15">
              <a:extLst>
                <a:ext uri="{FF2B5EF4-FFF2-40B4-BE49-F238E27FC236}">
                  <a16:creationId xmlns:a16="http://schemas.microsoft.com/office/drawing/2014/main" id="{B3EF4C9E-F4E8-4EF5-811C-7FB2C8FA8323}"/>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grpSp>
        <p:nvGrpSpPr>
          <p:cNvPr id="55" name="Group 12">
            <a:extLst>
              <a:ext uri="{FF2B5EF4-FFF2-40B4-BE49-F238E27FC236}">
                <a16:creationId xmlns:a16="http://schemas.microsoft.com/office/drawing/2014/main" id="{204F0929-EED8-4808-83D2-8B8D9B07B170}"/>
              </a:ext>
            </a:extLst>
          </p:cNvPr>
          <p:cNvGrpSpPr>
            <a:grpSpLocks/>
          </p:cNvGrpSpPr>
          <p:nvPr/>
        </p:nvGrpSpPr>
        <p:grpSpPr bwMode="auto">
          <a:xfrm>
            <a:off x="7457507" y="3833241"/>
            <a:ext cx="1143572" cy="1098826"/>
            <a:chOff x="3091" y="825"/>
            <a:chExt cx="960" cy="686"/>
          </a:xfrm>
          <a:solidFill>
            <a:srgbClr val="009C33"/>
          </a:solidFill>
        </p:grpSpPr>
        <p:sp>
          <p:nvSpPr>
            <p:cNvPr id="56" name="Freeform 13">
              <a:extLst>
                <a:ext uri="{FF2B5EF4-FFF2-40B4-BE49-F238E27FC236}">
                  <a16:creationId xmlns:a16="http://schemas.microsoft.com/office/drawing/2014/main" id="{A121C3C8-73D1-47FD-9510-4A87236DF193}"/>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rgbClr val="009C33"/>
              </a:solidFill>
              <a:round/>
              <a:headEnd/>
              <a:tailEnd/>
            </a:ln>
          </p:spPr>
          <p:txBody>
            <a:bodyPr/>
            <a:lstStyle/>
            <a:p>
              <a:pPr>
                <a:defRPr/>
              </a:pPr>
              <a:endParaRPr lang="en-US" sz="1350" dirty="0">
                <a:latin typeface="Arial" charset="0"/>
              </a:endParaRPr>
            </a:p>
          </p:txBody>
        </p:sp>
        <p:sp>
          <p:nvSpPr>
            <p:cNvPr id="57" name="Freeform 14">
              <a:extLst>
                <a:ext uri="{FF2B5EF4-FFF2-40B4-BE49-F238E27FC236}">
                  <a16:creationId xmlns:a16="http://schemas.microsoft.com/office/drawing/2014/main" id="{54C12C5E-C3EA-4F2A-AEAA-7CD1D579C9B4}"/>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solidFill>
                <a:srgbClr val="009C33"/>
              </a:solidFill>
              <a:round/>
              <a:headEnd/>
              <a:tailEnd/>
            </a:ln>
          </p:spPr>
          <p:txBody>
            <a:bodyPr/>
            <a:lstStyle/>
            <a:p>
              <a:pPr>
                <a:defRPr/>
              </a:pPr>
              <a:endParaRPr lang="en-US" sz="1350" dirty="0">
                <a:latin typeface="Arial" charset="0"/>
              </a:endParaRPr>
            </a:p>
          </p:txBody>
        </p:sp>
        <p:sp>
          <p:nvSpPr>
            <p:cNvPr id="58" name="Freeform 15">
              <a:extLst>
                <a:ext uri="{FF2B5EF4-FFF2-40B4-BE49-F238E27FC236}">
                  <a16:creationId xmlns:a16="http://schemas.microsoft.com/office/drawing/2014/main" id="{BE2A9775-DF3D-4F92-B2B8-3D4ECD9634C3}"/>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rgbClr val="009C33"/>
              </a:solidFill>
              <a:round/>
              <a:headEnd/>
              <a:tailEnd/>
            </a:ln>
          </p:spPr>
          <p:txBody>
            <a:bodyPr/>
            <a:lstStyle/>
            <a:p>
              <a:pPr>
                <a:defRPr/>
              </a:pPr>
              <a:endParaRPr lang="en-US" sz="1350" dirty="0">
                <a:latin typeface="Arial" charset="0"/>
              </a:endParaRPr>
            </a:p>
          </p:txBody>
        </p:sp>
      </p:grpSp>
      <p:sp>
        <p:nvSpPr>
          <p:cNvPr id="59" name="Rectángulo 42">
            <a:extLst>
              <a:ext uri="{FF2B5EF4-FFF2-40B4-BE49-F238E27FC236}">
                <a16:creationId xmlns:a16="http://schemas.microsoft.com/office/drawing/2014/main" id="{FF701EF8-0DC7-429A-B024-79BF4C15C480}"/>
              </a:ext>
            </a:extLst>
          </p:cNvPr>
          <p:cNvSpPr/>
          <p:nvPr/>
        </p:nvSpPr>
        <p:spPr>
          <a:xfrm>
            <a:off x="7346026" y="4159201"/>
            <a:ext cx="1398925" cy="430887"/>
          </a:xfrm>
          <a:prstGeom prst="rect">
            <a:avLst/>
          </a:prstGeom>
          <a:noFill/>
          <a:ln>
            <a:noFill/>
          </a:ln>
        </p:spPr>
        <p:txBody>
          <a:bodyPr wrap="square">
            <a:spAutoFit/>
          </a:bodyPr>
          <a:lstStyle/>
          <a:p>
            <a:pPr algn="ctr"/>
            <a:r>
              <a:rPr lang="es-CO" sz="1100" b="1" dirty="0">
                <a:solidFill>
                  <a:schemeClr val="bg1"/>
                </a:solidFill>
                <a:latin typeface="Arial" panose="020B0604020202020204" pitchFamily="34" charset="0"/>
                <a:cs typeface="Arial" panose="020B0604020202020204" pitchFamily="34" charset="0"/>
              </a:rPr>
              <a:t>Sin límite de eventos </a:t>
            </a:r>
          </a:p>
        </p:txBody>
      </p:sp>
      <p:pic>
        <p:nvPicPr>
          <p:cNvPr id="60" name="Imagen 7">
            <a:extLst>
              <a:ext uri="{FF2B5EF4-FFF2-40B4-BE49-F238E27FC236}">
                <a16:creationId xmlns:a16="http://schemas.microsoft.com/office/drawing/2014/main" id="{F12458CF-D42F-4650-B26C-60775579F9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3117" y="4061016"/>
            <a:ext cx="621207" cy="621207"/>
          </a:xfrm>
          <a:prstGeom prst="rect">
            <a:avLst/>
          </a:prstGeom>
          <a:solidFill>
            <a:srgbClr val="009C33"/>
          </a:solidFill>
        </p:spPr>
      </p:pic>
      <p:sp>
        <p:nvSpPr>
          <p:cNvPr id="61" name="Rectángulo 6">
            <a:extLst>
              <a:ext uri="{FF2B5EF4-FFF2-40B4-BE49-F238E27FC236}">
                <a16:creationId xmlns:a16="http://schemas.microsoft.com/office/drawing/2014/main" id="{0B6A1A0C-7C20-4879-8CDA-7D2E476E9E6D}"/>
              </a:ext>
            </a:extLst>
          </p:cNvPr>
          <p:cNvSpPr/>
          <p:nvPr/>
        </p:nvSpPr>
        <p:spPr>
          <a:xfrm>
            <a:off x="1729778" y="3934178"/>
            <a:ext cx="5467551" cy="1292662"/>
          </a:xfrm>
          <a:prstGeom prst="rect">
            <a:avLst/>
          </a:prstGeom>
        </p:spPr>
        <p:txBody>
          <a:bodyPr wrap="square">
            <a:spAutoFit/>
          </a:bodyPr>
          <a:lstStyle/>
          <a:p>
            <a:pPr marL="342900" algn="ctr"/>
            <a:r>
              <a:rPr lang="x-none" sz="1400" b="1" dirty="0">
                <a:solidFill>
                  <a:srgbClr val="FF0000"/>
                </a:solidFill>
                <a:latin typeface="Arial" panose="020B0604020202020204" pitchFamily="34" charset="0"/>
                <a:cs typeface="Arial" panose="020B0604020202020204" pitchFamily="34" charset="0"/>
              </a:rPr>
              <a:t>ORIENTACIÓN TELEFÓNICA PARA EL TRANSPORTE DE MASCOTAS</a:t>
            </a:r>
            <a:endParaRPr lang="es-CO" sz="1400" b="1" dirty="0">
              <a:solidFill>
                <a:srgbClr val="FF0000"/>
              </a:solidFill>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A</a:t>
            </a:r>
            <a:r>
              <a:rPr lang="x-none" sz="1100" dirty="0">
                <a:latin typeface="Arial" panose="020B0604020202020204" pitchFamily="34" charset="0"/>
                <a:cs typeface="Arial" panose="020B0604020202020204" pitchFamily="34" charset="0"/>
              </a:rPr>
              <a:t> través del número telefónico del servicio que se indicara en la solicitud, el afiliado tendrá acceso ilimitado a información sobre servicios de transporte para su mascota.</a:t>
            </a:r>
            <a:endParaRPr lang="es-CO" sz="1100" dirty="0">
              <a:latin typeface="Arial" panose="020B0604020202020204" pitchFamily="34" charset="0"/>
              <a:cs typeface="Arial" panose="020B0604020202020204" pitchFamily="34" charset="0"/>
            </a:endParaRPr>
          </a:p>
          <a:p>
            <a:pPr marL="342900" algn="just"/>
            <a:endParaRPr lang="es-CO" sz="1400" b="1"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342900" algn="just"/>
            <a:endParaRPr lang="es-CO" sz="1400" dirty="0">
              <a:latin typeface="Arial" panose="020B0604020202020204" pitchFamily="34" charset="0"/>
              <a:ea typeface="MS Mincho" panose="02020609040205080304" pitchFamily="49" charset="-128"/>
              <a:cs typeface="Arial" panose="020B0604020202020204" pitchFamily="34" charset="0"/>
            </a:endParaRPr>
          </a:p>
        </p:txBody>
      </p:sp>
      <p:pic>
        <p:nvPicPr>
          <p:cNvPr id="34" name="Imagen 33">
            <a:extLst>
              <a:ext uri="{FF2B5EF4-FFF2-40B4-BE49-F238E27FC236}">
                <a16:creationId xmlns:a16="http://schemas.microsoft.com/office/drawing/2014/main" id="{F86F4F92-6A2A-4299-A744-DE8C6BADFF2F}"/>
              </a:ext>
            </a:extLst>
          </p:cNvPr>
          <p:cNvPicPr/>
          <p:nvPr/>
        </p:nvPicPr>
        <p:blipFill rotWithShape="1">
          <a:blip r:embed="rId5">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11795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latin typeface="Arial" panose="020B0604020202020204" pitchFamily="34" charset="0"/>
                <a:cs typeface="Arial" panose="020B0604020202020204" pitchFamily="34" charset="0"/>
              </a:endParaRPr>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latin typeface="Arial" panose="020B0604020202020204" pitchFamily="34" charset="0"/>
                <a:cs typeface="Arial" panose="020B0604020202020204" pitchFamily="34" charset="0"/>
              </a:endParaRPr>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latin typeface="Arial" panose="020B0604020202020204" pitchFamily="34" charset="0"/>
                <a:cs typeface="Arial" panose="020B0604020202020204" pitchFamily="34" charset="0"/>
              </a:endParaRPr>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34" name="Rectángulo redondeado 71">
            <a:extLst>
              <a:ext uri="{FF2B5EF4-FFF2-40B4-BE49-F238E27FC236}">
                <a16:creationId xmlns:a16="http://schemas.microsoft.com/office/drawing/2014/main" id="{10201403-38E4-4724-9164-982891288615}"/>
              </a:ext>
            </a:extLst>
          </p:cNvPr>
          <p:cNvSpPr/>
          <p:nvPr/>
        </p:nvSpPr>
        <p:spPr>
          <a:xfrm>
            <a:off x="996043" y="1469534"/>
            <a:ext cx="6637209" cy="2277221"/>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Arial" panose="020B0604020202020204" pitchFamily="34" charset="0"/>
              <a:cs typeface="Arial" panose="020B0604020202020204" pitchFamily="34" charset="0"/>
            </a:endParaRPr>
          </a:p>
        </p:txBody>
      </p:sp>
      <p:sp>
        <p:nvSpPr>
          <p:cNvPr id="35" name="Rectángulo 72">
            <a:extLst>
              <a:ext uri="{FF2B5EF4-FFF2-40B4-BE49-F238E27FC236}">
                <a16:creationId xmlns:a16="http://schemas.microsoft.com/office/drawing/2014/main" id="{5FC6A29E-2D88-43B2-928D-7C5BE6C10200}"/>
              </a:ext>
            </a:extLst>
          </p:cNvPr>
          <p:cNvSpPr/>
          <p:nvPr/>
        </p:nvSpPr>
        <p:spPr>
          <a:xfrm>
            <a:off x="1328733" y="1434729"/>
            <a:ext cx="6118213" cy="2431435"/>
          </a:xfrm>
          <a:prstGeom prst="rect">
            <a:avLst/>
          </a:prstGeom>
        </p:spPr>
        <p:txBody>
          <a:bodyPr wrap="square">
            <a:spAutoFit/>
          </a:bodyPr>
          <a:lstStyle/>
          <a:p>
            <a:pPr algn="ctr"/>
            <a:r>
              <a:rPr lang="es-CO" sz="1400" b="1" dirty="0">
                <a:solidFill>
                  <a:srgbClr val="FF0000"/>
                </a:solidFill>
                <a:latin typeface="Arial" panose="020B0604020202020204" pitchFamily="34" charset="0"/>
                <a:cs typeface="Arial" panose="020B0604020202020204" pitchFamily="34" charset="0"/>
              </a:rPr>
              <a:t>COORDINACIÓN Y AUXILIO PARA LA </a:t>
            </a:r>
            <a:r>
              <a:rPr lang="x-none" sz="1400" b="1" dirty="0">
                <a:solidFill>
                  <a:srgbClr val="FF0000"/>
                </a:solidFill>
                <a:latin typeface="Arial" panose="020B0604020202020204" pitchFamily="34" charset="0"/>
                <a:cs typeface="Arial" panose="020B0604020202020204" pitchFamily="34" charset="0"/>
              </a:rPr>
              <a:t>ESTERILIZACIÓN DE LAS MASCOTAS</a:t>
            </a:r>
            <a:endParaRPr lang="es-CO" sz="1400" b="1" dirty="0">
              <a:solidFill>
                <a:srgbClr val="FF0000"/>
              </a:solidFill>
              <a:latin typeface="Arial" panose="020B0604020202020204" pitchFamily="34" charset="0"/>
              <a:cs typeface="Arial" panose="020B0604020202020204" pitchFamily="34" charset="0"/>
            </a:endParaRPr>
          </a:p>
          <a:p>
            <a:pPr algn="just"/>
            <a:endParaRPr lang="es-CO" sz="1400" dirty="0">
              <a:solidFill>
                <a:srgbClr val="FF0000"/>
              </a:solidFill>
              <a:latin typeface="Arial" panose="020B0604020202020204" pitchFamily="34" charset="0"/>
              <a:cs typeface="Arial" panose="020B0604020202020204" pitchFamily="34" charset="0"/>
            </a:endParaRPr>
          </a:p>
          <a:p>
            <a:pPr algn="just"/>
            <a:r>
              <a:rPr lang="es-CO" sz="1100" dirty="0">
                <a:latin typeface="Arial" panose="020B0604020202020204" pitchFamily="34" charset="0"/>
                <a:cs typeface="Arial" panose="020B0604020202020204" pitchFamily="34" charset="0"/>
              </a:rPr>
              <a:t>A</a:t>
            </a:r>
            <a:r>
              <a:rPr lang="x-none" sz="1100" dirty="0">
                <a:latin typeface="Arial" panose="020B0604020202020204" pitchFamily="34" charset="0"/>
                <a:cs typeface="Arial" panose="020B0604020202020204" pitchFamily="34" charset="0"/>
              </a:rPr>
              <a:t> petición del </a:t>
            </a:r>
            <a:r>
              <a:rPr lang="es-CO" sz="1100" dirty="0">
                <a:latin typeface="Arial" panose="020B0604020202020204" pitchFamily="34" charset="0"/>
                <a:cs typeface="Arial" panose="020B0604020202020204" pitchFamily="34" charset="0"/>
              </a:rPr>
              <a:t>afiliado</a:t>
            </a:r>
            <a:r>
              <a:rPr lang="x-none" sz="1100"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gestionará </a:t>
            </a:r>
            <a:r>
              <a:rPr lang="es-CO" sz="1100" dirty="0">
                <a:latin typeface="Arial" panose="020B0604020202020204" pitchFamily="34" charset="0"/>
                <a:cs typeface="Arial" panose="020B0604020202020204" pitchFamily="34" charset="0"/>
              </a:rPr>
              <a:t>y coordinara la esterilización de su mascota</a:t>
            </a:r>
            <a:r>
              <a:rPr lang="x-none" sz="1100" dirty="0">
                <a:latin typeface="Arial" panose="020B0604020202020204" pitchFamily="34" charset="0"/>
                <a:cs typeface="Arial" panose="020B0604020202020204" pitchFamily="34" charset="0"/>
              </a:rPr>
              <a:t>,</a:t>
            </a:r>
            <a:r>
              <a:rPr lang="es-CO" sz="1100" dirty="0">
                <a:latin typeface="Arial" panose="020B0604020202020204" pitchFamily="34" charset="0"/>
                <a:cs typeface="Arial" panose="020B0604020202020204" pitchFamily="34" charset="0"/>
              </a:rPr>
              <a:t> este </a:t>
            </a:r>
            <a:r>
              <a:rPr lang="x-none" sz="1100" dirty="0">
                <a:latin typeface="Arial" panose="020B0604020202020204" pitchFamily="34" charset="0"/>
                <a:cs typeface="Arial" panose="020B0604020202020204" pitchFamily="34" charset="0"/>
              </a:rPr>
              <a:t> servicio debe ser solicitado con un mínimo de 48 horas sujeto a disponibilidad de horario</a:t>
            </a:r>
            <a:r>
              <a:rPr lang="es-CO" sz="1100" dirty="0">
                <a:latin typeface="Arial" panose="020B0604020202020204" pitchFamily="34" charset="0"/>
                <a:cs typeface="Arial" panose="020B0604020202020204" pitchFamily="34" charset="0"/>
              </a:rPr>
              <a:t>.</a:t>
            </a:r>
          </a:p>
          <a:p>
            <a:pPr algn="just"/>
            <a:r>
              <a:rPr lang="x-none" sz="1100" dirty="0">
                <a:latin typeface="Arial" panose="020B0604020202020204" pitchFamily="34" charset="0"/>
                <a:cs typeface="Arial" panose="020B0604020202020204" pitchFamily="34" charset="0"/>
              </a:rPr>
              <a:t>ésta cobertura va enfocada a los cachorros o hembras que no hayan sido esterilizados y por solicitud del propietario de la mascota no sin antes la mascota haya sido valorada por un veterinario y se tenga el certificado de que la mascota está apto para dicho procedimiento. </a:t>
            </a:r>
            <a:endParaRPr lang="es-CO" sz="1100" dirty="0">
              <a:latin typeface="Arial" panose="020B0604020202020204" pitchFamily="34" charset="0"/>
              <a:cs typeface="Arial" panose="020B0604020202020204" pitchFamily="34" charset="0"/>
            </a:endParaRPr>
          </a:p>
          <a:p>
            <a:pPr algn="just"/>
            <a:r>
              <a:rPr lang="x-none" sz="1100"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N</a:t>
            </a:r>
            <a:r>
              <a:rPr lang="x-none" sz="1100" dirty="0">
                <a:latin typeface="Arial" panose="020B0604020202020204" pitchFamily="34" charset="0"/>
                <a:cs typeface="Arial" panose="020B0604020202020204" pitchFamily="34" charset="0"/>
              </a:rPr>
              <a:t>o podrán ser objeto de esta cobertura animales de edad inferior a 3 meses cumplidos, ni aquellos con más de 9 años de edad.</a:t>
            </a:r>
            <a:endParaRPr lang="es-CO" sz="1100" dirty="0">
              <a:latin typeface="Arial" panose="020B0604020202020204" pitchFamily="34" charset="0"/>
              <a:cs typeface="Arial" panose="020B0604020202020204" pitchFamily="34" charset="0"/>
            </a:endParaRPr>
          </a:p>
          <a:p>
            <a:pPr algn="just"/>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a:p>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grpSp>
        <p:nvGrpSpPr>
          <p:cNvPr id="36" name="Group 12">
            <a:extLst>
              <a:ext uri="{FF2B5EF4-FFF2-40B4-BE49-F238E27FC236}">
                <a16:creationId xmlns:a16="http://schemas.microsoft.com/office/drawing/2014/main" id="{F1D553EC-FCD1-4768-A7C7-BCFCD9AF41E8}"/>
              </a:ext>
            </a:extLst>
          </p:cNvPr>
          <p:cNvGrpSpPr>
            <a:grpSpLocks/>
          </p:cNvGrpSpPr>
          <p:nvPr/>
        </p:nvGrpSpPr>
        <p:grpSpPr bwMode="auto">
          <a:xfrm rot="10800000">
            <a:off x="290398" y="1480428"/>
            <a:ext cx="1143572" cy="1065612"/>
            <a:chOff x="3091" y="825"/>
            <a:chExt cx="960" cy="686"/>
          </a:xfrm>
          <a:solidFill>
            <a:srgbClr val="009C33"/>
          </a:solidFill>
        </p:grpSpPr>
        <p:sp>
          <p:nvSpPr>
            <p:cNvPr id="37" name="Freeform 13">
              <a:extLst>
                <a:ext uri="{FF2B5EF4-FFF2-40B4-BE49-F238E27FC236}">
                  <a16:creationId xmlns:a16="http://schemas.microsoft.com/office/drawing/2014/main" id="{BBDF408B-4ACE-4743-A08A-084680F67676}"/>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38" name="Freeform 14">
              <a:extLst>
                <a:ext uri="{FF2B5EF4-FFF2-40B4-BE49-F238E27FC236}">
                  <a16:creationId xmlns:a16="http://schemas.microsoft.com/office/drawing/2014/main" id="{84F6EB68-6319-42D1-AD16-D944A0CE22A8}"/>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62" name="Freeform 15">
              <a:extLst>
                <a:ext uri="{FF2B5EF4-FFF2-40B4-BE49-F238E27FC236}">
                  <a16:creationId xmlns:a16="http://schemas.microsoft.com/office/drawing/2014/main" id="{92E77ED9-2DBB-4F62-A81D-4C5B9E086ED3}"/>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grpSp>
      <p:grpSp>
        <p:nvGrpSpPr>
          <p:cNvPr id="63" name="Group 12">
            <a:extLst>
              <a:ext uri="{FF2B5EF4-FFF2-40B4-BE49-F238E27FC236}">
                <a16:creationId xmlns:a16="http://schemas.microsoft.com/office/drawing/2014/main" id="{5A222E90-1EBF-4FA9-B620-9B43B5189B4A}"/>
              </a:ext>
            </a:extLst>
          </p:cNvPr>
          <p:cNvGrpSpPr>
            <a:grpSpLocks/>
          </p:cNvGrpSpPr>
          <p:nvPr/>
        </p:nvGrpSpPr>
        <p:grpSpPr bwMode="auto">
          <a:xfrm>
            <a:off x="7446946" y="1456797"/>
            <a:ext cx="1143572" cy="1098826"/>
            <a:chOff x="3091" y="825"/>
            <a:chExt cx="960" cy="686"/>
          </a:xfrm>
          <a:solidFill>
            <a:srgbClr val="009C33"/>
          </a:solidFill>
        </p:grpSpPr>
        <p:sp>
          <p:nvSpPr>
            <p:cNvPr id="64" name="Freeform 13">
              <a:extLst>
                <a:ext uri="{FF2B5EF4-FFF2-40B4-BE49-F238E27FC236}">
                  <a16:creationId xmlns:a16="http://schemas.microsoft.com/office/drawing/2014/main" id="{F490BE5B-AAD8-408F-85D3-508F1EBE4D59}"/>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65" name="Freeform 14">
              <a:extLst>
                <a:ext uri="{FF2B5EF4-FFF2-40B4-BE49-F238E27FC236}">
                  <a16:creationId xmlns:a16="http://schemas.microsoft.com/office/drawing/2014/main" id="{E7346941-17FF-4049-A72C-11CBF5740F84}"/>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66" name="Freeform 15">
              <a:extLst>
                <a:ext uri="{FF2B5EF4-FFF2-40B4-BE49-F238E27FC236}">
                  <a16:creationId xmlns:a16="http://schemas.microsoft.com/office/drawing/2014/main" id="{69771415-59D9-4F3A-8457-4A38A023AFCF}"/>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sp>
        <p:nvSpPr>
          <p:cNvPr id="67" name="Rectángulo 86">
            <a:extLst>
              <a:ext uri="{FF2B5EF4-FFF2-40B4-BE49-F238E27FC236}">
                <a16:creationId xmlns:a16="http://schemas.microsoft.com/office/drawing/2014/main" id="{FFDDE2E2-7841-4E8E-B463-192C4290FEEB}"/>
              </a:ext>
            </a:extLst>
          </p:cNvPr>
          <p:cNvSpPr/>
          <p:nvPr/>
        </p:nvSpPr>
        <p:spPr>
          <a:xfrm>
            <a:off x="7319269" y="1816405"/>
            <a:ext cx="1398925" cy="415498"/>
          </a:xfrm>
          <a:prstGeom prst="rect">
            <a:avLst/>
          </a:prstGeom>
        </p:spPr>
        <p:txBody>
          <a:bodyPr wrap="square">
            <a:spAutoFit/>
          </a:bodyPr>
          <a:lstStyle/>
          <a:p>
            <a:pPr algn="ctr"/>
            <a:r>
              <a:rPr lang="es-CO" sz="1050" b="1" dirty="0">
                <a:solidFill>
                  <a:schemeClr val="bg1"/>
                </a:solidFill>
                <a:latin typeface="Arial" panose="020B0604020202020204" pitchFamily="34" charset="0"/>
                <a:cs typeface="Arial" panose="020B0604020202020204" pitchFamily="34" charset="0"/>
              </a:rPr>
              <a:t>2 SMDLV</a:t>
            </a:r>
          </a:p>
          <a:p>
            <a:pPr algn="ctr"/>
            <a:r>
              <a:rPr lang="es-CO" sz="1050" b="1" dirty="0">
                <a:solidFill>
                  <a:schemeClr val="bg1"/>
                </a:solidFill>
                <a:latin typeface="Arial" panose="020B0604020202020204" pitchFamily="34" charset="0"/>
                <a:cs typeface="Arial" panose="020B0604020202020204" pitchFamily="34" charset="0"/>
              </a:rPr>
              <a:t>1 Evento </a:t>
            </a:r>
          </a:p>
        </p:txBody>
      </p:sp>
      <p:sp>
        <p:nvSpPr>
          <p:cNvPr id="68" name="Rectángulo redondeado 33">
            <a:extLst>
              <a:ext uri="{FF2B5EF4-FFF2-40B4-BE49-F238E27FC236}">
                <a16:creationId xmlns:a16="http://schemas.microsoft.com/office/drawing/2014/main" id="{E97DB71F-84BC-46A3-A161-EEEDB374601C}"/>
              </a:ext>
            </a:extLst>
          </p:cNvPr>
          <p:cNvSpPr/>
          <p:nvPr/>
        </p:nvSpPr>
        <p:spPr>
          <a:xfrm>
            <a:off x="1024618" y="3827383"/>
            <a:ext cx="6496169" cy="1898276"/>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Arial" panose="020B0604020202020204" pitchFamily="34" charset="0"/>
              <a:cs typeface="Arial" panose="020B0604020202020204" pitchFamily="34" charset="0"/>
            </a:endParaRPr>
          </a:p>
        </p:txBody>
      </p:sp>
      <p:grpSp>
        <p:nvGrpSpPr>
          <p:cNvPr id="69" name="Group 12">
            <a:extLst>
              <a:ext uri="{FF2B5EF4-FFF2-40B4-BE49-F238E27FC236}">
                <a16:creationId xmlns:a16="http://schemas.microsoft.com/office/drawing/2014/main" id="{5281DA02-BA73-4A6E-8992-7CD5F900B809}"/>
              </a:ext>
            </a:extLst>
          </p:cNvPr>
          <p:cNvGrpSpPr>
            <a:grpSpLocks/>
          </p:cNvGrpSpPr>
          <p:nvPr/>
        </p:nvGrpSpPr>
        <p:grpSpPr bwMode="auto">
          <a:xfrm rot="10800000">
            <a:off x="318973" y="3829372"/>
            <a:ext cx="1143572" cy="1065612"/>
            <a:chOff x="3091" y="825"/>
            <a:chExt cx="960" cy="686"/>
          </a:xfrm>
          <a:solidFill>
            <a:srgbClr val="009C33"/>
          </a:solidFill>
        </p:grpSpPr>
        <p:sp>
          <p:nvSpPr>
            <p:cNvPr id="70" name="Freeform 13">
              <a:extLst>
                <a:ext uri="{FF2B5EF4-FFF2-40B4-BE49-F238E27FC236}">
                  <a16:creationId xmlns:a16="http://schemas.microsoft.com/office/drawing/2014/main" id="{1398C951-35EB-4D67-897B-BD4AE6C275B9}"/>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71" name="Freeform 14">
              <a:extLst>
                <a:ext uri="{FF2B5EF4-FFF2-40B4-BE49-F238E27FC236}">
                  <a16:creationId xmlns:a16="http://schemas.microsoft.com/office/drawing/2014/main" id="{554522AC-2907-4D04-9A5E-C5584D05F3BA}"/>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72" name="Freeform 15">
              <a:extLst>
                <a:ext uri="{FF2B5EF4-FFF2-40B4-BE49-F238E27FC236}">
                  <a16:creationId xmlns:a16="http://schemas.microsoft.com/office/drawing/2014/main" id="{9ED1A138-B2AA-4B7A-885C-2CD7358B67FA}"/>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grpSp>
      <p:grpSp>
        <p:nvGrpSpPr>
          <p:cNvPr id="73" name="Group 12">
            <a:extLst>
              <a:ext uri="{FF2B5EF4-FFF2-40B4-BE49-F238E27FC236}">
                <a16:creationId xmlns:a16="http://schemas.microsoft.com/office/drawing/2014/main" id="{650689F1-F5D2-4F41-BB9A-99298C9C5FF5}"/>
              </a:ext>
            </a:extLst>
          </p:cNvPr>
          <p:cNvGrpSpPr>
            <a:grpSpLocks/>
          </p:cNvGrpSpPr>
          <p:nvPr/>
        </p:nvGrpSpPr>
        <p:grpSpPr bwMode="auto">
          <a:xfrm>
            <a:off x="7475521" y="3805741"/>
            <a:ext cx="1143572" cy="1098826"/>
            <a:chOff x="3091" y="825"/>
            <a:chExt cx="960" cy="686"/>
          </a:xfrm>
          <a:solidFill>
            <a:srgbClr val="009C33"/>
          </a:solidFill>
        </p:grpSpPr>
        <p:sp>
          <p:nvSpPr>
            <p:cNvPr id="74" name="Freeform 13">
              <a:extLst>
                <a:ext uri="{FF2B5EF4-FFF2-40B4-BE49-F238E27FC236}">
                  <a16:creationId xmlns:a16="http://schemas.microsoft.com/office/drawing/2014/main" id="{1BF745B3-61BC-441F-BBAA-2D22E56E8DE7}"/>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75" name="Freeform 14">
              <a:extLst>
                <a:ext uri="{FF2B5EF4-FFF2-40B4-BE49-F238E27FC236}">
                  <a16:creationId xmlns:a16="http://schemas.microsoft.com/office/drawing/2014/main" id="{0FAC1AFA-1F91-4BAF-BD7F-BEEEEA4B40B7}"/>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76" name="Freeform 15">
              <a:extLst>
                <a:ext uri="{FF2B5EF4-FFF2-40B4-BE49-F238E27FC236}">
                  <a16:creationId xmlns:a16="http://schemas.microsoft.com/office/drawing/2014/main" id="{DA0CE964-5333-46EF-ADA5-24BA60CF900B}"/>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grpSp>
      <p:sp>
        <p:nvSpPr>
          <p:cNvPr id="77" name="Rectángulo 42">
            <a:extLst>
              <a:ext uri="{FF2B5EF4-FFF2-40B4-BE49-F238E27FC236}">
                <a16:creationId xmlns:a16="http://schemas.microsoft.com/office/drawing/2014/main" id="{E66161D1-866E-4528-BDD7-C48F93F43755}"/>
              </a:ext>
            </a:extLst>
          </p:cNvPr>
          <p:cNvSpPr/>
          <p:nvPr/>
        </p:nvSpPr>
        <p:spPr>
          <a:xfrm>
            <a:off x="7329818" y="4129724"/>
            <a:ext cx="1398925" cy="415498"/>
          </a:xfrm>
          <a:prstGeom prst="rect">
            <a:avLst/>
          </a:prstGeom>
        </p:spPr>
        <p:txBody>
          <a:bodyPr wrap="square">
            <a:spAutoFit/>
          </a:bodyPr>
          <a:lstStyle/>
          <a:p>
            <a:pPr algn="ctr"/>
            <a:r>
              <a:rPr lang="es-CO" sz="1050" b="1" dirty="0">
                <a:solidFill>
                  <a:schemeClr val="bg1"/>
                </a:solidFill>
                <a:latin typeface="Arial" panose="020B0604020202020204" pitchFamily="34" charset="0"/>
                <a:cs typeface="Arial" panose="020B0604020202020204" pitchFamily="34" charset="0"/>
              </a:rPr>
              <a:t>Sin límite de eventos </a:t>
            </a:r>
          </a:p>
        </p:txBody>
      </p:sp>
      <p:pic>
        <p:nvPicPr>
          <p:cNvPr id="78" name="Imagen 7">
            <a:extLst>
              <a:ext uri="{FF2B5EF4-FFF2-40B4-BE49-F238E27FC236}">
                <a16:creationId xmlns:a16="http://schemas.microsoft.com/office/drawing/2014/main" id="{CE4F7C90-EB88-4E00-A07E-3BCD98F543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60" y="4102107"/>
            <a:ext cx="621207" cy="621207"/>
          </a:xfrm>
          <a:prstGeom prst="rect">
            <a:avLst/>
          </a:prstGeom>
          <a:solidFill>
            <a:srgbClr val="009C33"/>
          </a:solidFill>
        </p:spPr>
      </p:pic>
      <p:pic>
        <p:nvPicPr>
          <p:cNvPr id="79" name="Imagen 1">
            <a:extLst>
              <a:ext uri="{FF2B5EF4-FFF2-40B4-BE49-F238E27FC236}">
                <a16:creationId xmlns:a16="http://schemas.microsoft.com/office/drawing/2014/main" id="{52063B5C-B4C1-4D4F-93E4-CFB3BA043B1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445" y="1631955"/>
            <a:ext cx="650834" cy="650834"/>
          </a:xfrm>
          <a:prstGeom prst="rect">
            <a:avLst/>
          </a:prstGeom>
          <a:solidFill>
            <a:srgbClr val="009C33"/>
          </a:solidFill>
        </p:spPr>
      </p:pic>
      <p:sp>
        <p:nvSpPr>
          <p:cNvPr id="80" name="Rectángulo 6">
            <a:extLst>
              <a:ext uri="{FF2B5EF4-FFF2-40B4-BE49-F238E27FC236}">
                <a16:creationId xmlns:a16="http://schemas.microsoft.com/office/drawing/2014/main" id="{A3F92061-2D80-4373-8B00-461C6D677FB0}"/>
              </a:ext>
            </a:extLst>
          </p:cNvPr>
          <p:cNvSpPr/>
          <p:nvPr/>
        </p:nvSpPr>
        <p:spPr>
          <a:xfrm>
            <a:off x="1439301" y="3897694"/>
            <a:ext cx="5776042" cy="1785104"/>
          </a:xfrm>
          <a:prstGeom prst="rect">
            <a:avLst/>
          </a:prstGeom>
        </p:spPr>
        <p:txBody>
          <a:bodyPr wrap="square">
            <a:spAutoFit/>
          </a:bodyPr>
          <a:lstStyle/>
          <a:p>
            <a:pPr algn="ctr"/>
            <a:r>
              <a:rPr lang="es-CO" sz="1400" b="1" dirty="0">
                <a:solidFill>
                  <a:srgbClr val="FF0000"/>
                </a:solidFill>
                <a:latin typeface="Arial" panose="020B0604020202020204" pitchFamily="34" charset="0"/>
                <a:cs typeface="Arial" panose="020B0604020202020204" pitchFamily="34" charset="0"/>
              </a:rPr>
              <a:t>COORDINACIÓN </a:t>
            </a:r>
            <a:r>
              <a:rPr lang="x-none" sz="1400" b="1" dirty="0">
                <a:solidFill>
                  <a:srgbClr val="FF0000"/>
                </a:solidFill>
                <a:latin typeface="Arial" panose="020B0604020202020204" pitchFamily="34" charset="0"/>
                <a:cs typeface="Arial" panose="020B0604020202020204" pitchFamily="34" charset="0"/>
              </a:rPr>
              <a:t>RADIOGRAFÍAS</a:t>
            </a:r>
            <a:r>
              <a:rPr lang="es-CO" sz="1400" b="1" dirty="0">
                <a:solidFill>
                  <a:srgbClr val="FF0000"/>
                </a:solidFill>
                <a:latin typeface="Arial" panose="020B0604020202020204" pitchFamily="34" charset="0"/>
                <a:cs typeface="Arial" panose="020B0604020202020204" pitchFamily="34" charset="0"/>
              </a:rPr>
              <a:t>, </a:t>
            </a:r>
            <a:r>
              <a:rPr lang="x-none" sz="1400" b="1" dirty="0">
                <a:solidFill>
                  <a:srgbClr val="FF0000"/>
                </a:solidFill>
                <a:latin typeface="Arial" panose="020B0604020202020204" pitchFamily="34" charset="0"/>
                <a:cs typeface="Arial" panose="020B0604020202020204" pitchFamily="34" charset="0"/>
              </a:rPr>
              <a:t>ECOGRAFÍAS</a:t>
            </a:r>
            <a:r>
              <a:rPr lang="es-CO" sz="1400" b="1" dirty="0">
                <a:solidFill>
                  <a:srgbClr val="FF0000"/>
                </a:solidFill>
                <a:latin typeface="Arial" panose="020B0604020202020204" pitchFamily="34" charset="0"/>
                <a:cs typeface="Arial" panose="020B0604020202020204" pitchFamily="34" charset="0"/>
              </a:rPr>
              <a:t>, Y CIRUGÍAS.</a:t>
            </a:r>
            <a:endParaRPr lang="es-CO" sz="1400" dirty="0">
              <a:solidFill>
                <a:srgbClr val="FF0000"/>
              </a:solidFill>
              <a:latin typeface="Arial" panose="020B0604020202020204" pitchFamily="34" charset="0"/>
              <a:cs typeface="Arial" panose="020B0604020202020204" pitchFamily="34" charset="0"/>
            </a:endParaRPr>
          </a:p>
          <a:p>
            <a:pPr marL="342900" algn="just"/>
            <a:endParaRPr lang="es-CO" sz="1400" b="1"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algn="just"/>
            <a:r>
              <a:rPr lang="x-none" sz="1100" dirty="0">
                <a:latin typeface="Arial" panose="020B0604020202020204" pitchFamily="34" charset="0"/>
                <a:cs typeface="Arial" panose="020B0604020202020204" pitchFamily="34" charset="0"/>
              </a:rPr>
              <a:t>cuando por solicitud del </a:t>
            </a:r>
            <a:r>
              <a:rPr lang="es-CO" sz="1100" dirty="0">
                <a:latin typeface="Arial" panose="020B0604020202020204" pitchFamily="34" charset="0"/>
                <a:cs typeface="Arial" panose="020B0604020202020204" pitchFamily="34" charset="0"/>
              </a:rPr>
              <a:t>afiliado</a:t>
            </a:r>
            <a:r>
              <a:rPr lang="x-none" sz="1100" dirty="0">
                <a:latin typeface="Arial" panose="020B0604020202020204" pitchFamily="34" charset="0"/>
                <a:cs typeface="Arial" panose="020B0604020202020204" pitchFamily="34" charset="0"/>
              </a:rPr>
              <a:t> no sin antes la mascota haya sido valorada por un veterinario y se tenga el certificado de que la mascota está apto para dicho procedimiento </a:t>
            </a:r>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gestionará </a:t>
            </a:r>
            <a:r>
              <a:rPr lang="es-CO" sz="1100" dirty="0">
                <a:latin typeface="Arial" panose="020B0604020202020204" pitchFamily="34" charset="0"/>
                <a:cs typeface="Arial" panose="020B0604020202020204" pitchFamily="34" charset="0"/>
              </a:rPr>
              <a:t>y coordinara radiografías, ecografías, y cirugías.</a:t>
            </a:r>
          </a:p>
          <a:p>
            <a:pPr algn="just"/>
            <a:r>
              <a:rPr lang="es-CO" sz="1100" dirty="0">
                <a:latin typeface="Arial" panose="020B0604020202020204" pitchFamily="34" charset="0"/>
                <a:cs typeface="Arial" panose="020B0604020202020204" pitchFamily="34" charset="0"/>
              </a:rPr>
              <a:t>L</a:t>
            </a:r>
            <a:r>
              <a:rPr lang="x-none" sz="1100" dirty="0">
                <a:latin typeface="Arial" panose="020B0604020202020204" pitchFamily="34" charset="0"/>
                <a:cs typeface="Arial" panose="020B0604020202020204" pitchFamily="34" charset="0"/>
              </a:rPr>
              <a:t>os costes correspondientes a los honorarios de dicho profesional, así como del desplazamiento si llegase a requerir, correrán a cargo del propietario de la mascota.</a:t>
            </a:r>
            <a:endParaRPr lang="es-CO" sz="1100" dirty="0">
              <a:latin typeface="Arial" panose="020B0604020202020204" pitchFamily="34" charset="0"/>
              <a:cs typeface="Arial" panose="020B0604020202020204" pitchFamily="34" charset="0"/>
            </a:endParaRPr>
          </a:p>
          <a:p>
            <a:pPr marL="342900" algn="just"/>
            <a:endParaRPr lang="es-CO" sz="1400" b="1" dirty="0">
              <a:solidFill>
                <a:srgbClr val="000000"/>
              </a:solidFill>
              <a:latin typeface="Arial" panose="020B0604020202020204" pitchFamily="34" charset="0"/>
              <a:ea typeface="MS Mincho" panose="02020609040205080304" pitchFamily="49" charset="-128"/>
              <a:cs typeface="Arial" panose="020B0604020202020204" pitchFamily="34" charset="0"/>
            </a:endParaRPr>
          </a:p>
          <a:p>
            <a:pPr marL="342900" algn="just"/>
            <a:endParaRPr lang="es-CO" sz="1400" dirty="0">
              <a:latin typeface="Arial" panose="020B0604020202020204" pitchFamily="34" charset="0"/>
              <a:ea typeface="MS Mincho" panose="02020609040205080304" pitchFamily="49" charset="-128"/>
              <a:cs typeface="Arial" panose="020B0604020202020204" pitchFamily="34" charset="0"/>
            </a:endParaRPr>
          </a:p>
        </p:txBody>
      </p:sp>
      <p:pic>
        <p:nvPicPr>
          <p:cNvPr id="39" name="Imagen 38">
            <a:extLst>
              <a:ext uri="{FF2B5EF4-FFF2-40B4-BE49-F238E27FC236}">
                <a16:creationId xmlns:a16="http://schemas.microsoft.com/office/drawing/2014/main" id="{EBCDA258-940A-43A3-B619-90FE2AF38EC6}"/>
              </a:ext>
            </a:extLst>
          </p:cNvPr>
          <p:cNvPicPr/>
          <p:nvPr/>
        </p:nvPicPr>
        <p:blipFill rotWithShape="1">
          <a:blip r:embed="rId5">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205827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39" name="Rectángulo redondeado 71">
            <a:extLst>
              <a:ext uri="{FF2B5EF4-FFF2-40B4-BE49-F238E27FC236}">
                <a16:creationId xmlns:a16="http://schemas.microsoft.com/office/drawing/2014/main" id="{A733227F-C69F-4FBD-91F2-E6AB41C14CB8}"/>
              </a:ext>
            </a:extLst>
          </p:cNvPr>
          <p:cNvSpPr/>
          <p:nvPr/>
        </p:nvSpPr>
        <p:spPr>
          <a:xfrm>
            <a:off x="763775" y="1664267"/>
            <a:ext cx="7055008" cy="3762015"/>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Century Gothic" panose="020B0502020202020204" pitchFamily="34" charset="0"/>
            </a:endParaRPr>
          </a:p>
        </p:txBody>
      </p:sp>
      <p:grpSp>
        <p:nvGrpSpPr>
          <p:cNvPr id="40" name="Group 12">
            <a:extLst>
              <a:ext uri="{FF2B5EF4-FFF2-40B4-BE49-F238E27FC236}">
                <a16:creationId xmlns:a16="http://schemas.microsoft.com/office/drawing/2014/main" id="{75CB3DA6-5E4B-4171-9CA9-48873C6B1861}"/>
              </a:ext>
            </a:extLst>
          </p:cNvPr>
          <p:cNvGrpSpPr>
            <a:grpSpLocks/>
          </p:cNvGrpSpPr>
          <p:nvPr/>
        </p:nvGrpSpPr>
        <p:grpSpPr bwMode="auto">
          <a:xfrm rot="10800000">
            <a:off x="83114" y="1665471"/>
            <a:ext cx="1143572" cy="1065612"/>
            <a:chOff x="3091" y="825"/>
            <a:chExt cx="960" cy="686"/>
          </a:xfrm>
          <a:solidFill>
            <a:srgbClr val="009C33"/>
          </a:solidFill>
        </p:grpSpPr>
        <p:sp>
          <p:nvSpPr>
            <p:cNvPr id="41" name="Freeform 13">
              <a:extLst>
                <a:ext uri="{FF2B5EF4-FFF2-40B4-BE49-F238E27FC236}">
                  <a16:creationId xmlns:a16="http://schemas.microsoft.com/office/drawing/2014/main" id="{C15D6C84-B475-4235-A8C4-747118FB8BF4}"/>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42" name="Freeform 14">
              <a:extLst>
                <a:ext uri="{FF2B5EF4-FFF2-40B4-BE49-F238E27FC236}">
                  <a16:creationId xmlns:a16="http://schemas.microsoft.com/office/drawing/2014/main" id="{977F74BB-8BDD-4EC4-A586-F4B95332580F}"/>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43" name="Freeform 15">
              <a:extLst>
                <a:ext uri="{FF2B5EF4-FFF2-40B4-BE49-F238E27FC236}">
                  <a16:creationId xmlns:a16="http://schemas.microsoft.com/office/drawing/2014/main" id="{6FC51D9C-D32D-47BC-985E-2801FE89B60D}"/>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grpSp>
        <p:nvGrpSpPr>
          <p:cNvPr id="44" name="Group 12">
            <a:extLst>
              <a:ext uri="{FF2B5EF4-FFF2-40B4-BE49-F238E27FC236}">
                <a16:creationId xmlns:a16="http://schemas.microsoft.com/office/drawing/2014/main" id="{52A90AA4-58F1-4C06-A2D7-09C672D12E8C}"/>
              </a:ext>
            </a:extLst>
          </p:cNvPr>
          <p:cNvGrpSpPr>
            <a:grpSpLocks/>
          </p:cNvGrpSpPr>
          <p:nvPr/>
        </p:nvGrpSpPr>
        <p:grpSpPr bwMode="auto">
          <a:xfrm>
            <a:off x="7503361" y="1641840"/>
            <a:ext cx="1143572" cy="1098826"/>
            <a:chOff x="3091" y="825"/>
            <a:chExt cx="960" cy="686"/>
          </a:xfrm>
          <a:solidFill>
            <a:srgbClr val="009C33"/>
          </a:solidFill>
        </p:grpSpPr>
        <p:sp>
          <p:nvSpPr>
            <p:cNvPr id="45" name="Freeform 13">
              <a:extLst>
                <a:ext uri="{FF2B5EF4-FFF2-40B4-BE49-F238E27FC236}">
                  <a16:creationId xmlns:a16="http://schemas.microsoft.com/office/drawing/2014/main" id="{3ED35B95-CF03-4B1F-B145-CB951F97E53A}"/>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46" name="Freeform 14">
              <a:extLst>
                <a:ext uri="{FF2B5EF4-FFF2-40B4-BE49-F238E27FC236}">
                  <a16:creationId xmlns:a16="http://schemas.microsoft.com/office/drawing/2014/main" id="{BC52FF2E-D366-463A-A25B-3743D0050F02}"/>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47" name="Freeform 15">
              <a:extLst>
                <a:ext uri="{FF2B5EF4-FFF2-40B4-BE49-F238E27FC236}">
                  <a16:creationId xmlns:a16="http://schemas.microsoft.com/office/drawing/2014/main" id="{4C96354A-1D3B-4225-9C26-1AD0289ACE58}"/>
                </a:ext>
              </a:extLst>
            </p:cNvPr>
            <p:cNvSpPr>
              <a:spLocks/>
            </p:cNvSpPr>
            <p:nvPr/>
          </p:nvSpPr>
          <p:spPr bwMode="auto">
            <a:xfrm>
              <a:off x="3122"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pic>
        <p:nvPicPr>
          <p:cNvPr id="48" name="Imagen 3">
            <a:extLst>
              <a:ext uri="{FF2B5EF4-FFF2-40B4-BE49-F238E27FC236}">
                <a16:creationId xmlns:a16="http://schemas.microsoft.com/office/drawing/2014/main" id="{9C4E8DB1-B2A1-40EB-A199-F6D2CD9DA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00152" y="1881533"/>
            <a:ext cx="651107" cy="651107"/>
          </a:xfrm>
          <a:prstGeom prst="rect">
            <a:avLst/>
          </a:prstGeom>
          <a:solidFill>
            <a:srgbClr val="009C33"/>
          </a:solidFill>
        </p:spPr>
      </p:pic>
      <p:sp>
        <p:nvSpPr>
          <p:cNvPr id="49" name="Rectángulo 86">
            <a:extLst>
              <a:ext uri="{FF2B5EF4-FFF2-40B4-BE49-F238E27FC236}">
                <a16:creationId xmlns:a16="http://schemas.microsoft.com/office/drawing/2014/main" id="{4F06A12B-2F76-4987-8054-3D3ED64731D2}"/>
              </a:ext>
            </a:extLst>
          </p:cNvPr>
          <p:cNvSpPr/>
          <p:nvPr/>
        </p:nvSpPr>
        <p:spPr>
          <a:xfrm>
            <a:off x="7339603" y="1881534"/>
            <a:ext cx="1398925" cy="577081"/>
          </a:xfrm>
          <a:prstGeom prst="rect">
            <a:avLst/>
          </a:prstGeom>
        </p:spPr>
        <p:txBody>
          <a:bodyPr wrap="square">
            <a:spAutoFit/>
          </a:bodyPr>
          <a:lstStyle/>
          <a:p>
            <a:pPr algn="ctr"/>
            <a:r>
              <a:rPr lang="es-CO" sz="1050" b="1" dirty="0">
                <a:solidFill>
                  <a:schemeClr val="bg1"/>
                </a:solidFill>
                <a:latin typeface="Century Gothic" pitchFamily="34" charset="0"/>
              </a:rPr>
              <a:t>30 SMDLV</a:t>
            </a:r>
          </a:p>
          <a:p>
            <a:pPr algn="ctr"/>
            <a:r>
              <a:rPr lang="es-CO" sz="1050" b="1" dirty="0">
                <a:solidFill>
                  <a:schemeClr val="bg1"/>
                </a:solidFill>
                <a:latin typeface="Century Gothic" pitchFamily="34" charset="0"/>
              </a:rPr>
              <a:t>2 Eventos/</a:t>
            </a:r>
          </a:p>
          <a:p>
            <a:pPr algn="ctr"/>
            <a:r>
              <a:rPr lang="es-CO" sz="1050" b="1" dirty="0">
                <a:solidFill>
                  <a:schemeClr val="bg1"/>
                </a:solidFill>
                <a:latin typeface="Century Gothic" pitchFamily="34" charset="0"/>
              </a:rPr>
              <a:t>5 Días </a:t>
            </a:r>
            <a:endParaRPr lang="es-CO" sz="1050" b="1" dirty="0">
              <a:solidFill>
                <a:schemeClr val="bg1"/>
              </a:solidFill>
            </a:endParaRPr>
          </a:p>
        </p:txBody>
      </p:sp>
      <p:sp>
        <p:nvSpPr>
          <p:cNvPr id="50" name="Rectángulo 72">
            <a:extLst>
              <a:ext uri="{FF2B5EF4-FFF2-40B4-BE49-F238E27FC236}">
                <a16:creationId xmlns:a16="http://schemas.microsoft.com/office/drawing/2014/main" id="{AD2CE73B-6283-45A6-92CC-2F9017807924}"/>
              </a:ext>
            </a:extLst>
          </p:cNvPr>
          <p:cNvSpPr/>
          <p:nvPr/>
        </p:nvSpPr>
        <p:spPr>
          <a:xfrm>
            <a:off x="1202862" y="1724499"/>
            <a:ext cx="6014947" cy="4001095"/>
          </a:xfrm>
          <a:prstGeom prst="rect">
            <a:avLst/>
          </a:prstGeom>
        </p:spPr>
        <p:txBody>
          <a:bodyPr wrap="square">
            <a:spAutoFit/>
          </a:bodyPr>
          <a:lstStyle/>
          <a:p>
            <a:pPr algn="ctr"/>
            <a:r>
              <a:rPr lang="x-none" sz="1400" b="1" dirty="0">
                <a:solidFill>
                  <a:srgbClr val="FF0000"/>
                </a:solidFill>
                <a:latin typeface="Arial" panose="020B0604020202020204" pitchFamily="34" charset="0"/>
                <a:cs typeface="Arial" panose="020B0604020202020204" pitchFamily="34" charset="0"/>
              </a:rPr>
              <a:t>SERVICIO PASEO DE CANINOS EN CASO DE HOSPITALIZACIÓN DEL AFILIADO</a:t>
            </a:r>
            <a:endParaRPr lang="es-CO" sz="1400" dirty="0">
              <a:solidFill>
                <a:srgbClr val="FF0000"/>
              </a:solidFill>
              <a:latin typeface="Arial" panose="020B0604020202020204" pitchFamily="34" charset="0"/>
              <a:cs typeface="Arial" panose="020B0604020202020204" pitchFamily="34" charset="0"/>
            </a:endParaRPr>
          </a:p>
          <a:p>
            <a:pPr algn="ctr"/>
            <a:endParaRPr lang="es-ES" sz="1100" b="1"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S</a:t>
            </a:r>
            <a:r>
              <a:rPr lang="x-none" sz="1100" dirty="0">
                <a:latin typeface="Arial" panose="020B0604020202020204" pitchFamily="34" charset="0"/>
                <a:cs typeface="Arial" panose="020B0604020202020204" pitchFamily="34" charset="0"/>
              </a:rPr>
              <a:t>i el propietario de la mascota se encuentra hospitalizado por un periodo superior a 3 días, </a:t>
            </a:r>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asistencia brindará y coordinará él envió hasta su domicilio de un paseador para perros por un máximo de 2 horas. </a:t>
            </a:r>
            <a:r>
              <a:rPr lang="es-CO" sz="1100" dirty="0">
                <a:latin typeface="Arial" panose="020B0604020202020204" pitchFamily="34" charset="0"/>
                <a:cs typeface="Arial" panose="020B0604020202020204" pitchFamily="34" charset="0"/>
              </a:rPr>
              <a:t>hasta por 5 días. E</a:t>
            </a:r>
            <a:r>
              <a:rPr lang="x-none" sz="1100" dirty="0">
                <a:latin typeface="Arial" panose="020B0604020202020204" pitchFamily="34" charset="0"/>
                <a:cs typeface="Arial" panose="020B0604020202020204" pitchFamily="34" charset="0"/>
              </a:rPr>
              <a:t>ste</a:t>
            </a:r>
            <a:r>
              <a:rPr lang="es-CO" sz="1100" dirty="0">
                <a:latin typeface="Arial" panose="020B0604020202020204" pitchFamily="34" charset="0"/>
                <a:cs typeface="Arial" panose="020B0604020202020204" pitchFamily="34" charset="0"/>
              </a:rPr>
              <a:t> </a:t>
            </a:r>
            <a:r>
              <a:rPr lang="x-none" sz="1100" dirty="0">
                <a:latin typeface="Arial" panose="020B0604020202020204" pitchFamily="34" charset="0"/>
                <a:cs typeface="Arial" panose="020B0604020202020204" pitchFamily="34" charset="0"/>
              </a:rPr>
              <a:t>servicio se prestará en el lugar de residencia de la mascota, a nivel nacional dentro del perímetro urbano, en horario hábil de lunes a viernes de 8:00 am a 5:00 pm y sábados de 8:00 am a 12:00 pm. </a:t>
            </a:r>
            <a:endParaRPr lang="es-CO" sz="1100" dirty="0">
              <a:latin typeface="Arial" panose="020B0604020202020204" pitchFamily="34" charset="0"/>
              <a:cs typeface="Arial" panose="020B0604020202020204" pitchFamily="34" charset="0"/>
            </a:endParaRPr>
          </a:p>
          <a:p>
            <a:endParaRPr lang="es-CO" sz="1100" dirty="0">
              <a:latin typeface="Arial" panose="020B0604020202020204" pitchFamily="34" charset="0"/>
              <a:cs typeface="Arial" panose="020B0604020202020204" pitchFamily="34" charset="0"/>
            </a:endParaRPr>
          </a:p>
          <a:p>
            <a:pPr algn="ctr"/>
            <a:endParaRPr lang="es-CO" sz="1100" dirty="0">
              <a:latin typeface="Arial" panose="020B0604020202020204" pitchFamily="34" charset="0"/>
              <a:cs typeface="Arial" panose="020B0604020202020204" pitchFamily="34" charset="0"/>
            </a:endParaRPr>
          </a:p>
          <a:p>
            <a:pPr algn="ctr"/>
            <a:r>
              <a:rPr lang="x-none" sz="1400" b="1" dirty="0">
                <a:solidFill>
                  <a:srgbClr val="FF0000"/>
                </a:solidFill>
                <a:latin typeface="Arial" panose="020B0604020202020204" pitchFamily="34" charset="0"/>
                <a:cs typeface="Arial" panose="020B0604020202020204" pitchFamily="34" charset="0"/>
              </a:rPr>
              <a:t>SERVICIO DE GUARDERÍA PARA MASCOTAS EN CASO DE HOSPITALIZACIÓN DEL AFILIADO</a:t>
            </a:r>
            <a:endParaRPr lang="es-CO" sz="1400" dirty="0">
              <a:solidFill>
                <a:srgbClr val="FF0000"/>
              </a:solidFill>
              <a:latin typeface="Arial" panose="020B0604020202020204" pitchFamily="34" charset="0"/>
              <a:cs typeface="Arial" panose="020B0604020202020204" pitchFamily="34" charset="0"/>
            </a:endParaRPr>
          </a:p>
          <a:p>
            <a:pPr algn="just"/>
            <a:endParaRPr lang="es-CO" sz="1100" b="1"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S</a:t>
            </a:r>
            <a:r>
              <a:rPr lang="x-none" sz="1100" dirty="0">
                <a:latin typeface="Arial" panose="020B0604020202020204" pitchFamily="34" charset="0"/>
                <a:cs typeface="Arial" panose="020B0604020202020204" pitchFamily="34" charset="0"/>
              </a:rPr>
              <a:t>i el propietario de la mascota se encuentra hospitalizado por un periodo superior a 3 días, </a:t>
            </a:r>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asistencia brindará el servicio de guardería para la mascota hasta por 5 días en un centro designado y autorizado por </a:t>
            </a:r>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asistencia. </a:t>
            </a:r>
            <a:endParaRPr lang="es-CO" sz="1100"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E</a:t>
            </a:r>
            <a:r>
              <a:rPr lang="x-none" sz="1100" dirty="0">
                <a:latin typeface="Arial" panose="020B0604020202020204" pitchFamily="34" charset="0"/>
                <a:cs typeface="Arial" panose="020B0604020202020204" pitchFamily="34" charset="0"/>
              </a:rPr>
              <a:t>l responsable de la mascota debe llevar la comida de la mascota, pues el cambio brusco de alimentación produce trastornos gastrointestinales.</a:t>
            </a:r>
            <a:endParaRPr lang="es-CO" sz="1100" dirty="0">
              <a:latin typeface="Arial" panose="020B0604020202020204" pitchFamily="34" charset="0"/>
              <a:cs typeface="Arial" panose="020B0604020202020204" pitchFamily="34" charset="0"/>
            </a:endParaRPr>
          </a:p>
          <a:p>
            <a:pPr algn="just"/>
            <a:endParaRPr lang="es-CO" sz="1100" dirty="0">
              <a:latin typeface="Arial" panose="020B0604020202020204" pitchFamily="34" charset="0"/>
              <a:cs typeface="Arial" panose="020B0604020202020204" pitchFamily="34" charset="0"/>
            </a:endParaRPr>
          </a:p>
          <a:p>
            <a:endParaRPr lang="es-CO" sz="1100" dirty="0">
              <a:latin typeface="Arial" panose="020B0604020202020204" pitchFamily="34" charset="0"/>
              <a:cs typeface="Arial" panose="020B0604020202020204" pitchFamily="34" charset="0"/>
            </a:endParaRPr>
          </a:p>
          <a:p>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pic>
        <p:nvPicPr>
          <p:cNvPr id="23" name="Imagen 22">
            <a:extLst>
              <a:ext uri="{FF2B5EF4-FFF2-40B4-BE49-F238E27FC236}">
                <a16:creationId xmlns:a16="http://schemas.microsoft.com/office/drawing/2014/main" id="{49579F31-6BE2-4ECF-985E-173F86963FF7}"/>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14717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23" name="Rectángulo redondeado 71">
            <a:extLst>
              <a:ext uri="{FF2B5EF4-FFF2-40B4-BE49-F238E27FC236}">
                <a16:creationId xmlns:a16="http://schemas.microsoft.com/office/drawing/2014/main" id="{3B10FB3E-33E8-49AD-8B76-06922CBE0819}"/>
              </a:ext>
            </a:extLst>
          </p:cNvPr>
          <p:cNvSpPr/>
          <p:nvPr/>
        </p:nvSpPr>
        <p:spPr>
          <a:xfrm>
            <a:off x="1110662" y="1754869"/>
            <a:ext cx="6694868" cy="3510973"/>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Century Gothic" panose="020B0502020202020204" pitchFamily="34" charset="0"/>
            </a:endParaRPr>
          </a:p>
        </p:txBody>
      </p:sp>
      <p:sp>
        <p:nvSpPr>
          <p:cNvPr id="24" name="Rectángulo 72">
            <a:extLst>
              <a:ext uri="{FF2B5EF4-FFF2-40B4-BE49-F238E27FC236}">
                <a16:creationId xmlns:a16="http://schemas.microsoft.com/office/drawing/2014/main" id="{094E00B7-2DF0-4755-B5A1-9B065220E976}"/>
              </a:ext>
            </a:extLst>
          </p:cNvPr>
          <p:cNvSpPr/>
          <p:nvPr/>
        </p:nvSpPr>
        <p:spPr>
          <a:xfrm>
            <a:off x="1598467" y="2263342"/>
            <a:ext cx="5816199" cy="2292935"/>
          </a:xfrm>
          <a:prstGeom prst="rect">
            <a:avLst/>
          </a:prstGeom>
          <a:ln>
            <a:noFill/>
          </a:ln>
        </p:spPr>
        <p:txBody>
          <a:bodyPr wrap="square">
            <a:spAutoFit/>
          </a:bodyPr>
          <a:lstStyle/>
          <a:p>
            <a:pPr algn="ctr"/>
            <a:r>
              <a:rPr lang="x-none" sz="1100" b="1" dirty="0">
                <a:solidFill>
                  <a:srgbClr val="FF0000"/>
                </a:solidFill>
                <a:latin typeface="Arial" panose="020B0604020202020204" pitchFamily="34" charset="0"/>
                <a:cs typeface="Arial" panose="020B0604020202020204" pitchFamily="34" charset="0"/>
              </a:rPr>
              <a:t>REFERENCIA Y COORDINACIÓN CON CEMENTERIOS DE MASCOTAS</a:t>
            </a:r>
            <a:endParaRPr lang="es-CO" sz="1100" dirty="0">
              <a:solidFill>
                <a:srgbClr val="FF0000"/>
              </a:solidFill>
              <a:latin typeface="Arial" panose="020B0604020202020204" pitchFamily="34" charset="0"/>
              <a:cs typeface="Arial" panose="020B0604020202020204" pitchFamily="34" charset="0"/>
            </a:endParaRPr>
          </a:p>
          <a:p>
            <a:pPr algn="ctr"/>
            <a:endParaRPr lang="es-ES" sz="1100" b="1"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en desarrollo de la asistencia, pone a disposición de sus afiliados una red de asistencia funeraria que será operada por un tercero, el cual asume la obligación en todo caso de suministrar y prestar los servicios que se describen y se definen en el servicio </a:t>
            </a:r>
            <a:r>
              <a:rPr lang="x-none" sz="1100" dirty="0" err="1">
                <a:latin typeface="Arial" panose="020B0604020202020204" pitchFamily="34" charset="0"/>
                <a:cs typeface="Arial" panose="020B0604020202020204" pitchFamily="34" charset="0"/>
              </a:rPr>
              <a:t>exequial</a:t>
            </a:r>
            <a:r>
              <a:rPr lang="x-none" sz="1100" dirty="0">
                <a:latin typeface="Arial" panose="020B0604020202020204" pitchFamily="34" charset="0"/>
                <a:cs typeface="Arial" panose="020B0604020202020204" pitchFamily="34" charset="0"/>
              </a:rPr>
              <a:t> para mascotas. </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no se hace responsable del servicio </a:t>
            </a:r>
            <a:r>
              <a:rPr lang="x-none" sz="1100" dirty="0" err="1">
                <a:latin typeface="Arial" panose="020B0604020202020204" pitchFamily="34" charset="0"/>
                <a:cs typeface="Arial" panose="020B0604020202020204" pitchFamily="34" charset="0"/>
              </a:rPr>
              <a:t>exequial</a:t>
            </a:r>
            <a:r>
              <a:rPr lang="x-none" sz="1100" dirty="0">
                <a:latin typeface="Arial" panose="020B0604020202020204" pitchFamily="34" charset="0"/>
                <a:cs typeface="Arial" panose="020B0604020202020204" pitchFamily="34" charset="0"/>
              </a:rPr>
              <a:t> que prestan los cementerios</a:t>
            </a:r>
            <a:r>
              <a:rPr lang="es-CO" sz="1100" dirty="0">
                <a:latin typeface="Arial" panose="020B0604020202020204" pitchFamily="34" charset="0"/>
                <a:cs typeface="Arial" panose="020B0604020202020204" pitchFamily="34" charset="0"/>
              </a:rPr>
              <a:t>,</a:t>
            </a:r>
            <a:r>
              <a:rPr lang="x-none" sz="1100" dirty="0">
                <a:latin typeface="Arial" panose="020B0604020202020204" pitchFamily="34" charset="0"/>
                <a:cs typeface="Arial" panose="020B0604020202020204" pitchFamily="34" charset="0"/>
              </a:rPr>
              <a:t> toda vez que </a:t>
            </a:r>
            <a:r>
              <a:rPr lang="es-CO" sz="1100" dirty="0">
                <a:latin typeface="Arial" panose="020B0604020202020204" pitchFamily="34" charset="0"/>
                <a:cs typeface="Arial" panose="020B0604020202020204" pitchFamily="34" charset="0"/>
              </a:rPr>
              <a:t>IGS </a:t>
            </a:r>
            <a:r>
              <a:rPr lang="x-none" sz="1100" dirty="0">
                <a:latin typeface="Arial" panose="020B0604020202020204" pitchFamily="34" charset="0"/>
                <a:cs typeface="Arial" panose="020B0604020202020204" pitchFamily="34" charset="0"/>
              </a:rPr>
              <a:t>solo se encargara de referenciar y coordinar el cementerio mas cercano que tenga convenio con la compañía.</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no </a:t>
            </a:r>
            <a:r>
              <a:rPr lang="x-none" sz="1100" dirty="0">
                <a:latin typeface="Arial" panose="020B0604020202020204" pitchFamily="34" charset="0"/>
                <a:cs typeface="Arial" panose="020B0604020202020204" pitchFamily="34" charset="0"/>
              </a:rPr>
              <a:t>se hará cargo de ningún tipo de costo que genere esta asistencia</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grpSp>
        <p:nvGrpSpPr>
          <p:cNvPr id="25" name="Group 12">
            <a:extLst>
              <a:ext uri="{FF2B5EF4-FFF2-40B4-BE49-F238E27FC236}">
                <a16:creationId xmlns:a16="http://schemas.microsoft.com/office/drawing/2014/main" id="{469C00AA-4D68-4AEA-BAF2-36B1E85DB904}"/>
              </a:ext>
            </a:extLst>
          </p:cNvPr>
          <p:cNvGrpSpPr>
            <a:grpSpLocks/>
          </p:cNvGrpSpPr>
          <p:nvPr/>
        </p:nvGrpSpPr>
        <p:grpSpPr bwMode="auto">
          <a:xfrm rot="10800000">
            <a:off x="430002" y="2132094"/>
            <a:ext cx="1143572" cy="1065612"/>
            <a:chOff x="3091" y="825"/>
            <a:chExt cx="960" cy="686"/>
          </a:xfrm>
          <a:solidFill>
            <a:srgbClr val="009C33"/>
          </a:solidFill>
        </p:grpSpPr>
        <p:sp>
          <p:nvSpPr>
            <p:cNvPr id="26" name="Freeform 13">
              <a:extLst>
                <a:ext uri="{FF2B5EF4-FFF2-40B4-BE49-F238E27FC236}">
                  <a16:creationId xmlns:a16="http://schemas.microsoft.com/office/drawing/2014/main" id="{39F11F93-97E2-4EFB-B447-F8CC84926AB4}"/>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27" name="Freeform 14">
              <a:extLst>
                <a:ext uri="{FF2B5EF4-FFF2-40B4-BE49-F238E27FC236}">
                  <a16:creationId xmlns:a16="http://schemas.microsoft.com/office/drawing/2014/main" id="{368F0218-3220-47A7-93C2-56F5E3FC5389}"/>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28" name="Freeform 15">
              <a:extLst>
                <a:ext uri="{FF2B5EF4-FFF2-40B4-BE49-F238E27FC236}">
                  <a16:creationId xmlns:a16="http://schemas.microsoft.com/office/drawing/2014/main" id="{4DBB7D85-0DDB-483A-BD00-033E6DDB5A28}"/>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grpSp>
        <p:nvGrpSpPr>
          <p:cNvPr id="29" name="Group 12">
            <a:extLst>
              <a:ext uri="{FF2B5EF4-FFF2-40B4-BE49-F238E27FC236}">
                <a16:creationId xmlns:a16="http://schemas.microsoft.com/office/drawing/2014/main" id="{49464127-029D-42A8-8D37-BD596A2A1BF2}"/>
              </a:ext>
            </a:extLst>
          </p:cNvPr>
          <p:cNvGrpSpPr>
            <a:grpSpLocks/>
          </p:cNvGrpSpPr>
          <p:nvPr/>
        </p:nvGrpSpPr>
        <p:grpSpPr bwMode="auto">
          <a:xfrm>
            <a:off x="7459934" y="2108463"/>
            <a:ext cx="1143572" cy="1098826"/>
            <a:chOff x="3091" y="825"/>
            <a:chExt cx="960" cy="686"/>
          </a:xfrm>
          <a:solidFill>
            <a:srgbClr val="009C33"/>
          </a:solidFill>
        </p:grpSpPr>
        <p:sp>
          <p:nvSpPr>
            <p:cNvPr id="30" name="Freeform 13">
              <a:extLst>
                <a:ext uri="{FF2B5EF4-FFF2-40B4-BE49-F238E27FC236}">
                  <a16:creationId xmlns:a16="http://schemas.microsoft.com/office/drawing/2014/main" id="{2BC3C9EA-F58E-4CC0-8BCB-54B9BC023C47}"/>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31" name="Freeform 14">
              <a:extLst>
                <a:ext uri="{FF2B5EF4-FFF2-40B4-BE49-F238E27FC236}">
                  <a16:creationId xmlns:a16="http://schemas.microsoft.com/office/drawing/2014/main" id="{9136C63E-7400-4782-8DA9-54D278859037}"/>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32" name="Freeform 15">
              <a:extLst>
                <a:ext uri="{FF2B5EF4-FFF2-40B4-BE49-F238E27FC236}">
                  <a16:creationId xmlns:a16="http://schemas.microsoft.com/office/drawing/2014/main" id="{0FD137CB-7EAB-4920-88D8-03C88810D6C7}"/>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sp>
        <p:nvSpPr>
          <p:cNvPr id="33" name="Rectángulo 86">
            <a:extLst>
              <a:ext uri="{FF2B5EF4-FFF2-40B4-BE49-F238E27FC236}">
                <a16:creationId xmlns:a16="http://schemas.microsoft.com/office/drawing/2014/main" id="{22238209-664F-4CB2-9A78-010507B42534}"/>
              </a:ext>
            </a:extLst>
          </p:cNvPr>
          <p:cNvSpPr/>
          <p:nvPr/>
        </p:nvSpPr>
        <p:spPr>
          <a:xfrm>
            <a:off x="7350049" y="2537494"/>
            <a:ext cx="1398925" cy="253916"/>
          </a:xfrm>
          <a:prstGeom prst="rect">
            <a:avLst/>
          </a:prstGeom>
        </p:spPr>
        <p:txBody>
          <a:bodyPr wrap="square">
            <a:spAutoFit/>
          </a:bodyPr>
          <a:lstStyle/>
          <a:p>
            <a:pPr algn="ctr"/>
            <a:r>
              <a:rPr lang="es-CO" sz="1050" b="1" dirty="0">
                <a:solidFill>
                  <a:schemeClr val="bg1"/>
                </a:solidFill>
                <a:latin typeface="Century Gothic" pitchFamily="34" charset="0"/>
              </a:rPr>
              <a:t>Sin Límite</a:t>
            </a:r>
            <a:endParaRPr lang="es-CO" sz="1050" b="1" dirty="0">
              <a:solidFill>
                <a:schemeClr val="bg1"/>
              </a:solidFill>
            </a:endParaRPr>
          </a:p>
        </p:txBody>
      </p:sp>
      <p:sp>
        <p:nvSpPr>
          <p:cNvPr id="34" name="Rectángulo 3">
            <a:extLst>
              <a:ext uri="{FF2B5EF4-FFF2-40B4-BE49-F238E27FC236}">
                <a16:creationId xmlns:a16="http://schemas.microsoft.com/office/drawing/2014/main" id="{4516C272-9374-480E-A203-6F9334CD723C}"/>
              </a:ext>
            </a:extLst>
          </p:cNvPr>
          <p:cNvSpPr/>
          <p:nvPr/>
        </p:nvSpPr>
        <p:spPr>
          <a:xfrm>
            <a:off x="2208968" y="1894938"/>
            <a:ext cx="5197825" cy="307777"/>
          </a:xfrm>
          <a:prstGeom prst="rect">
            <a:avLst/>
          </a:prstGeom>
        </p:spPr>
        <p:txBody>
          <a:bodyPr wrap="square">
            <a:spAutoFit/>
          </a:bodyPr>
          <a:lstStyle/>
          <a:p>
            <a:pPr marL="342900" algn="just"/>
            <a:r>
              <a:rPr lang="x-none" sz="1400" b="1" u="sng" dirty="0">
                <a:solidFill>
                  <a:srgbClr val="FF0000"/>
                </a:solidFill>
                <a:latin typeface="Arial" panose="020B0604020202020204" pitchFamily="34" charset="0"/>
                <a:ea typeface="MS Mincho" panose="02020609040205080304" pitchFamily="49" charset="-128"/>
                <a:cs typeface="Arial" panose="020B0604020202020204" pitchFamily="34" charset="0"/>
              </a:rPr>
              <a:t>ASISTENCIA </a:t>
            </a:r>
            <a:r>
              <a:rPr lang="x-none" sz="1400" b="1" u="sng" dirty="0" err="1">
                <a:solidFill>
                  <a:srgbClr val="FF0000"/>
                </a:solidFill>
                <a:latin typeface="Arial" panose="020B0604020202020204" pitchFamily="34" charset="0"/>
                <a:ea typeface="MS Mincho" panose="02020609040205080304" pitchFamily="49" charset="-128"/>
                <a:cs typeface="Arial" panose="020B0604020202020204" pitchFamily="34" charset="0"/>
              </a:rPr>
              <a:t>EXEQUIAL</a:t>
            </a:r>
            <a:r>
              <a:rPr lang="x-none" sz="1400" b="1" u="sng" dirty="0">
                <a:solidFill>
                  <a:srgbClr val="FF0000"/>
                </a:solidFill>
                <a:latin typeface="Arial" panose="020B0604020202020204" pitchFamily="34" charset="0"/>
                <a:ea typeface="MS Mincho" panose="02020609040205080304" pitchFamily="49" charset="-128"/>
                <a:cs typeface="Arial" panose="020B0604020202020204" pitchFamily="34" charset="0"/>
              </a:rPr>
              <a:t> PARA MASCOTAS </a:t>
            </a:r>
            <a:endParaRPr lang="es-CO" sz="1400" dirty="0">
              <a:solidFill>
                <a:srgbClr val="FF0000"/>
              </a:solidFill>
              <a:latin typeface="Arial" panose="020B0604020202020204" pitchFamily="34" charset="0"/>
              <a:ea typeface="MS Mincho" panose="02020609040205080304" pitchFamily="49" charset="-128"/>
              <a:cs typeface="Arial" panose="020B0604020202020204" pitchFamily="34" charset="0"/>
            </a:endParaRPr>
          </a:p>
        </p:txBody>
      </p:sp>
      <p:pic>
        <p:nvPicPr>
          <p:cNvPr id="35" name="Imagen 4">
            <a:extLst>
              <a:ext uri="{FF2B5EF4-FFF2-40B4-BE49-F238E27FC236}">
                <a16:creationId xmlns:a16="http://schemas.microsoft.com/office/drawing/2014/main" id="{9D9AB4D0-B071-4BB0-A788-C2947385B1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270" y="2368073"/>
            <a:ext cx="592099" cy="592099"/>
          </a:xfrm>
          <a:prstGeom prst="rect">
            <a:avLst/>
          </a:prstGeom>
          <a:solidFill>
            <a:srgbClr val="009C33"/>
          </a:solidFill>
        </p:spPr>
      </p:pic>
      <p:pic>
        <p:nvPicPr>
          <p:cNvPr id="36" name="Imagen 35">
            <a:extLst>
              <a:ext uri="{FF2B5EF4-FFF2-40B4-BE49-F238E27FC236}">
                <a16:creationId xmlns:a16="http://schemas.microsoft.com/office/drawing/2014/main" id="{E5CE68F3-022B-4576-9B89-225466267F82}"/>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602849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36" name="Rectángulo redondeado 71">
            <a:extLst>
              <a:ext uri="{FF2B5EF4-FFF2-40B4-BE49-F238E27FC236}">
                <a16:creationId xmlns:a16="http://schemas.microsoft.com/office/drawing/2014/main" id="{88511AC7-FAF2-4115-8300-9085E2B6A9C5}"/>
              </a:ext>
            </a:extLst>
          </p:cNvPr>
          <p:cNvSpPr/>
          <p:nvPr/>
        </p:nvSpPr>
        <p:spPr>
          <a:xfrm>
            <a:off x="816775" y="1740493"/>
            <a:ext cx="7280591" cy="3377931"/>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Century Gothic" panose="020B0502020202020204" pitchFamily="34" charset="0"/>
            </a:endParaRPr>
          </a:p>
        </p:txBody>
      </p:sp>
      <p:sp>
        <p:nvSpPr>
          <p:cNvPr id="37" name="Rectángulo 72">
            <a:extLst>
              <a:ext uri="{FF2B5EF4-FFF2-40B4-BE49-F238E27FC236}">
                <a16:creationId xmlns:a16="http://schemas.microsoft.com/office/drawing/2014/main" id="{9474B4BF-6BE7-4CBA-827E-4FB79BFBDC93}"/>
              </a:ext>
            </a:extLst>
          </p:cNvPr>
          <p:cNvSpPr/>
          <p:nvPr/>
        </p:nvSpPr>
        <p:spPr>
          <a:xfrm>
            <a:off x="1305651" y="2001212"/>
            <a:ext cx="6284646" cy="2508379"/>
          </a:xfrm>
          <a:prstGeom prst="rect">
            <a:avLst/>
          </a:prstGeom>
        </p:spPr>
        <p:txBody>
          <a:bodyPr wrap="square">
            <a:spAutoFit/>
          </a:bodyPr>
          <a:lstStyle/>
          <a:p>
            <a:pPr algn="ctr"/>
            <a:r>
              <a:rPr lang="x-none" sz="1400" b="1" dirty="0">
                <a:solidFill>
                  <a:srgbClr val="FF0000"/>
                </a:solidFill>
                <a:latin typeface="Arial" panose="020B0604020202020204" pitchFamily="34" charset="0"/>
                <a:cs typeface="Arial" panose="020B0604020202020204" pitchFamily="34" charset="0"/>
              </a:rPr>
              <a:t>SERVICIO DE EUTANASIA POR ENFERMEDAD O ACCIDENTE GRAVE</a:t>
            </a:r>
            <a:endParaRPr lang="es-CO" sz="1400" dirty="0">
              <a:solidFill>
                <a:srgbClr val="FF0000"/>
              </a:solidFill>
              <a:latin typeface="Arial" panose="020B0604020202020204" pitchFamily="34" charset="0"/>
              <a:cs typeface="Arial" panose="020B0604020202020204" pitchFamily="34" charset="0"/>
            </a:endParaRPr>
          </a:p>
          <a:p>
            <a:pPr algn="ctr"/>
            <a:endParaRPr lang="es-ES" sz="1100" b="1"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S</a:t>
            </a:r>
            <a:r>
              <a:rPr lang="x-none" sz="1100" dirty="0">
                <a:latin typeface="Arial" panose="020B0604020202020204" pitchFamily="34" charset="0"/>
                <a:cs typeface="Arial" panose="020B0604020202020204" pitchFamily="34" charset="0"/>
              </a:rPr>
              <a:t>e cubre el costo del servicio de eutanasia de la mascota, por accidente o enfermedad grave comprobada.</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realizará el pago a través de un tercero, que para efectos de esta asistencia en adelante se llamara simplemente el tercero, el cual asume la obligación de suministrar y prestar el servicio de eutanasia, siempre y cuando el propietario de la mascota haya solicitado el servicio y obtenido el visto bueno del tercero</a:t>
            </a:r>
            <a:r>
              <a:rPr lang="es-CO" sz="1100" dirty="0">
                <a:latin typeface="Arial" panose="020B0604020202020204" pitchFamily="34" charset="0"/>
                <a:cs typeface="Arial" panose="020B0604020202020204" pitchFamily="34" charset="0"/>
              </a:rPr>
              <a:t>.</a:t>
            </a: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D</a:t>
            </a:r>
            <a:r>
              <a:rPr lang="x-none" sz="1100" dirty="0">
                <a:latin typeface="Arial" panose="020B0604020202020204" pitchFamily="34" charset="0"/>
                <a:cs typeface="Arial" panose="020B0604020202020204" pitchFamily="34" charset="0"/>
              </a:rPr>
              <a:t>ichos servicios estarán sujetos a la normatividad legal actual, y solo serán prestados a través de la red de proveedores de </a:t>
            </a:r>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E</a:t>
            </a:r>
            <a:r>
              <a:rPr lang="x-none" sz="1100" dirty="0">
                <a:latin typeface="Arial" panose="020B0604020202020204" pitchFamily="34" charset="0"/>
                <a:cs typeface="Arial" panose="020B0604020202020204" pitchFamily="34" charset="0"/>
              </a:rPr>
              <a:t>n caso contrario no habrá obligación para </a:t>
            </a:r>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por los servicios tomados directamente por el afiliado.</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050" dirty="0">
              <a:latin typeface="Arial" panose="020B0604020202020204" pitchFamily="34" charset="0"/>
              <a:cs typeface="Arial" panose="020B0604020202020204" pitchFamily="34" charset="0"/>
            </a:endParaRPr>
          </a:p>
        </p:txBody>
      </p:sp>
      <p:grpSp>
        <p:nvGrpSpPr>
          <p:cNvPr id="38" name="Group 12">
            <a:extLst>
              <a:ext uri="{FF2B5EF4-FFF2-40B4-BE49-F238E27FC236}">
                <a16:creationId xmlns:a16="http://schemas.microsoft.com/office/drawing/2014/main" id="{8B0F2116-EFA6-4545-A665-258A030B190B}"/>
              </a:ext>
            </a:extLst>
          </p:cNvPr>
          <p:cNvGrpSpPr>
            <a:grpSpLocks/>
          </p:cNvGrpSpPr>
          <p:nvPr/>
        </p:nvGrpSpPr>
        <p:grpSpPr bwMode="auto">
          <a:xfrm rot="10800000">
            <a:off x="180627" y="2002418"/>
            <a:ext cx="1143572" cy="1065612"/>
            <a:chOff x="3091" y="825"/>
            <a:chExt cx="960" cy="686"/>
          </a:xfrm>
          <a:solidFill>
            <a:srgbClr val="009C33"/>
          </a:solidFill>
        </p:grpSpPr>
        <p:sp>
          <p:nvSpPr>
            <p:cNvPr id="39" name="Freeform 13">
              <a:extLst>
                <a:ext uri="{FF2B5EF4-FFF2-40B4-BE49-F238E27FC236}">
                  <a16:creationId xmlns:a16="http://schemas.microsoft.com/office/drawing/2014/main" id="{F9BA771E-04DC-45F8-8953-346093E16261}"/>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40" name="Freeform 14">
              <a:extLst>
                <a:ext uri="{FF2B5EF4-FFF2-40B4-BE49-F238E27FC236}">
                  <a16:creationId xmlns:a16="http://schemas.microsoft.com/office/drawing/2014/main" id="{DF3BBDB5-1CD8-421D-AB1A-6820AC837334}"/>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41" name="Freeform 15">
              <a:extLst>
                <a:ext uri="{FF2B5EF4-FFF2-40B4-BE49-F238E27FC236}">
                  <a16:creationId xmlns:a16="http://schemas.microsoft.com/office/drawing/2014/main" id="{AE20567A-2A2A-41C5-B102-5DFACC52C3AF}"/>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grpSp>
        <p:nvGrpSpPr>
          <p:cNvPr id="42" name="Group 12">
            <a:extLst>
              <a:ext uri="{FF2B5EF4-FFF2-40B4-BE49-F238E27FC236}">
                <a16:creationId xmlns:a16="http://schemas.microsoft.com/office/drawing/2014/main" id="{A3402631-6910-49AD-99E1-8EBAC8FFCE55}"/>
              </a:ext>
            </a:extLst>
          </p:cNvPr>
          <p:cNvGrpSpPr>
            <a:grpSpLocks/>
          </p:cNvGrpSpPr>
          <p:nvPr/>
        </p:nvGrpSpPr>
        <p:grpSpPr bwMode="auto">
          <a:xfrm>
            <a:off x="7567664" y="1978788"/>
            <a:ext cx="1143572" cy="1098826"/>
            <a:chOff x="3091" y="825"/>
            <a:chExt cx="960" cy="686"/>
          </a:xfrm>
          <a:solidFill>
            <a:srgbClr val="009C33"/>
          </a:solidFill>
        </p:grpSpPr>
        <p:sp>
          <p:nvSpPr>
            <p:cNvPr id="43" name="Freeform 13">
              <a:extLst>
                <a:ext uri="{FF2B5EF4-FFF2-40B4-BE49-F238E27FC236}">
                  <a16:creationId xmlns:a16="http://schemas.microsoft.com/office/drawing/2014/main" id="{3926A4B7-A82E-4B0A-B59A-A7A166858F8B}"/>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44" name="Freeform 14">
              <a:extLst>
                <a:ext uri="{FF2B5EF4-FFF2-40B4-BE49-F238E27FC236}">
                  <a16:creationId xmlns:a16="http://schemas.microsoft.com/office/drawing/2014/main" id="{13D95A91-5813-4695-BC3F-150486D2A587}"/>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45" name="Freeform 15">
              <a:extLst>
                <a:ext uri="{FF2B5EF4-FFF2-40B4-BE49-F238E27FC236}">
                  <a16:creationId xmlns:a16="http://schemas.microsoft.com/office/drawing/2014/main" id="{B843372C-ED63-4C3D-A618-BEBA3B7068B3}"/>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pic>
        <p:nvPicPr>
          <p:cNvPr id="46" name="Imagen 5">
            <a:extLst>
              <a:ext uri="{FF2B5EF4-FFF2-40B4-BE49-F238E27FC236}">
                <a16:creationId xmlns:a16="http://schemas.microsoft.com/office/drawing/2014/main" id="{04A03D5C-CF55-4F2E-B93D-D6C97E92D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54" y="2266781"/>
            <a:ext cx="618941" cy="618941"/>
          </a:xfrm>
          <a:prstGeom prst="rect">
            <a:avLst/>
          </a:prstGeom>
          <a:solidFill>
            <a:srgbClr val="009C33"/>
          </a:solidFill>
        </p:spPr>
      </p:pic>
      <p:sp>
        <p:nvSpPr>
          <p:cNvPr id="47" name="Rectángulo 86">
            <a:extLst>
              <a:ext uri="{FF2B5EF4-FFF2-40B4-BE49-F238E27FC236}">
                <a16:creationId xmlns:a16="http://schemas.microsoft.com/office/drawing/2014/main" id="{4DAB7C6D-65AB-4D79-A8D3-DAFAF3D53077}"/>
              </a:ext>
            </a:extLst>
          </p:cNvPr>
          <p:cNvSpPr/>
          <p:nvPr/>
        </p:nvSpPr>
        <p:spPr>
          <a:xfrm>
            <a:off x="7368737" y="2293864"/>
            <a:ext cx="1398925" cy="415498"/>
          </a:xfrm>
          <a:prstGeom prst="rect">
            <a:avLst/>
          </a:prstGeom>
        </p:spPr>
        <p:txBody>
          <a:bodyPr wrap="square">
            <a:spAutoFit/>
          </a:bodyPr>
          <a:lstStyle/>
          <a:p>
            <a:pPr algn="ctr"/>
            <a:r>
              <a:rPr lang="es-CO" sz="1050" b="1" dirty="0">
                <a:solidFill>
                  <a:schemeClr val="bg1"/>
                </a:solidFill>
                <a:latin typeface="Century Gothic" pitchFamily="34" charset="0"/>
              </a:rPr>
              <a:t>14 SMDLV</a:t>
            </a:r>
          </a:p>
          <a:p>
            <a:pPr algn="ctr"/>
            <a:r>
              <a:rPr lang="es-CO" sz="1050" b="1" dirty="0">
                <a:solidFill>
                  <a:schemeClr val="bg1"/>
                </a:solidFill>
                <a:latin typeface="Century Gothic" pitchFamily="34" charset="0"/>
              </a:rPr>
              <a:t>1 Evento </a:t>
            </a:r>
            <a:endParaRPr lang="es-CO" sz="1050" b="1" dirty="0">
              <a:solidFill>
                <a:schemeClr val="bg1"/>
              </a:solidFill>
            </a:endParaRPr>
          </a:p>
        </p:txBody>
      </p:sp>
      <p:pic>
        <p:nvPicPr>
          <p:cNvPr id="23" name="Imagen 22">
            <a:extLst>
              <a:ext uri="{FF2B5EF4-FFF2-40B4-BE49-F238E27FC236}">
                <a16:creationId xmlns:a16="http://schemas.microsoft.com/office/drawing/2014/main" id="{ADEDB348-74E4-4D9D-89A0-7D148F39DAFA}"/>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1398790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23" name="Rectángulo redondeado 71">
            <a:extLst>
              <a:ext uri="{FF2B5EF4-FFF2-40B4-BE49-F238E27FC236}">
                <a16:creationId xmlns:a16="http://schemas.microsoft.com/office/drawing/2014/main" id="{5FC25100-6CD2-4405-8DEB-20BC199D5881}"/>
              </a:ext>
            </a:extLst>
          </p:cNvPr>
          <p:cNvSpPr/>
          <p:nvPr/>
        </p:nvSpPr>
        <p:spPr>
          <a:xfrm>
            <a:off x="700988" y="1648290"/>
            <a:ext cx="6932263" cy="2713505"/>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Century Gothic" panose="020B0502020202020204" pitchFamily="34" charset="0"/>
            </a:endParaRPr>
          </a:p>
        </p:txBody>
      </p:sp>
      <p:sp>
        <p:nvSpPr>
          <p:cNvPr id="24" name="Rectángulo 72">
            <a:extLst>
              <a:ext uri="{FF2B5EF4-FFF2-40B4-BE49-F238E27FC236}">
                <a16:creationId xmlns:a16="http://schemas.microsoft.com/office/drawing/2014/main" id="{A322E317-E0CC-4B95-BCB0-7B07E2F2A2A3}"/>
              </a:ext>
            </a:extLst>
          </p:cNvPr>
          <p:cNvSpPr/>
          <p:nvPr/>
        </p:nvSpPr>
        <p:spPr>
          <a:xfrm>
            <a:off x="1207683" y="1758547"/>
            <a:ext cx="5809593" cy="2777683"/>
          </a:xfrm>
          <a:prstGeom prst="rect">
            <a:avLst/>
          </a:prstGeom>
        </p:spPr>
        <p:txBody>
          <a:bodyPr wrap="square">
            <a:spAutoFit/>
          </a:bodyPr>
          <a:lstStyle/>
          <a:p>
            <a:pPr algn="ctr"/>
            <a:r>
              <a:rPr lang="x-none" sz="1600" b="1" dirty="0">
                <a:solidFill>
                  <a:srgbClr val="FF0000"/>
                </a:solidFill>
                <a:latin typeface="Arial" panose="020B0604020202020204" pitchFamily="34" charset="0"/>
                <a:cs typeface="Arial" panose="020B0604020202020204" pitchFamily="34" charset="0"/>
              </a:rPr>
              <a:t>SERVICIO DE CREMACIÓN POR ENFERMEDAD O ACCIDENTE</a:t>
            </a:r>
            <a:endParaRPr lang="es-CO" sz="1600" dirty="0">
              <a:solidFill>
                <a:srgbClr val="FF0000"/>
              </a:solidFill>
              <a:latin typeface="Arial" panose="020B0604020202020204" pitchFamily="34" charset="0"/>
              <a:cs typeface="Arial" panose="020B0604020202020204" pitchFamily="34" charset="0"/>
            </a:endParaRPr>
          </a:p>
          <a:p>
            <a:pPr algn="ctr"/>
            <a:endParaRPr lang="es-ES" sz="1200" b="1"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S</a:t>
            </a:r>
            <a:r>
              <a:rPr lang="x-none" sz="1200" dirty="0">
                <a:latin typeface="Arial" panose="020B0604020202020204" pitchFamily="34" charset="0"/>
                <a:cs typeface="Arial" panose="020B0604020202020204" pitchFamily="34" charset="0"/>
              </a:rPr>
              <a:t>i la mascota muere como resultado de un accidente o enfermedad grave inesperada y comprobada  </a:t>
            </a:r>
            <a:r>
              <a:rPr lang="es-CO" sz="1200" dirty="0">
                <a:latin typeface="Arial" panose="020B0604020202020204" pitchFamily="34" charset="0"/>
                <a:cs typeface="Arial" panose="020B0604020202020204" pitchFamily="34" charset="0"/>
              </a:rPr>
              <a:t>IGS</a:t>
            </a:r>
            <a:r>
              <a:rPr lang="x-none" sz="1200" dirty="0">
                <a:latin typeface="Arial" panose="020B0604020202020204" pitchFamily="34" charset="0"/>
                <a:cs typeface="Arial" panose="020B0604020202020204" pitchFamily="34" charset="0"/>
              </a:rPr>
              <a:t> prestara servicio de cremación.</a:t>
            </a:r>
            <a:endParaRPr lang="es-CO" sz="1200" dirty="0">
              <a:latin typeface="Arial" panose="020B0604020202020204" pitchFamily="34" charset="0"/>
              <a:cs typeface="Arial" panose="020B0604020202020204" pitchFamily="34" charset="0"/>
            </a:endParaRPr>
          </a:p>
          <a:p>
            <a:r>
              <a:rPr lang="x-none" sz="1200"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a:p>
            <a:r>
              <a:rPr lang="x-none" sz="1200" b="1" u="dbl" dirty="0">
                <a:latin typeface="Arial" panose="020B0604020202020204" pitchFamily="34" charset="0"/>
                <a:cs typeface="Arial" panose="020B0604020202020204" pitchFamily="34" charset="0"/>
              </a:rPr>
              <a:t>EXCLUSIONES </a:t>
            </a:r>
            <a:endParaRPr lang="es-CO" sz="1200" b="1" u="dbl"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r>
              <a:rPr lang="x-none" sz="1200" dirty="0">
                <a:latin typeface="Arial" panose="020B0604020202020204" pitchFamily="34" charset="0"/>
                <a:cs typeface="Arial" panose="020B0604020202020204" pitchFamily="34" charset="0"/>
              </a:rPr>
              <a:t>a) </a:t>
            </a:r>
            <a:r>
              <a:rPr lang="es-CO" sz="1200" dirty="0">
                <a:latin typeface="Arial" panose="020B0604020202020204" pitchFamily="34" charset="0"/>
                <a:cs typeface="Arial" panose="020B0604020202020204" pitchFamily="34" charset="0"/>
              </a:rPr>
              <a:t>L</a:t>
            </a:r>
            <a:r>
              <a:rPr lang="x-none" sz="1200" dirty="0">
                <a:latin typeface="Arial" panose="020B0604020202020204" pitchFamily="34" charset="0"/>
                <a:cs typeface="Arial" panose="020B0604020202020204" pitchFamily="34" charset="0"/>
              </a:rPr>
              <a:t>a mascota que tenga menos de tres (3) meses cumplidos al momento del fallecimiento o más de doce (12) años, al momento de ingresar a la asistencia.</a:t>
            </a:r>
            <a:endParaRPr lang="es-CO" sz="1200" dirty="0">
              <a:latin typeface="Arial" panose="020B0604020202020204" pitchFamily="34" charset="0"/>
              <a:cs typeface="Arial" panose="020B0604020202020204" pitchFamily="34" charset="0"/>
            </a:endParaRPr>
          </a:p>
          <a:p>
            <a:r>
              <a:rPr lang="x-none" sz="1200" dirty="0">
                <a:latin typeface="Arial" panose="020B0604020202020204" pitchFamily="34" charset="0"/>
                <a:cs typeface="Arial" panose="020B0604020202020204" pitchFamily="34" charset="0"/>
              </a:rPr>
              <a:t>b) </a:t>
            </a:r>
            <a:r>
              <a:rPr lang="es-CO" sz="1200" dirty="0">
                <a:latin typeface="Arial" panose="020B0604020202020204" pitchFamily="34" charset="0"/>
                <a:cs typeface="Arial" panose="020B0604020202020204" pitchFamily="34" charset="0"/>
              </a:rPr>
              <a:t>E</a:t>
            </a:r>
            <a:r>
              <a:rPr lang="x-none" sz="1200" dirty="0">
                <a:latin typeface="Arial" panose="020B0604020202020204" pitchFamily="34" charset="0"/>
                <a:cs typeface="Arial" panose="020B0604020202020204" pitchFamily="34" charset="0"/>
              </a:rPr>
              <a:t>l fallecimiento de la mascota amparada, ocurrido durante el periodo de carencia de la asistencia.</a:t>
            </a:r>
            <a:endParaRPr lang="es-CO" sz="1200" dirty="0">
              <a:latin typeface="Arial" panose="020B0604020202020204" pitchFamily="34" charset="0"/>
              <a:cs typeface="Arial" panose="020B0604020202020204" pitchFamily="34" charset="0"/>
            </a:endParaRPr>
          </a:p>
          <a:p>
            <a:r>
              <a:rPr lang="x-none" sz="1200"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a:p>
            <a:endParaRPr lang="es-CO" sz="1100" dirty="0">
              <a:latin typeface="Century Gothic" panose="020B0502020202020204" pitchFamily="34" charset="0"/>
            </a:endParaRPr>
          </a:p>
        </p:txBody>
      </p:sp>
      <p:grpSp>
        <p:nvGrpSpPr>
          <p:cNvPr id="25" name="Group 12">
            <a:extLst>
              <a:ext uri="{FF2B5EF4-FFF2-40B4-BE49-F238E27FC236}">
                <a16:creationId xmlns:a16="http://schemas.microsoft.com/office/drawing/2014/main" id="{134D63D1-1A6E-4A7C-AB28-B1469ED6C862}"/>
              </a:ext>
            </a:extLst>
          </p:cNvPr>
          <p:cNvGrpSpPr>
            <a:grpSpLocks/>
          </p:cNvGrpSpPr>
          <p:nvPr/>
        </p:nvGrpSpPr>
        <p:grpSpPr bwMode="auto">
          <a:xfrm rot="10800000">
            <a:off x="82658" y="2347775"/>
            <a:ext cx="1143572" cy="1065612"/>
            <a:chOff x="3091" y="825"/>
            <a:chExt cx="960" cy="686"/>
          </a:xfrm>
          <a:solidFill>
            <a:srgbClr val="009C33"/>
          </a:solidFill>
        </p:grpSpPr>
        <p:sp>
          <p:nvSpPr>
            <p:cNvPr id="26" name="Freeform 13">
              <a:extLst>
                <a:ext uri="{FF2B5EF4-FFF2-40B4-BE49-F238E27FC236}">
                  <a16:creationId xmlns:a16="http://schemas.microsoft.com/office/drawing/2014/main" id="{A4EBFC01-DB61-460F-BCFC-138FF75C6E4A}"/>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27" name="Freeform 14">
              <a:extLst>
                <a:ext uri="{FF2B5EF4-FFF2-40B4-BE49-F238E27FC236}">
                  <a16:creationId xmlns:a16="http://schemas.microsoft.com/office/drawing/2014/main" id="{E39D7733-2939-4B5E-975C-81E9C3660F99}"/>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28" name="Freeform 15">
              <a:extLst>
                <a:ext uri="{FF2B5EF4-FFF2-40B4-BE49-F238E27FC236}">
                  <a16:creationId xmlns:a16="http://schemas.microsoft.com/office/drawing/2014/main" id="{34D52535-55AB-4F93-8787-CE5BD731E5E8}"/>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grpSp>
        <p:nvGrpSpPr>
          <p:cNvPr id="29" name="Group 12">
            <a:extLst>
              <a:ext uri="{FF2B5EF4-FFF2-40B4-BE49-F238E27FC236}">
                <a16:creationId xmlns:a16="http://schemas.microsoft.com/office/drawing/2014/main" id="{20EB035B-600A-4D5F-BFDB-10EA70DA5FCF}"/>
              </a:ext>
            </a:extLst>
          </p:cNvPr>
          <p:cNvGrpSpPr>
            <a:grpSpLocks/>
          </p:cNvGrpSpPr>
          <p:nvPr/>
        </p:nvGrpSpPr>
        <p:grpSpPr bwMode="auto">
          <a:xfrm>
            <a:off x="7272629" y="2324144"/>
            <a:ext cx="1143572" cy="1098826"/>
            <a:chOff x="3091" y="825"/>
            <a:chExt cx="960" cy="686"/>
          </a:xfrm>
          <a:solidFill>
            <a:srgbClr val="009C33"/>
          </a:solidFill>
        </p:grpSpPr>
        <p:sp>
          <p:nvSpPr>
            <p:cNvPr id="30" name="Freeform 13">
              <a:extLst>
                <a:ext uri="{FF2B5EF4-FFF2-40B4-BE49-F238E27FC236}">
                  <a16:creationId xmlns:a16="http://schemas.microsoft.com/office/drawing/2014/main" id="{A67E275B-71F6-4404-97B7-0615DA29C2B4}"/>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31" name="Freeform 14">
              <a:extLst>
                <a:ext uri="{FF2B5EF4-FFF2-40B4-BE49-F238E27FC236}">
                  <a16:creationId xmlns:a16="http://schemas.microsoft.com/office/drawing/2014/main" id="{744541A2-DD1F-4E4A-92B3-F1A0E90506E9}"/>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32" name="Freeform 15">
              <a:extLst>
                <a:ext uri="{FF2B5EF4-FFF2-40B4-BE49-F238E27FC236}">
                  <a16:creationId xmlns:a16="http://schemas.microsoft.com/office/drawing/2014/main" id="{90A50D55-953B-46D1-9324-38A442D8195D}"/>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sp>
        <p:nvSpPr>
          <p:cNvPr id="33" name="Rectángulo 86">
            <a:extLst>
              <a:ext uri="{FF2B5EF4-FFF2-40B4-BE49-F238E27FC236}">
                <a16:creationId xmlns:a16="http://schemas.microsoft.com/office/drawing/2014/main" id="{DFE9F832-30BF-40F2-9E59-C6905828ABAA}"/>
              </a:ext>
            </a:extLst>
          </p:cNvPr>
          <p:cNvSpPr/>
          <p:nvPr/>
        </p:nvSpPr>
        <p:spPr>
          <a:xfrm>
            <a:off x="7144952" y="2639220"/>
            <a:ext cx="1398925" cy="415498"/>
          </a:xfrm>
          <a:prstGeom prst="rect">
            <a:avLst/>
          </a:prstGeom>
        </p:spPr>
        <p:txBody>
          <a:bodyPr wrap="square">
            <a:spAutoFit/>
          </a:bodyPr>
          <a:lstStyle/>
          <a:p>
            <a:pPr algn="ctr"/>
            <a:r>
              <a:rPr lang="es-CO" sz="1050" b="1" dirty="0">
                <a:solidFill>
                  <a:schemeClr val="bg1"/>
                </a:solidFill>
                <a:latin typeface="Century Gothic" pitchFamily="34" charset="0"/>
              </a:rPr>
              <a:t>21 SMDLV</a:t>
            </a:r>
          </a:p>
          <a:p>
            <a:pPr algn="ctr"/>
            <a:r>
              <a:rPr lang="es-CO" sz="1050" b="1" dirty="0">
                <a:solidFill>
                  <a:schemeClr val="bg1"/>
                </a:solidFill>
                <a:latin typeface="Century Gothic" pitchFamily="34" charset="0"/>
              </a:rPr>
              <a:t>1 Evento </a:t>
            </a:r>
            <a:endParaRPr lang="es-CO" sz="1050" b="1" dirty="0">
              <a:solidFill>
                <a:schemeClr val="bg1"/>
              </a:solidFill>
            </a:endParaRPr>
          </a:p>
        </p:txBody>
      </p:sp>
      <p:pic>
        <p:nvPicPr>
          <p:cNvPr id="34" name="Imagen 5">
            <a:extLst>
              <a:ext uri="{FF2B5EF4-FFF2-40B4-BE49-F238E27FC236}">
                <a16:creationId xmlns:a16="http://schemas.microsoft.com/office/drawing/2014/main" id="{64FB316D-5F2D-498A-8834-2311D0D403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54" y="2612137"/>
            <a:ext cx="618941" cy="618941"/>
          </a:xfrm>
          <a:prstGeom prst="rect">
            <a:avLst/>
          </a:prstGeom>
          <a:solidFill>
            <a:srgbClr val="009C33"/>
          </a:solidFill>
        </p:spPr>
      </p:pic>
      <p:pic>
        <p:nvPicPr>
          <p:cNvPr id="35" name="Imagen 34">
            <a:extLst>
              <a:ext uri="{FF2B5EF4-FFF2-40B4-BE49-F238E27FC236}">
                <a16:creationId xmlns:a16="http://schemas.microsoft.com/office/drawing/2014/main" id="{FA18F9E5-9769-47B8-B0AB-82C233EF305C}"/>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2651444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35" name="Rectángulo redondeado 71">
            <a:extLst>
              <a:ext uri="{FF2B5EF4-FFF2-40B4-BE49-F238E27FC236}">
                <a16:creationId xmlns:a16="http://schemas.microsoft.com/office/drawing/2014/main" id="{0AF0BA38-187E-4CBB-8BD0-457FFF419CCE}"/>
              </a:ext>
            </a:extLst>
          </p:cNvPr>
          <p:cNvSpPr/>
          <p:nvPr/>
        </p:nvSpPr>
        <p:spPr>
          <a:xfrm>
            <a:off x="912015" y="1528425"/>
            <a:ext cx="7185351" cy="4077215"/>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Century Gothic" panose="020B0502020202020204" pitchFamily="34" charset="0"/>
            </a:endParaRPr>
          </a:p>
        </p:txBody>
      </p:sp>
      <p:grpSp>
        <p:nvGrpSpPr>
          <p:cNvPr id="36" name="Group 12">
            <a:extLst>
              <a:ext uri="{FF2B5EF4-FFF2-40B4-BE49-F238E27FC236}">
                <a16:creationId xmlns:a16="http://schemas.microsoft.com/office/drawing/2014/main" id="{2B4FF476-DDCF-4F05-B235-63FA463F63A7}"/>
              </a:ext>
            </a:extLst>
          </p:cNvPr>
          <p:cNvGrpSpPr>
            <a:grpSpLocks/>
          </p:cNvGrpSpPr>
          <p:nvPr/>
        </p:nvGrpSpPr>
        <p:grpSpPr bwMode="auto">
          <a:xfrm rot="10800000">
            <a:off x="231355" y="1529631"/>
            <a:ext cx="1143572" cy="1065612"/>
            <a:chOff x="3091" y="825"/>
            <a:chExt cx="960" cy="686"/>
          </a:xfrm>
          <a:solidFill>
            <a:srgbClr val="009C33"/>
          </a:solidFill>
        </p:grpSpPr>
        <p:sp>
          <p:nvSpPr>
            <p:cNvPr id="37" name="Freeform 13">
              <a:extLst>
                <a:ext uri="{FF2B5EF4-FFF2-40B4-BE49-F238E27FC236}">
                  <a16:creationId xmlns:a16="http://schemas.microsoft.com/office/drawing/2014/main" id="{53B190BB-84BF-4EEA-BF00-52B5BD4F1A1A}"/>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38" name="Freeform 14">
              <a:extLst>
                <a:ext uri="{FF2B5EF4-FFF2-40B4-BE49-F238E27FC236}">
                  <a16:creationId xmlns:a16="http://schemas.microsoft.com/office/drawing/2014/main" id="{4BEE0855-8C66-4176-B6D9-776CE5C55C29}"/>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39" name="Freeform 15">
              <a:extLst>
                <a:ext uri="{FF2B5EF4-FFF2-40B4-BE49-F238E27FC236}">
                  <a16:creationId xmlns:a16="http://schemas.microsoft.com/office/drawing/2014/main" id="{B319B607-2286-4581-823F-D7190A13EC3A}"/>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grpSp>
        <p:nvGrpSpPr>
          <p:cNvPr id="40" name="Group 12">
            <a:extLst>
              <a:ext uri="{FF2B5EF4-FFF2-40B4-BE49-F238E27FC236}">
                <a16:creationId xmlns:a16="http://schemas.microsoft.com/office/drawing/2014/main" id="{6C08AD19-85DD-4151-BD3E-8C684C6216C4}"/>
              </a:ext>
            </a:extLst>
          </p:cNvPr>
          <p:cNvGrpSpPr>
            <a:grpSpLocks/>
          </p:cNvGrpSpPr>
          <p:nvPr/>
        </p:nvGrpSpPr>
        <p:grpSpPr bwMode="auto">
          <a:xfrm>
            <a:off x="7660199" y="1539219"/>
            <a:ext cx="1143572" cy="1098826"/>
            <a:chOff x="3091" y="825"/>
            <a:chExt cx="960" cy="686"/>
          </a:xfrm>
          <a:solidFill>
            <a:srgbClr val="009C33"/>
          </a:solidFill>
        </p:grpSpPr>
        <p:sp>
          <p:nvSpPr>
            <p:cNvPr id="41" name="Freeform 13">
              <a:extLst>
                <a:ext uri="{FF2B5EF4-FFF2-40B4-BE49-F238E27FC236}">
                  <a16:creationId xmlns:a16="http://schemas.microsoft.com/office/drawing/2014/main" id="{94A1DEAE-ABC6-4132-AC1E-69C66F51C92D}"/>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42" name="Freeform 14">
              <a:extLst>
                <a:ext uri="{FF2B5EF4-FFF2-40B4-BE49-F238E27FC236}">
                  <a16:creationId xmlns:a16="http://schemas.microsoft.com/office/drawing/2014/main" id="{8F3C583D-B929-45B5-8DDF-0AC09307D237}"/>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43" name="Freeform 15">
              <a:extLst>
                <a:ext uri="{FF2B5EF4-FFF2-40B4-BE49-F238E27FC236}">
                  <a16:creationId xmlns:a16="http://schemas.microsoft.com/office/drawing/2014/main" id="{FE24A471-8A2A-4701-B4B1-E383ECE79A9D}"/>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sp>
        <p:nvSpPr>
          <p:cNvPr id="44" name="Rectángulo 86">
            <a:extLst>
              <a:ext uri="{FF2B5EF4-FFF2-40B4-BE49-F238E27FC236}">
                <a16:creationId xmlns:a16="http://schemas.microsoft.com/office/drawing/2014/main" id="{37E687AE-23D8-4502-A3ED-7CC568508E9C}"/>
              </a:ext>
            </a:extLst>
          </p:cNvPr>
          <p:cNvSpPr/>
          <p:nvPr/>
        </p:nvSpPr>
        <p:spPr>
          <a:xfrm>
            <a:off x="7552717" y="1892424"/>
            <a:ext cx="1398925" cy="415498"/>
          </a:xfrm>
          <a:prstGeom prst="rect">
            <a:avLst/>
          </a:prstGeom>
        </p:spPr>
        <p:txBody>
          <a:bodyPr wrap="square">
            <a:spAutoFit/>
          </a:bodyPr>
          <a:lstStyle/>
          <a:p>
            <a:pPr algn="ctr"/>
            <a:r>
              <a:rPr lang="es-CO" sz="1050" b="1" dirty="0">
                <a:solidFill>
                  <a:schemeClr val="bg1"/>
                </a:solidFill>
                <a:latin typeface="Century Gothic" pitchFamily="34" charset="0"/>
              </a:rPr>
              <a:t>2 SMDLV</a:t>
            </a:r>
          </a:p>
          <a:p>
            <a:pPr algn="ctr"/>
            <a:r>
              <a:rPr lang="es-CO" sz="1050" b="1" dirty="0">
                <a:solidFill>
                  <a:schemeClr val="bg1"/>
                </a:solidFill>
                <a:latin typeface="Century Gothic" pitchFamily="34" charset="0"/>
              </a:rPr>
              <a:t>1 Evento</a:t>
            </a:r>
            <a:endParaRPr lang="es-CO" sz="1050" b="1" dirty="0">
              <a:solidFill>
                <a:schemeClr val="bg1"/>
              </a:solidFill>
            </a:endParaRPr>
          </a:p>
        </p:txBody>
      </p:sp>
      <p:sp>
        <p:nvSpPr>
          <p:cNvPr id="45" name="Rectángulo 3">
            <a:extLst>
              <a:ext uri="{FF2B5EF4-FFF2-40B4-BE49-F238E27FC236}">
                <a16:creationId xmlns:a16="http://schemas.microsoft.com/office/drawing/2014/main" id="{ABFFD334-7EC8-4743-B948-139A5600E96D}"/>
              </a:ext>
            </a:extLst>
          </p:cNvPr>
          <p:cNvSpPr/>
          <p:nvPr/>
        </p:nvSpPr>
        <p:spPr>
          <a:xfrm>
            <a:off x="2055587" y="1638508"/>
            <a:ext cx="4391429" cy="507831"/>
          </a:xfrm>
          <a:prstGeom prst="rect">
            <a:avLst/>
          </a:prstGeom>
        </p:spPr>
        <p:txBody>
          <a:bodyPr wrap="square">
            <a:spAutoFit/>
          </a:bodyPr>
          <a:lstStyle/>
          <a:p>
            <a:pPr marL="342900" algn="ctr"/>
            <a:r>
              <a:rPr lang="x-none" sz="1350" b="1" u="sng" dirty="0">
                <a:solidFill>
                  <a:srgbClr val="FF0000"/>
                </a:solidFill>
                <a:latin typeface="Arial" panose="020B0604020202020204" pitchFamily="34" charset="0"/>
                <a:cs typeface="Arial" panose="020B0604020202020204" pitchFamily="34" charset="0"/>
              </a:rPr>
              <a:t>ASISTENCIA ESTÉTICA Y COMPLEMENTARIA </a:t>
            </a:r>
            <a:endParaRPr lang="es-CO" sz="1350" dirty="0">
              <a:solidFill>
                <a:srgbClr val="FF0000"/>
              </a:solidFill>
              <a:latin typeface="Arial" panose="020B0604020202020204" pitchFamily="34" charset="0"/>
              <a:cs typeface="Arial" panose="020B0604020202020204" pitchFamily="34" charset="0"/>
            </a:endParaRPr>
          </a:p>
          <a:p>
            <a:pPr marL="342900" algn="ctr"/>
            <a:r>
              <a:rPr lang="x-none" sz="1350" b="1" u="sng" dirty="0">
                <a:solidFill>
                  <a:srgbClr val="000000"/>
                </a:solidFill>
                <a:latin typeface="Arial" panose="020B0604020202020204" pitchFamily="34" charset="0"/>
                <a:ea typeface="MS Mincho" panose="02020609040205080304" pitchFamily="49" charset="-128"/>
                <a:cs typeface="Arial" panose="020B0604020202020204" pitchFamily="34" charset="0"/>
              </a:rPr>
              <a:t> </a:t>
            </a:r>
            <a:endParaRPr lang="es-CO" sz="1350" dirty="0">
              <a:latin typeface="Arial" panose="020B0604020202020204" pitchFamily="34" charset="0"/>
              <a:ea typeface="MS Mincho" panose="02020609040205080304" pitchFamily="49" charset="-128"/>
              <a:cs typeface="Arial" panose="020B0604020202020204" pitchFamily="34" charset="0"/>
            </a:endParaRPr>
          </a:p>
        </p:txBody>
      </p:sp>
      <p:pic>
        <p:nvPicPr>
          <p:cNvPr id="46" name="Imagen 1">
            <a:extLst>
              <a:ext uri="{FF2B5EF4-FFF2-40B4-BE49-F238E27FC236}">
                <a16:creationId xmlns:a16="http://schemas.microsoft.com/office/drawing/2014/main" id="{0322B318-DFA8-444F-97AE-5B7DE7534A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931" y="1782920"/>
            <a:ext cx="557481" cy="557481"/>
          </a:xfrm>
          <a:prstGeom prst="rect">
            <a:avLst/>
          </a:prstGeom>
          <a:solidFill>
            <a:srgbClr val="009C33"/>
          </a:solidFill>
        </p:spPr>
      </p:pic>
      <p:sp>
        <p:nvSpPr>
          <p:cNvPr id="47" name="Rectángulo 72">
            <a:extLst>
              <a:ext uri="{FF2B5EF4-FFF2-40B4-BE49-F238E27FC236}">
                <a16:creationId xmlns:a16="http://schemas.microsoft.com/office/drawing/2014/main" id="{B14CDB63-8256-4F0B-BFDB-F46A32211DC1}"/>
              </a:ext>
            </a:extLst>
          </p:cNvPr>
          <p:cNvSpPr/>
          <p:nvPr/>
        </p:nvSpPr>
        <p:spPr>
          <a:xfrm>
            <a:off x="1304561" y="2149492"/>
            <a:ext cx="6378271" cy="3139321"/>
          </a:xfrm>
          <a:prstGeom prst="rect">
            <a:avLst/>
          </a:prstGeom>
        </p:spPr>
        <p:txBody>
          <a:bodyPr wrap="square">
            <a:spAutoFit/>
          </a:bodyPr>
          <a:lstStyle/>
          <a:p>
            <a:pPr algn="ctr"/>
            <a:r>
              <a:rPr lang="x-none" sz="1100" b="1" dirty="0">
                <a:latin typeface="Arial" panose="020B0604020202020204" pitchFamily="34" charset="0"/>
                <a:cs typeface="Arial" panose="020B0604020202020204" pitchFamily="34" charset="0"/>
              </a:rPr>
              <a:t>BAÑO Y PELUQUERÍA CANINA </a:t>
            </a:r>
            <a:endParaRPr lang="es-CO" sz="1100" dirty="0">
              <a:latin typeface="Arial" panose="020B0604020202020204" pitchFamily="34" charset="0"/>
              <a:cs typeface="Arial" panose="020B0604020202020204" pitchFamily="34" charset="0"/>
            </a:endParaRPr>
          </a:p>
          <a:p>
            <a:pPr algn="ctr"/>
            <a:endParaRPr lang="es-ES" sz="1100" b="1"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E</a:t>
            </a:r>
            <a:r>
              <a:rPr lang="x-none" sz="1100" dirty="0">
                <a:latin typeface="Arial" panose="020B0604020202020204" pitchFamily="34" charset="0"/>
                <a:cs typeface="Arial" panose="020B0604020202020204" pitchFamily="34" charset="0"/>
              </a:rPr>
              <a:t>n caso de que la mascota a</a:t>
            </a:r>
            <a:r>
              <a:rPr lang="es-CO" sz="1100" dirty="0">
                <a:latin typeface="Arial" panose="020B0604020202020204" pitchFamily="34" charset="0"/>
                <a:cs typeface="Arial" panose="020B0604020202020204" pitchFamily="34" charset="0"/>
              </a:rPr>
              <a:t>filiada</a:t>
            </a:r>
            <a:r>
              <a:rPr lang="x-none" sz="1100" dirty="0">
                <a:latin typeface="Arial" panose="020B0604020202020204" pitchFamily="34" charset="0"/>
                <a:cs typeface="Arial" panose="020B0604020202020204" pitchFamily="34" charset="0"/>
              </a:rPr>
              <a:t> sufra un accidente, ocurrido durante la vigencia de la </a:t>
            </a:r>
            <a:r>
              <a:rPr lang="es-CO" sz="1100" dirty="0">
                <a:latin typeface="Arial" panose="020B0604020202020204" pitchFamily="34" charset="0"/>
                <a:cs typeface="Arial" panose="020B0604020202020204" pitchFamily="34" charset="0"/>
              </a:rPr>
              <a:t>asistencia</a:t>
            </a:r>
            <a:r>
              <a:rPr lang="x-none" sz="1100" dirty="0">
                <a:latin typeface="Arial" panose="020B0604020202020204" pitchFamily="34" charset="0"/>
                <a:cs typeface="Arial" panose="020B0604020202020204" pitchFamily="34" charset="0"/>
              </a:rPr>
              <a:t>, en los términos y condiciones descritos en el presente documento, se pagarán los servicios de </a:t>
            </a:r>
            <a:r>
              <a:rPr lang="es-CO" sz="1100" dirty="0">
                <a:latin typeface="Arial" panose="020B0604020202020204" pitchFamily="34" charset="0"/>
                <a:cs typeface="Arial" panose="020B0604020202020204" pitchFamily="34" charset="0"/>
              </a:rPr>
              <a:t>baño y </a:t>
            </a:r>
            <a:r>
              <a:rPr lang="x-none" sz="1100" dirty="0">
                <a:latin typeface="Arial" panose="020B0604020202020204" pitchFamily="34" charset="0"/>
                <a:cs typeface="Arial" panose="020B0604020202020204" pitchFamily="34" charset="0"/>
              </a:rPr>
              <a:t>peluquería</a:t>
            </a:r>
            <a:r>
              <a:rPr lang="es-CO" sz="1100" dirty="0">
                <a:latin typeface="Arial" panose="020B0604020202020204" pitchFamily="34" charset="0"/>
                <a:cs typeface="Arial" panose="020B0604020202020204" pitchFamily="34" charset="0"/>
              </a:rPr>
              <a:t>. E</a:t>
            </a:r>
            <a:r>
              <a:rPr lang="x-none" sz="1100" dirty="0">
                <a:latin typeface="Arial" panose="020B0604020202020204" pitchFamily="34" charset="0"/>
                <a:cs typeface="Arial" panose="020B0604020202020204" pitchFamily="34" charset="0"/>
              </a:rPr>
              <a:t>ste</a:t>
            </a:r>
            <a:r>
              <a:rPr lang="es-CO" sz="1100" dirty="0">
                <a:latin typeface="Arial" panose="020B0604020202020204" pitchFamily="34" charset="0"/>
                <a:cs typeface="Arial" panose="020B0604020202020204" pitchFamily="34" charset="0"/>
              </a:rPr>
              <a:t> </a:t>
            </a:r>
            <a:r>
              <a:rPr lang="x-none" sz="1100" dirty="0">
                <a:latin typeface="Arial" panose="020B0604020202020204" pitchFamily="34" charset="0"/>
                <a:cs typeface="Arial" panose="020B0604020202020204" pitchFamily="34" charset="0"/>
              </a:rPr>
              <a:t>servicio se prestará en la ciudad de residencia del propietario de la mascota, dentro del perímetro urbano, en horario hábil de lunes a viernes de 8:00 am a 5:00 pm y sábados de 8:00 am a 12:00 pm. </a:t>
            </a:r>
            <a:endParaRPr lang="es-CO" sz="1100" dirty="0">
              <a:latin typeface="Arial" panose="020B0604020202020204" pitchFamily="34" charset="0"/>
              <a:cs typeface="Arial" panose="020B0604020202020204" pitchFamily="34" charset="0"/>
            </a:endParaRPr>
          </a:p>
          <a:p>
            <a:endParaRPr lang="es-CO" sz="1100" dirty="0">
              <a:latin typeface="Arial" panose="020B0604020202020204" pitchFamily="34" charset="0"/>
              <a:cs typeface="Arial" panose="020B0604020202020204" pitchFamily="34" charset="0"/>
            </a:endParaRPr>
          </a:p>
          <a:p>
            <a:pPr algn="ctr"/>
            <a:r>
              <a:rPr lang="es-CO" sz="1100" b="1" dirty="0">
                <a:latin typeface="Arial" panose="020B0604020202020204" pitchFamily="34" charset="0"/>
                <a:cs typeface="Arial" panose="020B0604020202020204" pitchFamily="34" charset="0"/>
              </a:rPr>
              <a:t>CORTE DE UÑAS, LIMPIEZA EXTERNA DE OÍDOS Y LIMPIEZA DE DIENTES</a:t>
            </a:r>
          </a:p>
          <a:p>
            <a:r>
              <a:rPr lang="x-none" sz="1100" dirty="0">
                <a:latin typeface="Arial" panose="020B0604020202020204" pitchFamily="34" charset="0"/>
                <a:cs typeface="Arial" panose="020B0604020202020204" pitchFamily="34" charset="0"/>
              </a:rPr>
              <a:t>si el propietario de la mascota  requiere servicio</a:t>
            </a:r>
            <a:r>
              <a:rPr lang="es-CO" sz="1100" dirty="0">
                <a:latin typeface="Arial" panose="020B0604020202020204" pitchFamily="34" charset="0"/>
                <a:cs typeface="Arial" panose="020B0604020202020204" pitchFamily="34" charset="0"/>
              </a:rPr>
              <a:t> corte de uñas, limpieza externa de oídos y limpieza de dientes </a:t>
            </a:r>
            <a:r>
              <a:rPr lang="x-none" sz="1100" dirty="0">
                <a:latin typeface="Arial" panose="020B0604020202020204" pitchFamily="34" charset="0"/>
                <a:cs typeface="Arial" panose="020B0604020202020204" pitchFamily="34" charset="0"/>
              </a:rPr>
              <a:t>para su mascota</a:t>
            </a:r>
            <a:r>
              <a:rPr lang="es-CO" sz="1100" dirty="0">
                <a:latin typeface="Arial" panose="020B0604020202020204" pitchFamily="34" charset="0"/>
                <a:cs typeface="Arial" panose="020B0604020202020204" pitchFamily="34" charset="0"/>
              </a:rPr>
              <a:t> IGS</a:t>
            </a:r>
            <a:r>
              <a:rPr lang="x-none" sz="1100" dirty="0">
                <a:latin typeface="Arial" panose="020B0604020202020204" pitchFamily="34" charset="0"/>
                <a:cs typeface="Arial" panose="020B0604020202020204" pitchFamily="34" charset="0"/>
              </a:rPr>
              <a:t> pondrá a su disposición un centro veterinario especializado para brindarle esta asistencia.</a:t>
            </a:r>
            <a:r>
              <a:rPr lang="es-CO" sz="1100" dirty="0">
                <a:latin typeface="Arial" panose="020B0604020202020204" pitchFamily="34" charset="0"/>
                <a:cs typeface="Arial" panose="020B0604020202020204" pitchFamily="34" charset="0"/>
              </a:rPr>
              <a:t> E</a:t>
            </a:r>
            <a:r>
              <a:rPr lang="x-none" sz="1100" dirty="0">
                <a:latin typeface="Arial" panose="020B0604020202020204" pitchFamily="34" charset="0"/>
                <a:cs typeface="Arial" panose="020B0604020202020204" pitchFamily="34" charset="0"/>
              </a:rPr>
              <a:t>ste</a:t>
            </a:r>
            <a:r>
              <a:rPr lang="es-CO" sz="1100" dirty="0">
                <a:latin typeface="Arial" panose="020B0604020202020204" pitchFamily="34" charset="0"/>
                <a:cs typeface="Arial" panose="020B0604020202020204" pitchFamily="34" charset="0"/>
              </a:rPr>
              <a:t> </a:t>
            </a:r>
            <a:r>
              <a:rPr lang="x-none" sz="1100" dirty="0">
                <a:latin typeface="Arial" panose="020B0604020202020204" pitchFamily="34" charset="0"/>
                <a:cs typeface="Arial" panose="020B0604020202020204" pitchFamily="34" charset="0"/>
              </a:rPr>
              <a:t>servicio se prestará en la ciudad de residencia del propietario de la mascota, dentro del perímetro urbano, en horario hábil de lunes a viernes de 8:00 am a 5:00 pm y sábados de 8:00 am a 12:00 pm. </a:t>
            </a:r>
            <a:endParaRPr lang="es-CO" sz="1100" dirty="0">
              <a:latin typeface="Arial" panose="020B0604020202020204" pitchFamily="34" charset="0"/>
              <a:cs typeface="Arial" panose="020B0604020202020204" pitchFamily="34" charset="0"/>
            </a:endParaRPr>
          </a:p>
          <a:p>
            <a:pPr algn="ctr"/>
            <a:endParaRPr lang="es-CO" sz="1100" b="1" dirty="0">
              <a:latin typeface="Arial" panose="020B0604020202020204" pitchFamily="34" charset="0"/>
              <a:cs typeface="Arial" panose="020B0604020202020204" pitchFamily="34" charset="0"/>
            </a:endParaRPr>
          </a:p>
          <a:p>
            <a:pPr algn="ctr"/>
            <a:endParaRPr lang="es-CO" sz="1100" dirty="0">
              <a:latin typeface="Arial" panose="020B0604020202020204" pitchFamily="34" charset="0"/>
              <a:cs typeface="Arial" panose="020B0604020202020204" pitchFamily="34" charset="0"/>
            </a:endParaRPr>
          </a:p>
          <a:p>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pic>
        <p:nvPicPr>
          <p:cNvPr id="23" name="Imagen 22">
            <a:extLst>
              <a:ext uri="{FF2B5EF4-FFF2-40B4-BE49-F238E27FC236}">
                <a16:creationId xmlns:a16="http://schemas.microsoft.com/office/drawing/2014/main" id="{9DC8FF3D-3137-4F0E-8412-F2146B30B986}"/>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944495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23" name="Rectángulo redondeado 71">
            <a:extLst>
              <a:ext uri="{FF2B5EF4-FFF2-40B4-BE49-F238E27FC236}">
                <a16:creationId xmlns:a16="http://schemas.microsoft.com/office/drawing/2014/main" id="{8EC59C03-FD81-4E68-8C7F-8D24C78FA4BC}"/>
              </a:ext>
            </a:extLst>
          </p:cNvPr>
          <p:cNvSpPr/>
          <p:nvPr/>
        </p:nvSpPr>
        <p:spPr>
          <a:xfrm>
            <a:off x="940800" y="2003845"/>
            <a:ext cx="6957496" cy="3044087"/>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Century Gothic" panose="020B0502020202020204" pitchFamily="34" charset="0"/>
            </a:endParaRPr>
          </a:p>
        </p:txBody>
      </p:sp>
      <p:sp>
        <p:nvSpPr>
          <p:cNvPr id="24" name="Rectángulo 72">
            <a:extLst>
              <a:ext uri="{FF2B5EF4-FFF2-40B4-BE49-F238E27FC236}">
                <a16:creationId xmlns:a16="http://schemas.microsoft.com/office/drawing/2014/main" id="{652309BC-2A67-458F-AFDA-F7ACB840F234}"/>
              </a:ext>
            </a:extLst>
          </p:cNvPr>
          <p:cNvSpPr/>
          <p:nvPr/>
        </p:nvSpPr>
        <p:spPr>
          <a:xfrm>
            <a:off x="1402522" y="2403669"/>
            <a:ext cx="5931811" cy="2708434"/>
          </a:xfrm>
          <a:prstGeom prst="rect">
            <a:avLst/>
          </a:prstGeom>
        </p:spPr>
        <p:txBody>
          <a:bodyPr wrap="square">
            <a:spAutoFit/>
          </a:bodyPr>
          <a:lstStyle/>
          <a:p>
            <a:pPr algn="just"/>
            <a:endParaRPr lang="es-CO" sz="1100" b="1" dirty="0">
              <a:latin typeface="Arial" panose="020B0604020202020204" pitchFamily="34" charset="0"/>
              <a:cs typeface="Arial" panose="020B0604020202020204" pitchFamily="34" charset="0"/>
            </a:endParaRPr>
          </a:p>
          <a:p>
            <a:pPr algn="just"/>
            <a:endParaRPr lang="es-CO" sz="1100" b="1" dirty="0">
              <a:latin typeface="Arial" panose="020B0604020202020204" pitchFamily="34" charset="0"/>
              <a:cs typeface="Arial" panose="020B0604020202020204" pitchFamily="34" charset="0"/>
            </a:endParaRPr>
          </a:p>
          <a:p>
            <a:pPr algn="just"/>
            <a:r>
              <a:rPr lang="x-none" sz="1100" b="1" dirty="0">
                <a:latin typeface="Arial" panose="020B0604020202020204" pitchFamily="34" charset="0"/>
                <a:cs typeface="Arial" panose="020B0604020202020204" pitchFamily="34" charset="0"/>
              </a:rPr>
              <a:t>ASISTENCIA LEGAL TELEFÓNICA: UN ABOGADO QUE ASESORARÁ EN PROCESOS JUDICIALES O CONCILIATORIOS, CUANDO LOS MISMOS SEAN NECESARIOS POR LA RECLAMACIÓN DE DAÑOS Y PERJUICIOS SUFRIDOS POR UN TERCERO, CON OCASIÓN DE DAÑOS O LESIONES CAUSADOS POR LA MASCOTA REGISTRADA.</a:t>
            </a:r>
            <a:endParaRPr lang="es-CO" sz="1100" dirty="0">
              <a:latin typeface="Arial" panose="020B0604020202020204" pitchFamily="34" charset="0"/>
              <a:cs typeface="Arial" panose="020B0604020202020204" pitchFamily="34" charset="0"/>
            </a:endParaRPr>
          </a:p>
          <a:p>
            <a:pPr algn="ctr"/>
            <a:endParaRPr lang="es-ES" sz="1100" b="1" dirty="0">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E</a:t>
            </a:r>
            <a:r>
              <a:rPr lang="x-none" sz="1100" dirty="0">
                <a:latin typeface="Arial" panose="020B0604020202020204" pitchFamily="34" charset="0"/>
                <a:cs typeface="Arial" panose="020B0604020202020204" pitchFamily="34" charset="0"/>
              </a:rPr>
              <a:t>n caso que un tercero sufra daños derivados de una conducta dolosa por parte de la mascota registrada se otorgará asistencia </a:t>
            </a:r>
            <a:r>
              <a:rPr lang="es-CO" sz="1100" dirty="0">
                <a:latin typeface="Arial" panose="020B0604020202020204" pitchFamily="34" charset="0"/>
                <a:cs typeface="Arial" panose="020B0604020202020204" pitchFamily="34" charset="0"/>
              </a:rPr>
              <a:t>telefónica por parte de un </a:t>
            </a:r>
            <a:r>
              <a:rPr lang="x-none" sz="1100" dirty="0">
                <a:latin typeface="Arial" panose="020B0604020202020204" pitchFamily="34" charset="0"/>
                <a:cs typeface="Arial" panose="020B0604020202020204" pitchFamily="34" charset="0"/>
              </a:rPr>
              <a:t>abogado que </a:t>
            </a:r>
            <a:r>
              <a:rPr lang="es-CO" sz="1100" dirty="0">
                <a:latin typeface="Arial" panose="020B0604020202020204" pitchFamily="34" charset="0"/>
                <a:cs typeface="Arial" panose="020B0604020202020204" pitchFamily="34" charset="0"/>
              </a:rPr>
              <a:t>orientara </a:t>
            </a:r>
            <a:r>
              <a:rPr lang="x-none" sz="1100" dirty="0">
                <a:latin typeface="Arial" panose="020B0604020202020204" pitchFamily="34" charset="0"/>
                <a:cs typeface="Arial" panose="020B0604020202020204" pitchFamily="34" charset="0"/>
              </a:rPr>
              <a:t>legalmente al afiliado, para perseguir la responsabilidad civil o penal del tercero, sin perjuicio del derecho de subrogación en cabeza de la compañía.</a:t>
            </a:r>
            <a:endParaRPr lang="es-MX" sz="1100" dirty="0">
              <a:latin typeface="Arial" panose="020B0604020202020204" pitchFamily="34" charset="0"/>
              <a:cs typeface="Arial" panose="020B0604020202020204" pitchFamily="34" charset="0"/>
            </a:endParaRPr>
          </a:p>
          <a:p>
            <a:endParaRPr lang="es-MX" sz="1100" dirty="0">
              <a:latin typeface="Arial" panose="020B0604020202020204" pitchFamily="34" charset="0"/>
              <a:cs typeface="Arial" panose="020B0604020202020204" pitchFamily="34" charset="0"/>
            </a:endParaRPr>
          </a:p>
          <a:p>
            <a:r>
              <a:rPr lang="es-MX" sz="1600" b="1" dirty="0">
                <a:latin typeface="Arial" panose="020B0604020202020204" pitchFamily="34" charset="0"/>
                <a:cs typeface="Arial" panose="020B0604020202020204" pitchFamily="34" charset="0"/>
              </a:rPr>
              <a:t>RESPONSABILIDAD CIVIL POR </a:t>
            </a:r>
            <a:r>
              <a:rPr lang="es-MX" sz="1600" b="1" dirty="0">
                <a:solidFill>
                  <a:srgbClr val="FF0000"/>
                </a:solidFill>
                <a:latin typeface="Arial" panose="020B0604020202020204" pitchFamily="34" charset="0"/>
                <a:cs typeface="Arial" panose="020B0604020202020204" pitchFamily="34" charset="0"/>
              </a:rPr>
              <a:t>$10 MILLONES DE PESOS</a:t>
            </a:r>
            <a:endParaRPr lang="es-CO" sz="1100" dirty="0">
              <a:latin typeface="Arial" panose="020B0604020202020204" pitchFamily="34" charset="0"/>
              <a:cs typeface="Arial" panose="020B0604020202020204" pitchFamily="34" charset="0"/>
            </a:endParaRPr>
          </a:p>
          <a:p>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grpSp>
        <p:nvGrpSpPr>
          <p:cNvPr id="25" name="Group 12">
            <a:extLst>
              <a:ext uri="{FF2B5EF4-FFF2-40B4-BE49-F238E27FC236}">
                <a16:creationId xmlns:a16="http://schemas.microsoft.com/office/drawing/2014/main" id="{598DCE38-69E1-4D77-9C78-4793371C6181}"/>
              </a:ext>
            </a:extLst>
          </p:cNvPr>
          <p:cNvGrpSpPr>
            <a:grpSpLocks/>
          </p:cNvGrpSpPr>
          <p:nvPr/>
        </p:nvGrpSpPr>
        <p:grpSpPr bwMode="auto">
          <a:xfrm rot="10800000">
            <a:off x="260140" y="2877864"/>
            <a:ext cx="1143572" cy="1065612"/>
            <a:chOff x="3091" y="825"/>
            <a:chExt cx="960" cy="686"/>
          </a:xfrm>
          <a:solidFill>
            <a:srgbClr val="009C33"/>
          </a:solidFill>
        </p:grpSpPr>
        <p:sp>
          <p:nvSpPr>
            <p:cNvPr id="26" name="Freeform 13">
              <a:extLst>
                <a:ext uri="{FF2B5EF4-FFF2-40B4-BE49-F238E27FC236}">
                  <a16:creationId xmlns:a16="http://schemas.microsoft.com/office/drawing/2014/main" id="{622FD476-4383-4453-BD27-B7F14C85956B}"/>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27" name="Freeform 14">
              <a:extLst>
                <a:ext uri="{FF2B5EF4-FFF2-40B4-BE49-F238E27FC236}">
                  <a16:creationId xmlns:a16="http://schemas.microsoft.com/office/drawing/2014/main" id="{DB705D0B-14C5-45BB-B167-09963C799686}"/>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28" name="Freeform 15">
              <a:extLst>
                <a:ext uri="{FF2B5EF4-FFF2-40B4-BE49-F238E27FC236}">
                  <a16:creationId xmlns:a16="http://schemas.microsoft.com/office/drawing/2014/main" id="{79D19BFC-00B4-4D9E-8D57-064F03156EA6}"/>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grpSp>
        <p:nvGrpSpPr>
          <p:cNvPr id="29" name="Group 12">
            <a:extLst>
              <a:ext uri="{FF2B5EF4-FFF2-40B4-BE49-F238E27FC236}">
                <a16:creationId xmlns:a16="http://schemas.microsoft.com/office/drawing/2014/main" id="{DBB2E8BF-8C54-44CE-A14E-4CE525F60513}"/>
              </a:ext>
            </a:extLst>
          </p:cNvPr>
          <p:cNvGrpSpPr>
            <a:grpSpLocks/>
          </p:cNvGrpSpPr>
          <p:nvPr/>
        </p:nvGrpSpPr>
        <p:grpSpPr bwMode="auto">
          <a:xfrm>
            <a:off x="7696268" y="2854233"/>
            <a:ext cx="1143572" cy="1098826"/>
            <a:chOff x="3091" y="825"/>
            <a:chExt cx="960" cy="686"/>
          </a:xfrm>
          <a:solidFill>
            <a:srgbClr val="009C33"/>
          </a:solidFill>
        </p:grpSpPr>
        <p:sp>
          <p:nvSpPr>
            <p:cNvPr id="30" name="Freeform 13">
              <a:extLst>
                <a:ext uri="{FF2B5EF4-FFF2-40B4-BE49-F238E27FC236}">
                  <a16:creationId xmlns:a16="http://schemas.microsoft.com/office/drawing/2014/main" id="{04979A8C-E1A4-4C7D-B66B-86E94C2763D1}"/>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31" name="Freeform 14">
              <a:extLst>
                <a:ext uri="{FF2B5EF4-FFF2-40B4-BE49-F238E27FC236}">
                  <a16:creationId xmlns:a16="http://schemas.microsoft.com/office/drawing/2014/main" id="{7F1D27A6-1D39-4308-9D31-FD6033ED69B2}"/>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32" name="Freeform 15">
              <a:extLst>
                <a:ext uri="{FF2B5EF4-FFF2-40B4-BE49-F238E27FC236}">
                  <a16:creationId xmlns:a16="http://schemas.microsoft.com/office/drawing/2014/main" id="{1584EA93-FA2A-4ACC-850A-CA4012E678F8}"/>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sp>
        <p:nvSpPr>
          <p:cNvPr id="33" name="Rectángulo 86">
            <a:extLst>
              <a:ext uri="{FF2B5EF4-FFF2-40B4-BE49-F238E27FC236}">
                <a16:creationId xmlns:a16="http://schemas.microsoft.com/office/drawing/2014/main" id="{F892EF25-1E6A-4590-B1AF-AD077976AD38}"/>
              </a:ext>
            </a:extLst>
          </p:cNvPr>
          <p:cNvSpPr/>
          <p:nvPr/>
        </p:nvSpPr>
        <p:spPr>
          <a:xfrm>
            <a:off x="7544711" y="3207437"/>
            <a:ext cx="1398925" cy="415498"/>
          </a:xfrm>
          <a:prstGeom prst="rect">
            <a:avLst/>
          </a:prstGeom>
        </p:spPr>
        <p:txBody>
          <a:bodyPr wrap="square">
            <a:spAutoFit/>
          </a:bodyPr>
          <a:lstStyle/>
          <a:p>
            <a:pPr algn="ctr"/>
            <a:r>
              <a:rPr lang="es-CO" sz="1050" b="1" dirty="0">
                <a:solidFill>
                  <a:schemeClr val="bg1"/>
                </a:solidFill>
                <a:latin typeface="Century Gothic" pitchFamily="34" charset="0"/>
              </a:rPr>
              <a:t>2 Eventos</a:t>
            </a:r>
          </a:p>
          <a:p>
            <a:pPr algn="ctr"/>
            <a:r>
              <a:rPr lang="es-CO" sz="1050" b="1" dirty="0">
                <a:solidFill>
                  <a:schemeClr val="bg1"/>
                </a:solidFill>
                <a:latin typeface="Century Gothic" pitchFamily="34" charset="0"/>
              </a:rPr>
              <a:t>Max. 20 min</a:t>
            </a:r>
            <a:endParaRPr lang="es-CO" sz="1050" b="1" dirty="0">
              <a:solidFill>
                <a:schemeClr val="bg1"/>
              </a:solidFill>
            </a:endParaRPr>
          </a:p>
        </p:txBody>
      </p:sp>
      <p:sp>
        <p:nvSpPr>
          <p:cNvPr id="34" name="Rectángulo 4">
            <a:extLst>
              <a:ext uri="{FF2B5EF4-FFF2-40B4-BE49-F238E27FC236}">
                <a16:creationId xmlns:a16="http://schemas.microsoft.com/office/drawing/2014/main" id="{8E057783-6A20-4C7D-8C87-15DD0A43B597}"/>
              </a:ext>
            </a:extLst>
          </p:cNvPr>
          <p:cNvSpPr/>
          <p:nvPr/>
        </p:nvSpPr>
        <p:spPr>
          <a:xfrm>
            <a:off x="2038942" y="2074364"/>
            <a:ext cx="3987075" cy="300082"/>
          </a:xfrm>
          <a:prstGeom prst="rect">
            <a:avLst/>
          </a:prstGeom>
        </p:spPr>
        <p:txBody>
          <a:bodyPr wrap="square">
            <a:spAutoFit/>
          </a:bodyPr>
          <a:lstStyle/>
          <a:p>
            <a:pPr marL="342900" algn="just"/>
            <a:r>
              <a:rPr lang="x-none" sz="1350" b="1" u="sng" dirty="0">
                <a:solidFill>
                  <a:srgbClr val="FF0000"/>
                </a:solidFill>
                <a:latin typeface="Arial" panose="020B0604020202020204" pitchFamily="34" charset="0"/>
                <a:ea typeface="MS Mincho" panose="02020609040205080304" pitchFamily="49" charset="-128"/>
                <a:cs typeface="Arial" panose="020B0604020202020204" pitchFamily="34" charset="0"/>
              </a:rPr>
              <a:t>ASISTENCIA LEGAL Y DE AYUDA</a:t>
            </a:r>
            <a:endParaRPr lang="es-CO" sz="1350" dirty="0">
              <a:solidFill>
                <a:srgbClr val="FF0000"/>
              </a:solidFill>
              <a:latin typeface="Arial" panose="020B0604020202020204" pitchFamily="34" charset="0"/>
              <a:ea typeface="MS Mincho" panose="02020609040205080304" pitchFamily="49" charset="-128"/>
              <a:cs typeface="Arial" panose="020B0604020202020204" pitchFamily="34" charset="0"/>
            </a:endParaRPr>
          </a:p>
        </p:txBody>
      </p:sp>
      <p:pic>
        <p:nvPicPr>
          <p:cNvPr id="48" name="Imagen 5">
            <a:extLst>
              <a:ext uri="{FF2B5EF4-FFF2-40B4-BE49-F238E27FC236}">
                <a16:creationId xmlns:a16="http://schemas.microsoft.com/office/drawing/2014/main" id="{7892EA0D-8A81-494B-BB33-43BFCF754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575" y="3133555"/>
            <a:ext cx="569764" cy="569764"/>
          </a:xfrm>
          <a:prstGeom prst="rect">
            <a:avLst/>
          </a:prstGeom>
          <a:solidFill>
            <a:srgbClr val="009C33"/>
          </a:solidFill>
        </p:spPr>
      </p:pic>
      <p:pic>
        <p:nvPicPr>
          <p:cNvPr id="35" name="Imagen 34">
            <a:extLst>
              <a:ext uri="{FF2B5EF4-FFF2-40B4-BE49-F238E27FC236}">
                <a16:creationId xmlns:a16="http://schemas.microsoft.com/office/drawing/2014/main" id="{A27B666D-312A-4632-A1C0-AB679F09166D}"/>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1169587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35" name="Rectángulo redondeado 71">
            <a:extLst>
              <a:ext uri="{FF2B5EF4-FFF2-40B4-BE49-F238E27FC236}">
                <a16:creationId xmlns:a16="http://schemas.microsoft.com/office/drawing/2014/main" id="{F50FC898-6AF7-4D0A-809B-6C63BEE2E73E}"/>
              </a:ext>
            </a:extLst>
          </p:cNvPr>
          <p:cNvSpPr/>
          <p:nvPr/>
        </p:nvSpPr>
        <p:spPr>
          <a:xfrm>
            <a:off x="941443" y="2172281"/>
            <a:ext cx="7062870" cy="2223700"/>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Century Gothic" panose="020B0502020202020204" pitchFamily="34" charset="0"/>
            </a:endParaRPr>
          </a:p>
        </p:txBody>
      </p:sp>
      <p:sp>
        <p:nvSpPr>
          <p:cNvPr id="36" name="Rectángulo 72">
            <a:extLst>
              <a:ext uri="{FF2B5EF4-FFF2-40B4-BE49-F238E27FC236}">
                <a16:creationId xmlns:a16="http://schemas.microsoft.com/office/drawing/2014/main" id="{E257FACE-75E6-433F-B5B9-105C85610ED6}"/>
              </a:ext>
            </a:extLst>
          </p:cNvPr>
          <p:cNvSpPr/>
          <p:nvPr/>
        </p:nvSpPr>
        <p:spPr>
          <a:xfrm>
            <a:off x="1440564" y="2200040"/>
            <a:ext cx="6010741" cy="2492990"/>
          </a:xfrm>
          <a:prstGeom prst="rect">
            <a:avLst/>
          </a:prstGeom>
        </p:spPr>
        <p:txBody>
          <a:bodyPr wrap="square">
            <a:spAutoFit/>
          </a:bodyPr>
          <a:lstStyle/>
          <a:p>
            <a:pPr algn="ctr"/>
            <a:endParaRPr lang="es-CO" sz="1200" b="1" dirty="0">
              <a:solidFill>
                <a:srgbClr val="FF0000"/>
              </a:solidFill>
              <a:latin typeface="Arial" panose="020B0604020202020204" pitchFamily="34" charset="0"/>
              <a:cs typeface="Arial" panose="020B0604020202020204" pitchFamily="34" charset="0"/>
            </a:endParaRPr>
          </a:p>
          <a:p>
            <a:pPr algn="ctr"/>
            <a:r>
              <a:rPr lang="x-none" sz="1200" b="1" dirty="0">
                <a:solidFill>
                  <a:srgbClr val="FF0000"/>
                </a:solidFill>
                <a:latin typeface="Arial" panose="020B0604020202020204" pitchFamily="34" charset="0"/>
                <a:cs typeface="Arial" panose="020B0604020202020204" pitchFamily="34" charset="0"/>
              </a:rPr>
              <a:t>AYUDA EN LOCALIZACIÓN POR HURTO O EXTRAVIÓ DE LA MASCOTA: AFICHES, FOLLETOS, FOTOS, ETC.</a:t>
            </a:r>
            <a:endParaRPr lang="es-CO" sz="1200" dirty="0">
              <a:solidFill>
                <a:srgbClr val="FF0000"/>
              </a:solidFill>
              <a:latin typeface="Arial" panose="020B0604020202020204" pitchFamily="34" charset="0"/>
              <a:cs typeface="Arial" panose="020B0604020202020204" pitchFamily="34" charset="0"/>
            </a:endParaRPr>
          </a:p>
          <a:p>
            <a:endParaRPr lang="es-ES" sz="1200" b="1"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IGS </a:t>
            </a:r>
            <a:r>
              <a:rPr lang="x-none" sz="1200" dirty="0">
                <a:latin typeface="Arial" panose="020B0604020202020204" pitchFamily="34" charset="0"/>
                <a:cs typeface="Arial" panose="020B0604020202020204" pitchFamily="34" charset="0"/>
              </a:rPr>
              <a:t>asistencia le brindará asistencia en la localización de mascotas extraviadas. </a:t>
            </a:r>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E</a:t>
            </a:r>
            <a:r>
              <a:rPr lang="x-none" sz="1200" dirty="0">
                <a:latin typeface="Arial" panose="020B0604020202020204" pitchFamily="34" charset="0"/>
                <a:cs typeface="Arial" panose="020B0604020202020204" pitchFamily="34" charset="0"/>
              </a:rPr>
              <a:t>ste</a:t>
            </a:r>
            <a:r>
              <a:rPr lang="es-CO" sz="1200" dirty="0">
                <a:latin typeface="Arial" panose="020B0604020202020204" pitchFamily="34" charset="0"/>
                <a:cs typeface="Arial" panose="020B0604020202020204" pitchFamily="34" charset="0"/>
              </a:rPr>
              <a:t> </a:t>
            </a:r>
            <a:r>
              <a:rPr lang="x-none" sz="1200" dirty="0">
                <a:latin typeface="Arial" panose="020B0604020202020204" pitchFamily="34" charset="0"/>
                <a:cs typeface="Arial" panose="020B0604020202020204" pitchFamily="34" charset="0"/>
              </a:rPr>
              <a:t>servicio se prestará en la localidad de residencia del propietario de la mascota, dentro del perímetro urbano.  </a:t>
            </a:r>
            <a:endParaRPr lang="es-CO" sz="1200" dirty="0">
              <a:latin typeface="Arial" panose="020B0604020202020204" pitchFamily="34" charset="0"/>
              <a:cs typeface="Arial" panose="020B0604020202020204" pitchFamily="34" charset="0"/>
            </a:endParaRPr>
          </a:p>
          <a:p>
            <a:r>
              <a:rPr lang="es-CO" sz="1200" dirty="0">
                <a:latin typeface="Arial" panose="020B0604020202020204" pitchFamily="34" charset="0"/>
                <a:cs typeface="Arial" panose="020B0604020202020204" pitchFamily="34" charset="0"/>
              </a:rPr>
              <a:t>IGS</a:t>
            </a:r>
            <a:r>
              <a:rPr lang="x-none" sz="1200" dirty="0">
                <a:latin typeface="Arial" panose="020B0604020202020204" pitchFamily="34" charset="0"/>
                <a:cs typeface="Arial" panose="020B0604020202020204" pitchFamily="34" charset="0"/>
              </a:rPr>
              <a:t> asistencia ayudará en la búsqueda y localización de mascotas perdidas a través de la distribución de folletos, afiches y fotografías en vía pública de la mascota.</a:t>
            </a:r>
            <a:endParaRPr lang="es-CO" sz="1200" dirty="0">
              <a:latin typeface="Arial" panose="020B0604020202020204" pitchFamily="34" charset="0"/>
              <a:cs typeface="Arial" panose="020B0604020202020204" pitchFamily="34" charset="0"/>
            </a:endParaRPr>
          </a:p>
          <a:p>
            <a:endParaRPr lang="es-CO" sz="1200" b="1" dirty="0">
              <a:latin typeface="Arial" panose="020B0604020202020204" pitchFamily="34" charset="0"/>
              <a:cs typeface="Arial" panose="020B0604020202020204" pitchFamily="34" charset="0"/>
            </a:endParaRPr>
          </a:p>
          <a:p>
            <a:pPr algn="ctr"/>
            <a:endParaRPr lang="es-CO" sz="1200" dirty="0">
              <a:latin typeface="Arial" panose="020B0604020202020204" pitchFamily="34" charset="0"/>
              <a:cs typeface="Arial" panose="020B0604020202020204" pitchFamily="34" charset="0"/>
            </a:endParaRPr>
          </a:p>
          <a:p>
            <a:endParaRPr lang="es-CO" sz="1200" dirty="0">
              <a:latin typeface="Arial" panose="020B0604020202020204" pitchFamily="34" charset="0"/>
              <a:cs typeface="Arial" panose="020B0604020202020204" pitchFamily="34" charset="0"/>
            </a:endParaRPr>
          </a:p>
          <a:p>
            <a:r>
              <a:rPr lang="x-none" sz="1200"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grpSp>
        <p:nvGrpSpPr>
          <p:cNvPr id="37" name="Group 12">
            <a:extLst>
              <a:ext uri="{FF2B5EF4-FFF2-40B4-BE49-F238E27FC236}">
                <a16:creationId xmlns:a16="http://schemas.microsoft.com/office/drawing/2014/main" id="{22192936-27CA-4F83-9AE3-6A351D5907D4}"/>
              </a:ext>
            </a:extLst>
          </p:cNvPr>
          <p:cNvGrpSpPr>
            <a:grpSpLocks/>
          </p:cNvGrpSpPr>
          <p:nvPr/>
        </p:nvGrpSpPr>
        <p:grpSpPr bwMode="auto">
          <a:xfrm rot="10800000">
            <a:off x="260783" y="2173487"/>
            <a:ext cx="1143572" cy="1065612"/>
            <a:chOff x="3091" y="825"/>
            <a:chExt cx="960" cy="686"/>
          </a:xfrm>
          <a:solidFill>
            <a:srgbClr val="009C33"/>
          </a:solidFill>
        </p:grpSpPr>
        <p:sp>
          <p:nvSpPr>
            <p:cNvPr id="38" name="Freeform 13">
              <a:extLst>
                <a:ext uri="{FF2B5EF4-FFF2-40B4-BE49-F238E27FC236}">
                  <a16:creationId xmlns:a16="http://schemas.microsoft.com/office/drawing/2014/main" id="{B657D3C6-3487-4376-AEE5-5CAFCBA7EDE1}"/>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39" name="Freeform 14">
              <a:extLst>
                <a:ext uri="{FF2B5EF4-FFF2-40B4-BE49-F238E27FC236}">
                  <a16:creationId xmlns:a16="http://schemas.microsoft.com/office/drawing/2014/main" id="{84741016-2053-48C9-A9F6-6EE8F6BF205F}"/>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40" name="Freeform 15">
              <a:extLst>
                <a:ext uri="{FF2B5EF4-FFF2-40B4-BE49-F238E27FC236}">
                  <a16:creationId xmlns:a16="http://schemas.microsoft.com/office/drawing/2014/main" id="{426FF825-50FC-404F-84EE-B49A9C968EB5}"/>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grpSp>
        <p:nvGrpSpPr>
          <p:cNvPr id="41" name="Group 12">
            <a:extLst>
              <a:ext uri="{FF2B5EF4-FFF2-40B4-BE49-F238E27FC236}">
                <a16:creationId xmlns:a16="http://schemas.microsoft.com/office/drawing/2014/main" id="{2D3AD6FE-E816-4CC1-8D92-7B4B15880B86}"/>
              </a:ext>
            </a:extLst>
          </p:cNvPr>
          <p:cNvGrpSpPr>
            <a:grpSpLocks/>
          </p:cNvGrpSpPr>
          <p:nvPr/>
        </p:nvGrpSpPr>
        <p:grpSpPr bwMode="auto">
          <a:xfrm>
            <a:off x="7602863" y="2149856"/>
            <a:ext cx="1143572" cy="1098826"/>
            <a:chOff x="3091" y="825"/>
            <a:chExt cx="960" cy="686"/>
          </a:xfrm>
          <a:solidFill>
            <a:srgbClr val="009C33"/>
          </a:solidFill>
        </p:grpSpPr>
        <p:sp>
          <p:nvSpPr>
            <p:cNvPr id="42" name="Freeform 13">
              <a:extLst>
                <a:ext uri="{FF2B5EF4-FFF2-40B4-BE49-F238E27FC236}">
                  <a16:creationId xmlns:a16="http://schemas.microsoft.com/office/drawing/2014/main" id="{3D1A9490-3A4B-4EC4-84A8-26EACFB6AE0F}"/>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43" name="Freeform 14">
              <a:extLst>
                <a:ext uri="{FF2B5EF4-FFF2-40B4-BE49-F238E27FC236}">
                  <a16:creationId xmlns:a16="http://schemas.microsoft.com/office/drawing/2014/main" id="{79E7F1DE-B348-468B-B7C9-AE2FDA77CCFE}"/>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44" name="Freeform 15">
              <a:extLst>
                <a:ext uri="{FF2B5EF4-FFF2-40B4-BE49-F238E27FC236}">
                  <a16:creationId xmlns:a16="http://schemas.microsoft.com/office/drawing/2014/main" id="{0FF08019-144F-4AD7-9A3C-69C4FCCA58A9}"/>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sp>
        <p:nvSpPr>
          <p:cNvPr id="45" name="Rectángulo 86">
            <a:extLst>
              <a:ext uri="{FF2B5EF4-FFF2-40B4-BE49-F238E27FC236}">
                <a16:creationId xmlns:a16="http://schemas.microsoft.com/office/drawing/2014/main" id="{08715A28-1A90-488B-ABA0-901F8E191A1B}"/>
              </a:ext>
            </a:extLst>
          </p:cNvPr>
          <p:cNvSpPr/>
          <p:nvPr/>
        </p:nvSpPr>
        <p:spPr>
          <a:xfrm>
            <a:off x="7451306" y="2503061"/>
            <a:ext cx="1398925" cy="415498"/>
          </a:xfrm>
          <a:prstGeom prst="rect">
            <a:avLst/>
          </a:prstGeom>
        </p:spPr>
        <p:txBody>
          <a:bodyPr wrap="square">
            <a:spAutoFit/>
          </a:bodyPr>
          <a:lstStyle/>
          <a:p>
            <a:pPr algn="ctr"/>
            <a:r>
              <a:rPr lang="es-CO" sz="1050" b="1" dirty="0">
                <a:solidFill>
                  <a:schemeClr val="bg1"/>
                </a:solidFill>
                <a:latin typeface="Century Gothic" pitchFamily="34" charset="0"/>
              </a:rPr>
              <a:t>2 SMDLV</a:t>
            </a:r>
          </a:p>
          <a:p>
            <a:pPr algn="ctr"/>
            <a:r>
              <a:rPr lang="es-CO" sz="1050" b="1" dirty="0">
                <a:solidFill>
                  <a:schemeClr val="bg1"/>
                </a:solidFill>
              </a:rPr>
              <a:t>1 Evento</a:t>
            </a:r>
          </a:p>
        </p:txBody>
      </p:sp>
      <p:pic>
        <p:nvPicPr>
          <p:cNvPr id="46" name="Imagen 1">
            <a:extLst>
              <a:ext uri="{FF2B5EF4-FFF2-40B4-BE49-F238E27FC236}">
                <a16:creationId xmlns:a16="http://schemas.microsoft.com/office/drawing/2014/main" id="{F25940C8-341F-4BB3-8A9E-E527FF020B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803" y="2410316"/>
            <a:ext cx="550052" cy="550052"/>
          </a:xfrm>
          <a:prstGeom prst="rect">
            <a:avLst/>
          </a:prstGeom>
          <a:solidFill>
            <a:srgbClr val="009C33"/>
          </a:solidFill>
        </p:spPr>
      </p:pic>
      <p:pic>
        <p:nvPicPr>
          <p:cNvPr id="23" name="Imagen 22">
            <a:extLst>
              <a:ext uri="{FF2B5EF4-FFF2-40B4-BE49-F238E27FC236}">
                <a16:creationId xmlns:a16="http://schemas.microsoft.com/office/drawing/2014/main" id="{BF558E92-6CD2-4919-B825-ECAE40CC7451}"/>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77568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Producto Póliza Mascotas</a:t>
            </a:r>
          </a:p>
        </p:txBody>
      </p:sp>
      <p:grpSp>
        <p:nvGrpSpPr>
          <p:cNvPr id="15" name="21 Grupo"/>
          <p:cNvGrpSpPr/>
          <p:nvPr/>
        </p:nvGrpSpPr>
        <p:grpSpPr>
          <a:xfrm>
            <a:off x="114302" y="5821781"/>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14" name="Rectángulo 72">
            <a:extLst>
              <a:ext uri="{FF2B5EF4-FFF2-40B4-BE49-F238E27FC236}">
                <a16:creationId xmlns:a16="http://schemas.microsoft.com/office/drawing/2014/main" id="{02FDFFFF-9C5B-47A5-A59E-53F92B755F44}"/>
              </a:ext>
            </a:extLst>
          </p:cNvPr>
          <p:cNvSpPr/>
          <p:nvPr/>
        </p:nvSpPr>
        <p:spPr>
          <a:xfrm>
            <a:off x="310619" y="2305753"/>
            <a:ext cx="3906540" cy="1950534"/>
          </a:xfrm>
          <a:prstGeom prst="rect">
            <a:avLst/>
          </a:prstGeom>
        </p:spPr>
        <p:txBody>
          <a:bodyPr wrap="square">
            <a:spAutoFit/>
          </a:bodyPr>
          <a:lstStyle/>
          <a:p>
            <a:pPr algn="ctr"/>
            <a:endParaRPr lang="es-ES" sz="825" b="1" dirty="0">
              <a:latin typeface="Arial" panose="020B0604020202020204" pitchFamily="34" charset="0"/>
              <a:cs typeface="Arial" panose="020B0604020202020204" pitchFamily="34" charset="0"/>
            </a:endParaRPr>
          </a:p>
          <a:p>
            <a:r>
              <a:rPr lang="es-AR" sz="1050" b="1" dirty="0">
                <a:latin typeface="Arial" panose="020B0604020202020204" pitchFamily="34" charset="0"/>
                <a:cs typeface="Arial" panose="020B0604020202020204" pitchFamily="34" charset="0"/>
              </a:rPr>
              <a:t>VALORES AGREGADOS:</a:t>
            </a:r>
            <a:endParaRPr lang="es-CO" b="1" dirty="0">
              <a:latin typeface="Arial" panose="020B0604020202020204" pitchFamily="34" charset="0"/>
              <a:cs typeface="Arial" panose="020B0604020202020204" pitchFamily="34" charset="0"/>
            </a:endParaRPr>
          </a:p>
          <a:p>
            <a:pPr lvl="1">
              <a:buFont typeface="Arial" pitchFamily="34" charset="0"/>
              <a:buChar char="•"/>
            </a:pPr>
            <a:r>
              <a:rPr lang="it-IT" sz="1050" dirty="0">
                <a:latin typeface="Arial" panose="020B0604020202020204" pitchFamily="34" charset="0"/>
                <a:cs typeface="Arial" panose="020B0604020202020204" pitchFamily="34" charset="0"/>
              </a:rPr>
              <a:t>No tenemos limitación en tipo de raza.</a:t>
            </a:r>
          </a:p>
          <a:p>
            <a:pPr lvl="1">
              <a:buFont typeface="Arial" pitchFamily="34" charset="0"/>
              <a:buChar char="•"/>
            </a:pPr>
            <a:r>
              <a:rPr lang="it-IT" sz="1050" dirty="0">
                <a:latin typeface="Arial" panose="020B0604020202020204" pitchFamily="34" charset="0"/>
                <a:cs typeface="Arial" panose="020B0604020202020204" pitchFamily="34" charset="0"/>
              </a:rPr>
              <a:t>No requiere SARLAFT</a:t>
            </a:r>
            <a:endParaRPr lang="es-CO" sz="1050" dirty="0">
              <a:latin typeface="Arial" panose="020B0604020202020204" pitchFamily="34" charset="0"/>
              <a:cs typeface="Arial" panose="020B0604020202020204" pitchFamily="34" charset="0"/>
            </a:endParaRPr>
          </a:p>
          <a:p>
            <a:pPr lvl="1">
              <a:buFont typeface="Arial" pitchFamily="34" charset="0"/>
              <a:buChar char="•"/>
            </a:pPr>
            <a:r>
              <a:rPr lang="it-IT" sz="1050" dirty="0">
                <a:latin typeface="Arial" panose="020B0604020202020204" pitchFamily="34" charset="0"/>
                <a:cs typeface="Arial" panose="020B0604020202020204" pitchFamily="34" charset="0"/>
              </a:rPr>
              <a:t> Costo Preferencial</a:t>
            </a:r>
            <a:endParaRPr lang="es-CO" sz="1050" dirty="0">
              <a:latin typeface="Arial" panose="020B0604020202020204" pitchFamily="34" charset="0"/>
              <a:cs typeface="Arial" panose="020B0604020202020204" pitchFamily="34" charset="0"/>
            </a:endParaRPr>
          </a:p>
          <a:p>
            <a:pPr lvl="1">
              <a:buFont typeface="Arial" pitchFamily="34" charset="0"/>
              <a:buChar char="•"/>
            </a:pPr>
            <a:r>
              <a:rPr lang="it-IT" sz="1050" dirty="0">
                <a:latin typeface="Arial" panose="020B0604020202020204" pitchFamily="34" charset="0"/>
                <a:cs typeface="Arial" panose="020B0604020202020204" pitchFamily="34" charset="0"/>
              </a:rPr>
              <a:t>Edad mínima de ingreso 3 meses y máximo 12 años de edad.</a:t>
            </a:r>
            <a:endParaRPr lang="es-CO" sz="1050" dirty="0">
              <a:latin typeface="Arial" panose="020B0604020202020204" pitchFamily="34" charset="0"/>
              <a:cs typeface="Arial" panose="020B0604020202020204" pitchFamily="34" charset="0"/>
            </a:endParaRPr>
          </a:p>
          <a:p>
            <a:r>
              <a:rPr lang="es-AR" sz="1050" b="1" dirty="0">
                <a:latin typeface="Arial" panose="020B0604020202020204" pitchFamily="34" charset="0"/>
                <a:cs typeface="Arial" panose="020B0604020202020204" pitchFamily="34" charset="0"/>
              </a:rPr>
              <a:t>PRIMA ANUAL:</a:t>
            </a:r>
            <a:endParaRPr lang="es-CO" b="1" dirty="0">
              <a:latin typeface="Arial" panose="020B0604020202020204" pitchFamily="34" charset="0"/>
              <a:cs typeface="Arial" panose="020B0604020202020204" pitchFamily="34" charset="0"/>
            </a:endParaRPr>
          </a:p>
          <a:p>
            <a:pPr lvl="1"/>
            <a:r>
              <a:rPr lang="it-IT" sz="1050" b="1" dirty="0">
                <a:latin typeface="Arial" panose="020B0604020202020204" pitchFamily="34" charset="0"/>
                <a:cs typeface="Arial" panose="020B0604020202020204" pitchFamily="34" charset="0"/>
              </a:rPr>
              <a:t>Prima anual sin </a:t>
            </a:r>
            <a:r>
              <a:rPr lang="it-IT" sz="1050" dirty="0">
                <a:latin typeface="Arial" panose="020B0604020202020204" pitchFamily="34" charset="0"/>
                <a:cs typeface="Arial" panose="020B0604020202020204" pitchFamily="34" charset="0"/>
              </a:rPr>
              <a:t>IVA </a:t>
            </a:r>
            <a:r>
              <a:rPr lang="it-IT" b="1" dirty="0">
                <a:latin typeface="Arial" panose="020B0604020202020204" pitchFamily="34" charset="0"/>
                <a:cs typeface="Arial" panose="020B0604020202020204" pitchFamily="34" charset="0"/>
              </a:rPr>
              <a:t>$212,000</a:t>
            </a:r>
            <a:endParaRPr lang="es-CO" b="1" dirty="0">
              <a:latin typeface="Arial" panose="020B0604020202020204" pitchFamily="34" charset="0"/>
              <a:cs typeface="Arial" panose="020B0604020202020204" pitchFamily="34" charset="0"/>
            </a:endParaRPr>
          </a:p>
          <a:p>
            <a:pPr algn="ctr"/>
            <a:r>
              <a:rPr lang="es-CO" sz="1050" b="1" dirty="0">
                <a:solidFill>
                  <a:schemeClr val="accent1"/>
                </a:solidFill>
                <a:latin typeface="Arial" panose="020B0604020202020204" pitchFamily="34" charset="0"/>
                <a:cs typeface="Arial" panose="020B0604020202020204" pitchFamily="34" charset="0"/>
              </a:rPr>
              <a:t>TELEFONO LACOUTURE SEGUROS: 311-415-7035</a:t>
            </a:r>
            <a:endParaRPr lang="x-none" sz="1050" b="1" dirty="0">
              <a:solidFill>
                <a:schemeClr val="accent1"/>
              </a:solidFill>
              <a:latin typeface="Arial" panose="020B0604020202020204" pitchFamily="34" charset="0"/>
              <a:cs typeface="Arial" panose="020B0604020202020204" pitchFamily="34" charset="0"/>
            </a:endParaRPr>
          </a:p>
          <a:p>
            <a:endParaRPr lang="es-CO" sz="1050" dirty="0">
              <a:latin typeface="Arial" panose="020B0604020202020204" pitchFamily="34" charset="0"/>
              <a:cs typeface="Arial" panose="020B0604020202020204" pitchFamily="34" charset="0"/>
            </a:endParaRPr>
          </a:p>
        </p:txBody>
      </p:sp>
      <p:sp>
        <p:nvSpPr>
          <p:cNvPr id="17" name="Rectángulo redondeado 71">
            <a:extLst>
              <a:ext uri="{FF2B5EF4-FFF2-40B4-BE49-F238E27FC236}">
                <a16:creationId xmlns:a16="http://schemas.microsoft.com/office/drawing/2014/main" id="{2A9DD8F1-184B-42E2-930B-9DC2BA3DF025}"/>
              </a:ext>
            </a:extLst>
          </p:cNvPr>
          <p:cNvSpPr/>
          <p:nvPr/>
        </p:nvSpPr>
        <p:spPr>
          <a:xfrm>
            <a:off x="290399" y="2191999"/>
            <a:ext cx="3926760" cy="2042867"/>
          </a:xfrm>
          <a:prstGeom prst="roundRect">
            <a:avLst/>
          </a:prstGeom>
          <a:noFill/>
          <a:ln w="5715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4950" dirty="0">
              <a:solidFill>
                <a:schemeClr val="tx1"/>
              </a:solidFill>
              <a:latin typeface="Arial" panose="020B0604020202020204" pitchFamily="34" charset="0"/>
              <a:cs typeface="Arial" panose="020B0604020202020204" pitchFamily="34" charset="0"/>
            </a:endParaRPr>
          </a:p>
        </p:txBody>
      </p:sp>
      <p:sp>
        <p:nvSpPr>
          <p:cNvPr id="20" name="Rectángulo 147">
            <a:extLst>
              <a:ext uri="{FF2B5EF4-FFF2-40B4-BE49-F238E27FC236}">
                <a16:creationId xmlns:a16="http://schemas.microsoft.com/office/drawing/2014/main" id="{21460ED6-5066-4AC9-A66A-F89299929502}"/>
              </a:ext>
            </a:extLst>
          </p:cNvPr>
          <p:cNvSpPr/>
          <p:nvPr/>
        </p:nvSpPr>
        <p:spPr>
          <a:xfrm>
            <a:off x="4683173" y="4212422"/>
            <a:ext cx="3670788" cy="1315731"/>
          </a:xfrm>
          <a:prstGeom prst="rect">
            <a:avLst/>
          </a:prstGeom>
          <a:noFill/>
        </p:spPr>
        <p:txBody>
          <a:bodyPr wrap="square" lIns="68567" tIns="34283" rIns="68567" bIns="34283">
            <a:spAutoFit/>
          </a:bodyPr>
          <a:lstStyle/>
          <a:p>
            <a:pPr lvl="1" algn="ctr"/>
            <a:r>
              <a:rPr lang="es-CO" sz="2700" b="1" dirty="0">
                <a:latin typeface="Century Gothic" panose="020B0502020202020204" pitchFamily="34" charset="0"/>
              </a:rPr>
              <a:t>Asistencia</a:t>
            </a:r>
          </a:p>
          <a:p>
            <a:pPr lvl="1" algn="ctr"/>
            <a:r>
              <a:rPr lang="es-CO" sz="2700" b="1" dirty="0">
                <a:latin typeface="Century Gothic" panose="020B0502020202020204" pitchFamily="34" charset="0"/>
              </a:rPr>
              <a:t>Mascotas</a:t>
            </a:r>
          </a:p>
          <a:p>
            <a:pPr lvl="1" algn="ctr"/>
            <a:endParaRPr lang="es-CO" sz="2700" b="1" dirty="0">
              <a:latin typeface="Century Gothic" panose="020B0502020202020204" pitchFamily="34" charset="0"/>
            </a:endParaRPr>
          </a:p>
        </p:txBody>
      </p:sp>
      <p:pic>
        <p:nvPicPr>
          <p:cNvPr id="23" name="Picture 2">
            <a:extLst>
              <a:ext uri="{FF2B5EF4-FFF2-40B4-BE49-F238E27FC236}">
                <a16:creationId xmlns:a16="http://schemas.microsoft.com/office/drawing/2014/main" id="{F7AE4B9C-70B2-47DB-B4E0-17C44A8349C3}"/>
              </a:ext>
            </a:extLst>
          </p:cNvPr>
          <p:cNvPicPr>
            <a:picLocks noChangeAspect="1" noChangeArrowheads="1"/>
          </p:cNvPicPr>
          <p:nvPr/>
        </p:nvPicPr>
        <p:blipFill>
          <a:blip r:embed="rId3"/>
          <a:srcRect/>
          <a:stretch>
            <a:fillRect/>
          </a:stretch>
        </p:blipFill>
        <p:spPr bwMode="auto">
          <a:xfrm>
            <a:off x="4299045" y="1848924"/>
            <a:ext cx="4749774" cy="2359718"/>
          </a:xfrm>
          <a:prstGeom prst="rect">
            <a:avLst/>
          </a:prstGeom>
          <a:noFill/>
          <a:ln w="9525">
            <a:noFill/>
            <a:miter lim="800000"/>
            <a:headEnd/>
            <a:tailEnd/>
          </a:ln>
        </p:spPr>
      </p:pic>
      <p:pic>
        <p:nvPicPr>
          <p:cNvPr id="24" name="Imagen 23">
            <a:extLst>
              <a:ext uri="{FF2B5EF4-FFF2-40B4-BE49-F238E27FC236}">
                <a16:creationId xmlns:a16="http://schemas.microsoft.com/office/drawing/2014/main" id="{F5783DC0-9E35-4F01-B298-F3447C399800}"/>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563451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47" name="Rectángulo redondeado 71">
            <a:extLst>
              <a:ext uri="{FF2B5EF4-FFF2-40B4-BE49-F238E27FC236}">
                <a16:creationId xmlns:a16="http://schemas.microsoft.com/office/drawing/2014/main" id="{5EF7E798-15B0-4DF6-9833-E9EB750348F0}"/>
              </a:ext>
            </a:extLst>
          </p:cNvPr>
          <p:cNvSpPr/>
          <p:nvPr/>
        </p:nvSpPr>
        <p:spPr>
          <a:xfrm>
            <a:off x="918641" y="2162757"/>
            <a:ext cx="6992906" cy="2285984"/>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dirty="0">
              <a:solidFill>
                <a:schemeClr val="tx1"/>
              </a:solidFill>
              <a:latin typeface="Arial" panose="020B0604020202020204" pitchFamily="34" charset="0"/>
              <a:cs typeface="Arial" panose="020B0604020202020204" pitchFamily="34" charset="0"/>
            </a:endParaRPr>
          </a:p>
        </p:txBody>
      </p:sp>
      <p:grpSp>
        <p:nvGrpSpPr>
          <p:cNvPr id="48" name="Group 12">
            <a:extLst>
              <a:ext uri="{FF2B5EF4-FFF2-40B4-BE49-F238E27FC236}">
                <a16:creationId xmlns:a16="http://schemas.microsoft.com/office/drawing/2014/main" id="{B8592F9E-A35F-413B-94EF-B3ECE9670B1C}"/>
              </a:ext>
            </a:extLst>
          </p:cNvPr>
          <p:cNvGrpSpPr>
            <a:grpSpLocks/>
          </p:cNvGrpSpPr>
          <p:nvPr/>
        </p:nvGrpSpPr>
        <p:grpSpPr bwMode="auto">
          <a:xfrm rot="10800000">
            <a:off x="237981" y="2480295"/>
            <a:ext cx="1143572" cy="1065612"/>
            <a:chOff x="3091" y="825"/>
            <a:chExt cx="960" cy="686"/>
          </a:xfrm>
          <a:solidFill>
            <a:srgbClr val="009C33"/>
          </a:solidFill>
        </p:grpSpPr>
        <p:sp>
          <p:nvSpPr>
            <p:cNvPr id="49" name="Freeform 13">
              <a:extLst>
                <a:ext uri="{FF2B5EF4-FFF2-40B4-BE49-F238E27FC236}">
                  <a16:creationId xmlns:a16="http://schemas.microsoft.com/office/drawing/2014/main" id="{2386DC52-E82A-4785-B6CC-F6EB361327E8}"/>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100" dirty="0">
                <a:latin typeface="Arial" panose="020B0604020202020204" pitchFamily="34" charset="0"/>
                <a:cs typeface="Arial" panose="020B0604020202020204" pitchFamily="34" charset="0"/>
              </a:endParaRPr>
            </a:p>
          </p:txBody>
        </p:sp>
        <p:sp>
          <p:nvSpPr>
            <p:cNvPr id="50" name="Freeform 14">
              <a:extLst>
                <a:ext uri="{FF2B5EF4-FFF2-40B4-BE49-F238E27FC236}">
                  <a16:creationId xmlns:a16="http://schemas.microsoft.com/office/drawing/2014/main" id="{2B0952F6-8CB0-4F1C-A3FC-017C29C24A33}"/>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100" dirty="0">
                <a:latin typeface="Arial" panose="020B0604020202020204" pitchFamily="34" charset="0"/>
                <a:cs typeface="Arial" panose="020B0604020202020204" pitchFamily="34" charset="0"/>
              </a:endParaRPr>
            </a:p>
          </p:txBody>
        </p:sp>
        <p:sp>
          <p:nvSpPr>
            <p:cNvPr id="51" name="Freeform 15">
              <a:extLst>
                <a:ext uri="{FF2B5EF4-FFF2-40B4-BE49-F238E27FC236}">
                  <a16:creationId xmlns:a16="http://schemas.microsoft.com/office/drawing/2014/main" id="{EF0D6F20-7C70-4438-84D7-4678A1F6147C}"/>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100" dirty="0">
                <a:latin typeface="Arial" panose="020B0604020202020204" pitchFamily="34" charset="0"/>
                <a:cs typeface="Arial" panose="020B0604020202020204" pitchFamily="34" charset="0"/>
              </a:endParaRPr>
            </a:p>
          </p:txBody>
        </p:sp>
      </p:grpSp>
      <p:grpSp>
        <p:nvGrpSpPr>
          <p:cNvPr id="52" name="Group 12">
            <a:extLst>
              <a:ext uri="{FF2B5EF4-FFF2-40B4-BE49-F238E27FC236}">
                <a16:creationId xmlns:a16="http://schemas.microsoft.com/office/drawing/2014/main" id="{342220BC-AA52-48AE-996E-90C8F894AACA}"/>
              </a:ext>
            </a:extLst>
          </p:cNvPr>
          <p:cNvGrpSpPr>
            <a:grpSpLocks/>
          </p:cNvGrpSpPr>
          <p:nvPr/>
        </p:nvGrpSpPr>
        <p:grpSpPr bwMode="auto">
          <a:xfrm>
            <a:off x="7708457" y="2386499"/>
            <a:ext cx="1143572" cy="1098826"/>
            <a:chOff x="3091" y="825"/>
            <a:chExt cx="960" cy="686"/>
          </a:xfrm>
          <a:solidFill>
            <a:srgbClr val="009C33"/>
          </a:solidFill>
        </p:grpSpPr>
        <p:sp>
          <p:nvSpPr>
            <p:cNvPr id="53" name="Freeform 13">
              <a:extLst>
                <a:ext uri="{FF2B5EF4-FFF2-40B4-BE49-F238E27FC236}">
                  <a16:creationId xmlns:a16="http://schemas.microsoft.com/office/drawing/2014/main" id="{0696C023-487C-4F0A-AA2A-EC1EC0802A5E}"/>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100" dirty="0">
                <a:latin typeface="Arial" panose="020B0604020202020204" pitchFamily="34" charset="0"/>
                <a:cs typeface="Arial" panose="020B0604020202020204" pitchFamily="34" charset="0"/>
              </a:endParaRPr>
            </a:p>
          </p:txBody>
        </p:sp>
        <p:sp>
          <p:nvSpPr>
            <p:cNvPr id="54" name="Freeform 14">
              <a:extLst>
                <a:ext uri="{FF2B5EF4-FFF2-40B4-BE49-F238E27FC236}">
                  <a16:creationId xmlns:a16="http://schemas.microsoft.com/office/drawing/2014/main" id="{F43E5124-7C13-4E1B-91D7-39CE94F01654}"/>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100" dirty="0">
                <a:latin typeface="Arial" panose="020B0604020202020204" pitchFamily="34" charset="0"/>
                <a:cs typeface="Arial" panose="020B0604020202020204" pitchFamily="34" charset="0"/>
              </a:endParaRPr>
            </a:p>
          </p:txBody>
        </p:sp>
        <p:sp>
          <p:nvSpPr>
            <p:cNvPr id="55" name="Freeform 15">
              <a:extLst>
                <a:ext uri="{FF2B5EF4-FFF2-40B4-BE49-F238E27FC236}">
                  <a16:creationId xmlns:a16="http://schemas.microsoft.com/office/drawing/2014/main" id="{57577C4B-7109-4927-8084-1B025014DF3F}"/>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100" dirty="0">
                <a:latin typeface="Arial" panose="020B0604020202020204" pitchFamily="34" charset="0"/>
                <a:cs typeface="Arial" panose="020B0604020202020204" pitchFamily="34" charset="0"/>
              </a:endParaRPr>
            </a:p>
          </p:txBody>
        </p:sp>
      </p:grpSp>
      <p:sp>
        <p:nvSpPr>
          <p:cNvPr id="56" name="Rectángulo 86">
            <a:extLst>
              <a:ext uri="{FF2B5EF4-FFF2-40B4-BE49-F238E27FC236}">
                <a16:creationId xmlns:a16="http://schemas.microsoft.com/office/drawing/2014/main" id="{9C76015A-4699-47C7-96C6-C66F62EEEC48}"/>
              </a:ext>
            </a:extLst>
          </p:cNvPr>
          <p:cNvSpPr/>
          <p:nvPr/>
        </p:nvSpPr>
        <p:spPr>
          <a:xfrm>
            <a:off x="7467837" y="2812486"/>
            <a:ext cx="1398925" cy="261610"/>
          </a:xfrm>
          <a:prstGeom prst="rect">
            <a:avLst/>
          </a:prstGeom>
        </p:spPr>
        <p:txBody>
          <a:bodyPr wrap="square">
            <a:spAutoFit/>
          </a:bodyPr>
          <a:lstStyle/>
          <a:p>
            <a:pPr algn="ctr"/>
            <a:r>
              <a:rPr lang="es-CO" sz="1100" b="1" dirty="0">
                <a:solidFill>
                  <a:schemeClr val="bg1"/>
                </a:solidFill>
                <a:latin typeface="Arial" panose="020B0604020202020204" pitchFamily="34" charset="0"/>
                <a:cs typeface="Arial" panose="020B0604020202020204" pitchFamily="34" charset="0"/>
              </a:rPr>
              <a:t>Sin Límite</a:t>
            </a:r>
          </a:p>
        </p:txBody>
      </p:sp>
      <p:sp>
        <p:nvSpPr>
          <p:cNvPr id="57" name="Rectángulo 4">
            <a:extLst>
              <a:ext uri="{FF2B5EF4-FFF2-40B4-BE49-F238E27FC236}">
                <a16:creationId xmlns:a16="http://schemas.microsoft.com/office/drawing/2014/main" id="{6E0ADE1D-2B71-4800-981F-8FA9F7F1CFF7}"/>
              </a:ext>
            </a:extLst>
          </p:cNvPr>
          <p:cNvSpPr/>
          <p:nvPr/>
        </p:nvSpPr>
        <p:spPr>
          <a:xfrm>
            <a:off x="996277" y="2421376"/>
            <a:ext cx="3980577" cy="430887"/>
          </a:xfrm>
          <a:prstGeom prst="rect">
            <a:avLst/>
          </a:prstGeom>
        </p:spPr>
        <p:txBody>
          <a:bodyPr wrap="none">
            <a:spAutoFit/>
          </a:bodyPr>
          <a:lstStyle/>
          <a:p>
            <a:pPr marL="342900" algn="just"/>
            <a:r>
              <a:rPr lang="es-AR" sz="1100" b="1" u="sng" dirty="0">
                <a:solidFill>
                  <a:srgbClr val="FF0000"/>
                </a:solidFill>
                <a:latin typeface="Arial" panose="020B0604020202020204" pitchFamily="34" charset="0"/>
                <a:cs typeface="Arial" panose="020B0604020202020204" pitchFamily="34" charset="0"/>
              </a:rPr>
              <a:t>ASISTENCIA DE REFERENCIAS – INFOMASCOTAS</a:t>
            </a:r>
            <a:endParaRPr lang="es-CO" sz="1100" dirty="0">
              <a:solidFill>
                <a:srgbClr val="FF0000"/>
              </a:solidFill>
              <a:latin typeface="Arial" panose="020B0604020202020204" pitchFamily="34" charset="0"/>
              <a:cs typeface="Arial" panose="020B0604020202020204" pitchFamily="34" charset="0"/>
            </a:endParaRPr>
          </a:p>
          <a:p>
            <a:pPr marL="342900" algn="just"/>
            <a:endParaRPr lang="es-CO" sz="1100" dirty="0">
              <a:latin typeface="Arial" panose="020B0604020202020204" pitchFamily="34" charset="0"/>
              <a:ea typeface="MS Mincho" panose="02020609040205080304" pitchFamily="49" charset="-128"/>
              <a:cs typeface="Arial" panose="020B0604020202020204" pitchFamily="34" charset="0"/>
            </a:endParaRPr>
          </a:p>
        </p:txBody>
      </p:sp>
      <p:pic>
        <p:nvPicPr>
          <p:cNvPr id="58" name="Imagen 5">
            <a:extLst>
              <a:ext uri="{FF2B5EF4-FFF2-40B4-BE49-F238E27FC236}">
                <a16:creationId xmlns:a16="http://schemas.microsoft.com/office/drawing/2014/main" id="{26B02D3F-1980-4F6C-934F-9976A2842E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16" y="2735986"/>
            <a:ext cx="569764" cy="569764"/>
          </a:xfrm>
          <a:prstGeom prst="rect">
            <a:avLst/>
          </a:prstGeom>
          <a:solidFill>
            <a:srgbClr val="009C33"/>
          </a:solidFill>
        </p:spPr>
      </p:pic>
      <p:sp>
        <p:nvSpPr>
          <p:cNvPr id="59" name="Rectángulo 72">
            <a:extLst>
              <a:ext uri="{FF2B5EF4-FFF2-40B4-BE49-F238E27FC236}">
                <a16:creationId xmlns:a16="http://schemas.microsoft.com/office/drawing/2014/main" id="{4E01060F-FD04-445C-AFC8-CFD815C144EB}"/>
              </a:ext>
            </a:extLst>
          </p:cNvPr>
          <p:cNvSpPr/>
          <p:nvPr/>
        </p:nvSpPr>
        <p:spPr>
          <a:xfrm>
            <a:off x="1457802" y="2458496"/>
            <a:ext cx="6205387" cy="1615827"/>
          </a:xfrm>
          <a:prstGeom prst="rect">
            <a:avLst/>
          </a:prstGeom>
        </p:spPr>
        <p:txBody>
          <a:bodyPr wrap="square">
            <a:spAutoFit/>
          </a:bodyPr>
          <a:lstStyle/>
          <a:p>
            <a:pPr algn="just"/>
            <a:endParaRPr lang="es-CO" sz="1100" b="1" dirty="0">
              <a:latin typeface="Arial" panose="020B0604020202020204" pitchFamily="34" charset="0"/>
              <a:cs typeface="Arial" panose="020B0604020202020204" pitchFamily="34" charset="0"/>
            </a:endParaRPr>
          </a:p>
          <a:p>
            <a:pPr algn="just"/>
            <a:endParaRPr lang="es-CO" sz="1100" b="1" dirty="0">
              <a:latin typeface="Arial" panose="020B0604020202020204" pitchFamily="34" charset="0"/>
              <a:cs typeface="Arial" panose="020B0604020202020204" pitchFamily="34" charset="0"/>
            </a:endParaRPr>
          </a:p>
          <a:p>
            <a:pPr algn="just"/>
            <a:r>
              <a:rPr lang="es-AR" sz="1100" b="1" dirty="0">
                <a:latin typeface="Arial" panose="020B0604020202020204" pitchFamily="34" charset="0"/>
                <a:cs typeface="Arial" panose="020B0604020202020204" pitchFamily="34" charset="0"/>
              </a:rPr>
              <a:t>REFERENCIA Y COORDINACIÓN DE ADIESTRADOR DE PERROS.</a:t>
            </a:r>
          </a:p>
          <a:p>
            <a:pPr algn="just"/>
            <a:endParaRPr lang="es-CO" sz="1100" dirty="0">
              <a:latin typeface="Arial" panose="020B0604020202020204" pitchFamily="34" charset="0"/>
              <a:cs typeface="Arial" panose="020B0604020202020204" pitchFamily="34" charset="0"/>
            </a:endParaRPr>
          </a:p>
          <a:p>
            <a:pPr algn="just"/>
            <a:r>
              <a:rPr lang="es-AR" sz="1100" b="1" dirty="0">
                <a:latin typeface="Arial" panose="020B0604020202020204" pitchFamily="34" charset="0"/>
                <a:cs typeface="Arial" panose="020B0604020202020204" pitchFamily="34" charset="0"/>
              </a:rPr>
              <a:t>REFERENCIA Y COORDINACIÓN DE CAMINATAS ECO-RECEATIVAS CANINAS</a:t>
            </a:r>
          </a:p>
          <a:p>
            <a:pPr algn="just"/>
            <a:r>
              <a:rPr lang="es-AR" sz="1100" b="1" dirty="0">
                <a:latin typeface="Arial" panose="020B0604020202020204" pitchFamily="34" charset="0"/>
                <a:cs typeface="Arial" panose="020B0604020202020204" pitchFamily="34" charset="0"/>
              </a:rPr>
              <a:t>R</a:t>
            </a:r>
            <a:endParaRPr lang="es-CO" sz="1100" dirty="0">
              <a:latin typeface="Arial" panose="020B0604020202020204" pitchFamily="34" charset="0"/>
              <a:cs typeface="Arial" panose="020B0604020202020204" pitchFamily="34" charset="0"/>
            </a:endParaRPr>
          </a:p>
          <a:p>
            <a:pPr algn="just"/>
            <a:r>
              <a:rPr lang="es-AR" sz="1100" b="1" dirty="0">
                <a:latin typeface="Arial" panose="020B0604020202020204" pitchFamily="34" charset="0"/>
                <a:cs typeface="Arial" panose="020B0604020202020204" pitchFamily="34" charset="0"/>
              </a:rPr>
              <a:t>REFERENCIA Y COORDINACIÓN DE CLÍNICAS VETERINARIAS</a:t>
            </a:r>
          </a:p>
          <a:p>
            <a:pPr algn="just"/>
            <a:endParaRPr lang="es-CO" sz="1100" dirty="0">
              <a:latin typeface="Arial" panose="020B0604020202020204" pitchFamily="34" charset="0"/>
              <a:cs typeface="Arial" panose="020B0604020202020204" pitchFamily="34" charset="0"/>
            </a:endParaRPr>
          </a:p>
          <a:p>
            <a:pPr algn="just"/>
            <a:r>
              <a:rPr lang="es-AR" sz="1100" b="1" dirty="0">
                <a:latin typeface="Arial" panose="020B0604020202020204" pitchFamily="34" charset="0"/>
                <a:cs typeface="Arial" panose="020B0604020202020204" pitchFamily="34" charset="0"/>
              </a:rPr>
              <a:t>INFORMACIÓN SOBRE GUARDERÍAS DE MASCOTAS.</a:t>
            </a:r>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pic>
        <p:nvPicPr>
          <p:cNvPr id="23" name="Imagen 22">
            <a:extLst>
              <a:ext uri="{FF2B5EF4-FFF2-40B4-BE49-F238E27FC236}">
                <a16:creationId xmlns:a16="http://schemas.microsoft.com/office/drawing/2014/main" id="{EC007A0E-535F-4732-B0A0-1BE0F5829F13}"/>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3545850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Referencias de veterinarias</a:t>
            </a:r>
          </a:p>
        </p:txBody>
      </p:sp>
      <p:grpSp>
        <p:nvGrpSpPr>
          <p:cNvPr id="15" name="21 Grupo"/>
          <p:cNvGrpSpPr/>
          <p:nvPr/>
        </p:nvGrpSpPr>
        <p:grpSpPr>
          <a:xfrm>
            <a:off x="115678" y="6165738"/>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47" name="Rectángulo redondeado 71">
            <a:extLst>
              <a:ext uri="{FF2B5EF4-FFF2-40B4-BE49-F238E27FC236}">
                <a16:creationId xmlns:a16="http://schemas.microsoft.com/office/drawing/2014/main" id="{5EF7E798-15B0-4DF6-9833-E9EB750348F0}"/>
              </a:ext>
            </a:extLst>
          </p:cNvPr>
          <p:cNvSpPr/>
          <p:nvPr/>
        </p:nvSpPr>
        <p:spPr>
          <a:xfrm>
            <a:off x="996277" y="1481653"/>
            <a:ext cx="6992906" cy="2285984"/>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100" dirty="0">
              <a:solidFill>
                <a:schemeClr val="tx1"/>
              </a:solidFill>
              <a:latin typeface="Arial" panose="020B0604020202020204" pitchFamily="34" charset="0"/>
              <a:cs typeface="Arial" panose="020B0604020202020204" pitchFamily="34" charset="0"/>
            </a:endParaRPr>
          </a:p>
        </p:txBody>
      </p:sp>
      <p:grpSp>
        <p:nvGrpSpPr>
          <p:cNvPr id="48" name="Group 12">
            <a:extLst>
              <a:ext uri="{FF2B5EF4-FFF2-40B4-BE49-F238E27FC236}">
                <a16:creationId xmlns:a16="http://schemas.microsoft.com/office/drawing/2014/main" id="{B8592F9E-A35F-413B-94EF-B3ECE9670B1C}"/>
              </a:ext>
            </a:extLst>
          </p:cNvPr>
          <p:cNvGrpSpPr>
            <a:grpSpLocks/>
          </p:cNvGrpSpPr>
          <p:nvPr/>
        </p:nvGrpSpPr>
        <p:grpSpPr bwMode="auto">
          <a:xfrm rot="10800000">
            <a:off x="173743" y="1789175"/>
            <a:ext cx="1143572" cy="1065612"/>
            <a:chOff x="3091" y="825"/>
            <a:chExt cx="960" cy="686"/>
          </a:xfrm>
          <a:solidFill>
            <a:srgbClr val="009C33"/>
          </a:solidFill>
        </p:grpSpPr>
        <p:sp>
          <p:nvSpPr>
            <p:cNvPr id="49" name="Freeform 13">
              <a:extLst>
                <a:ext uri="{FF2B5EF4-FFF2-40B4-BE49-F238E27FC236}">
                  <a16:creationId xmlns:a16="http://schemas.microsoft.com/office/drawing/2014/main" id="{2386DC52-E82A-4785-B6CC-F6EB361327E8}"/>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100" dirty="0">
                <a:latin typeface="Arial" panose="020B0604020202020204" pitchFamily="34" charset="0"/>
                <a:cs typeface="Arial" panose="020B0604020202020204" pitchFamily="34" charset="0"/>
              </a:endParaRPr>
            </a:p>
          </p:txBody>
        </p:sp>
        <p:sp>
          <p:nvSpPr>
            <p:cNvPr id="50" name="Freeform 14">
              <a:extLst>
                <a:ext uri="{FF2B5EF4-FFF2-40B4-BE49-F238E27FC236}">
                  <a16:creationId xmlns:a16="http://schemas.microsoft.com/office/drawing/2014/main" id="{2B0952F6-8CB0-4F1C-A3FC-017C29C24A33}"/>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100" dirty="0">
                <a:latin typeface="Arial" panose="020B0604020202020204" pitchFamily="34" charset="0"/>
                <a:cs typeface="Arial" panose="020B0604020202020204" pitchFamily="34" charset="0"/>
              </a:endParaRPr>
            </a:p>
          </p:txBody>
        </p:sp>
        <p:sp>
          <p:nvSpPr>
            <p:cNvPr id="51" name="Freeform 15">
              <a:extLst>
                <a:ext uri="{FF2B5EF4-FFF2-40B4-BE49-F238E27FC236}">
                  <a16:creationId xmlns:a16="http://schemas.microsoft.com/office/drawing/2014/main" id="{EF0D6F20-7C70-4438-84D7-4678A1F6147C}"/>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100" dirty="0">
                <a:latin typeface="Arial" panose="020B0604020202020204" pitchFamily="34" charset="0"/>
                <a:cs typeface="Arial" panose="020B0604020202020204" pitchFamily="34" charset="0"/>
              </a:endParaRPr>
            </a:p>
          </p:txBody>
        </p:sp>
      </p:grpSp>
      <p:grpSp>
        <p:nvGrpSpPr>
          <p:cNvPr id="52" name="Group 12">
            <a:extLst>
              <a:ext uri="{FF2B5EF4-FFF2-40B4-BE49-F238E27FC236}">
                <a16:creationId xmlns:a16="http://schemas.microsoft.com/office/drawing/2014/main" id="{342220BC-AA52-48AE-996E-90C8F894AACA}"/>
              </a:ext>
            </a:extLst>
          </p:cNvPr>
          <p:cNvGrpSpPr>
            <a:grpSpLocks/>
          </p:cNvGrpSpPr>
          <p:nvPr/>
        </p:nvGrpSpPr>
        <p:grpSpPr bwMode="auto">
          <a:xfrm>
            <a:off x="7682019" y="1753437"/>
            <a:ext cx="1143572" cy="1098826"/>
            <a:chOff x="3091" y="825"/>
            <a:chExt cx="960" cy="686"/>
          </a:xfrm>
          <a:solidFill>
            <a:srgbClr val="009C33"/>
          </a:solidFill>
        </p:grpSpPr>
        <p:sp>
          <p:nvSpPr>
            <p:cNvPr id="53" name="Freeform 13">
              <a:extLst>
                <a:ext uri="{FF2B5EF4-FFF2-40B4-BE49-F238E27FC236}">
                  <a16:creationId xmlns:a16="http://schemas.microsoft.com/office/drawing/2014/main" id="{0696C023-487C-4F0A-AA2A-EC1EC0802A5E}"/>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100" dirty="0">
                <a:latin typeface="Arial" panose="020B0604020202020204" pitchFamily="34" charset="0"/>
                <a:cs typeface="Arial" panose="020B0604020202020204" pitchFamily="34" charset="0"/>
              </a:endParaRPr>
            </a:p>
          </p:txBody>
        </p:sp>
        <p:sp>
          <p:nvSpPr>
            <p:cNvPr id="54" name="Freeform 14">
              <a:extLst>
                <a:ext uri="{FF2B5EF4-FFF2-40B4-BE49-F238E27FC236}">
                  <a16:creationId xmlns:a16="http://schemas.microsoft.com/office/drawing/2014/main" id="{F43E5124-7C13-4E1B-91D7-39CE94F01654}"/>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100" dirty="0">
                <a:latin typeface="Arial" panose="020B0604020202020204" pitchFamily="34" charset="0"/>
                <a:cs typeface="Arial" panose="020B0604020202020204" pitchFamily="34" charset="0"/>
              </a:endParaRPr>
            </a:p>
          </p:txBody>
        </p:sp>
        <p:sp>
          <p:nvSpPr>
            <p:cNvPr id="55" name="Freeform 15">
              <a:extLst>
                <a:ext uri="{FF2B5EF4-FFF2-40B4-BE49-F238E27FC236}">
                  <a16:creationId xmlns:a16="http://schemas.microsoft.com/office/drawing/2014/main" id="{57577C4B-7109-4927-8084-1B025014DF3F}"/>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100" dirty="0">
                <a:latin typeface="Arial" panose="020B0604020202020204" pitchFamily="34" charset="0"/>
                <a:cs typeface="Arial" panose="020B0604020202020204" pitchFamily="34" charset="0"/>
              </a:endParaRPr>
            </a:p>
          </p:txBody>
        </p:sp>
      </p:grpSp>
      <p:sp>
        <p:nvSpPr>
          <p:cNvPr id="56" name="Rectángulo 86">
            <a:extLst>
              <a:ext uri="{FF2B5EF4-FFF2-40B4-BE49-F238E27FC236}">
                <a16:creationId xmlns:a16="http://schemas.microsoft.com/office/drawing/2014/main" id="{9C76015A-4699-47C7-96C6-C66F62EEEC48}"/>
              </a:ext>
            </a:extLst>
          </p:cNvPr>
          <p:cNvSpPr/>
          <p:nvPr/>
        </p:nvSpPr>
        <p:spPr>
          <a:xfrm>
            <a:off x="7477545" y="2124889"/>
            <a:ext cx="1398925" cy="261610"/>
          </a:xfrm>
          <a:prstGeom prst="rect">
            <a:avLst/>
          </a:prstGeom>
        </p:spPr>
        <p:txBody>
          <a:bodyPr wrap="square">
            <a:spAutoFit/>
          </a:bodyPr>
          <a:lstStyle/>
          <a:p>
            <a:pPr algn="ctr"/>
            <a:r>
              <a:rPr lang="es-CO" sz="1100" b="1" dirty="0">
                <a:solidFill>
                  <a:schemeClr val="bg1"/>
                </a:solidFill>
                <a:latin typeface="Arial" panose="020B0604020202020204" pitchFamily="34" charset="0"/>
                <a:cs typeface="Arial" panose="020B0604020202020204" pitchFamily="34" charset="0"/>
              </a:rPr>
              <a:t>OPCIONES</a:t>
            </a:r>
          </a:p>
        </p:txBody>
      </p:sp>
      <p:sp>
        <p:nvSpPr>
          <p:cNvPr id="57" name="Rectángulo 4">
            <a:extLst>
              <a:ext uri="{FF2B5EF4-FFF2-40B4-BE49-F238E27FC236}">
                <a16:creationId xmlns:a16="http://schemas.microsoft.com/office/drawing/2014/main" id="{6E0ADE1D-2B71-4800-981F-8FA9F7F1CFF7}"/>
              </a:ext>
            </a:extLst>
          </p:cNvPr>
          <p:cNvSpPr/>
          <p:nvPr/>
        </p:nvSpPr>
        <p:spPr>
          <a:xfrm>
            <a:off x="1590388" y="1559519"/>
            <a:ext cx="2925801" cy="430887"/>
          </a:xfrm>
          <a:prstGeom prst="rect">
            <a:avLst/>
          </a:prstGeom>
        </p:spPr>
        <p:txBody>
          <a:bodyPr wrap="none">
            <a:spAutoFit/>
          </a:bodyPr>
          <a:lstStyle/>
          <a:p>
            <a:pPr marL="342900" algn="just"/>
            <a:r>
              <a:rPr lang="es-CO" sz="1100" b="1" u="sng" dirty="0">
                <a:solidFill>
                  <a:srgbClr val="FF0000"/>
                </a:solidFill>
                <a:latin typeface="Arial" panose="020B0604020202020204" pitchFamily="34" charset="0"/>
                <a:cs typeface="Arial" panose="020B0604020202020204" pitchFamily="34" charset="0"/>
              </a:rPr>
              <a:t>INFORMACION DE PRESTATARIOS</a:t>
            </a:r>
            <a:endParaRPr lang="es-CO" sz="1100" dirty="0">
              <a:solidFill>
                <a:srgbClr val="FF0000"/>
              </a:solidFill>
              <a:latin typeface="Arial" panose="020B0604020202020204" pitchFamily="34" charset="0"/>
              <a:cs typeface="Arial" panose="020B0604020202020204" pitchFamily="34" charset="0"/>
            </a:endParaRPr>
          </a:p>
          <a:p>
            <a:pPr marL="342900" algn="just"/>
            <a:endParaRPr lang="es-CO" sz="1100" dirty="0">
              <a:latin typeface="Arial" panose="020B0604020202020204" pitchFamily="34" charset="0"/>
              <a:ea typeface="MS Mincho" panose="02020609040205080304" pitchFamily="49" charset="-128"/>
              <a:cs typeface="Arial" panose="020B0604020202020204" pitchFamily="34" charset="0"/>
            </a:endParaRPr>
          </a:p>
        </p:txBody>
      </p:sp>
      <p:pic>
        <p:nvPicPr>
          <p:cNvPr id="58" name="Imagen 5">
            <a:extLst>
              <a:ext uri="{FF2B5EF4-FFF2-40B4-BE49-F238E27FC236}">
                <a16:creationId xmlns:a16="http://schemas.microsoft.com/office/drawing/2014/main" id="{26B02D3F-1980-4F6C-934F-9976A2842E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34" y="2076734"/>
            <a:ext cx="569764" cy="569764"/>
          </a:xfrm>
          <a:prstGeom prst="rect">
            <a:avLst/>
          </a:prstGeom>
          <a:solidFill>
            <a:srgbClr val="009C33"/>
          </a:solidFill>
        </p:spPr>
      </p:pic>
      <p:sp>
        <p:nvSpPr>
          <p:cNvPr id="59" name="Rectángulo 72">
            <a:extLst>
              <a:ext uri="{FF2B5EF4-FFF2-40B4-BE49-F238E27FC236}">
                <a16:creationId xmlns:a16="http://schemas.microsoft.com/office/drawing/2014/main" id="{4E01060F-FD04-445C-AFC8-CFD815C144EB}"/>
              </a:ext>
            </a:extLst>
          </p:cNvPr>
          <p:cNvSpPr/>
          <p:nvPr/>
        </p:nvSpPr>
        <p:spPr>
          <a:xfrm>
            <a:off x="1580478" y="1613559"/>
            <a:ext cx="6205387" cy="1954381"/>
          </a:xfrm>
          <a:prstGeom prst="rect">
            <a:avLst/>
          </a:prstGeom>
        </p:spPr>
        <p:txBody>
          <a:bodyPr wrap="square">
            <a:spAutoFit/>
          </a:bodyPr>
          <a:lstStyle/>
          <a:p>
            <a:pPr algn="just"/>
            <a:endParaRPr lang="es-CO" sz="1100" b="1" dirty="0">
              <a:latin typeface="Arial" panose="020B0604020202020204" pitchFamily="34" charset="0"/>
              <a:cs typeface="Arial" panose="020B0604020202020204" pitchFamily="34" charset="0"/>
            </a:endParaRPr>
          </a:p>
          <a:p>
            <a:pPr algn="just"/>
            <a:endParaRPr lang="es-CO" sz="1100" b="1" dirty="0">
              <a:latin typeface="Arial" panose="020B0604020202020204" pitchFamily="34" charset="0"/>
              <a:cs typeface="Arial" panose="020B0604020202020204" pitchFamily="34" charset="0"/>
            </a:endParaRPr>
          </a:p>
          <a:p>
            <a:pPr algn="just"/>
            <a:r>
              <a:rPr lang="es-AR" sz="1100" b="1" dirty="0">
                <a:latin typeface="Arial" panose="020B0604020202020204" pitchFamily="34" charset="0"/>
                <a:cs typeface="Arial" panose="020B0604020202020204" pitchFamily="34" charset="0"/>
              </a:rPr>
              <a:t>-CLAINICA VETERINARIA DOGTOR CAT</a:t>
            </a:r>
          </a:p>
          <a:p>
            <a:pPr algn="just"/>
            <a:endParaRPr lang="es-CO" sz="1100" dirty="0">
              <a:latin typeface="Arial" panose="020B0604020202020204" pitchFamily="34" charset="0"/>
              <a:cs typeface="Arial" panose="020B0604020202020204" pitchFamily="34" charset="0"/>
            </a:endParaRPr>
          </a:p>
          <a:p>
            <a:pPr algn="just"/>
            <a:r>
              <a:rPr lang="es-AR" sz="1100" b="1" dirty="0">
                <a:latin typeface="Arial" panose="020B0604020202020204" pitchFamily="34" charset="0"/>
                <a:cs typeface="Arial" panose="020B0604020202020204" pitchFamily="34" charset="0"/>
              </a:rPr>
              <a:t>-VIDA ANIMAL</a:t>
            </a:r>
          </a:p>
          <a:p>
            <a:pPr algn="just"/>
            <a:endParaRPr lang="es-CO" sz="1100" dirty="0">
              <a:latin typeface="Arial" panose="020B0604020202020204" pitchFamily="34" charset="0"/>
              <a:cs typeface="Arial" panose="020B0604020202020204" pitchFamily="34" charset="0"/>
            </a:endParaRPr>
          </a:p>
          <a:p>
            <a:pPr algn="just"/>
            <a:r>
              <a:rPr lang="es-AR" sz="1100" b="1" dirty="0">
                <a:latin typeface="Arial" panose="020B0604020202020204" pitchFamily="34" charset="0"/>
                <a:cs typeface="Arial" panose="020B0604020202020204" pitchFamily="34" charset="0"/>
              </a:rPr>
              <a:t>-MIS MASCOTAS CLINICA VETERINARIA</a:t>
            </a:r>
          </a:p>
          <a:p>
            <a:pPr algn="just"/>
            <a:endParaRPr lang="es-CO" sz="1100" dirty="0">
              <a:latin typeface="Arial" panose="020B0604020202020204" pitchFamily="34" charset="0"/>
              <a:cs typeface="Arial" panose="020B0604020202020204" pitchFamily="34" charset="0"/>
            </a:endParaRPr>
          </a:p>
          <a:p>
            <a:pPr algn="just"/>
            <a:r>
              <a:rPr lang="es-AR" sz="1100" b="1" dirty="0">
                <a:latin typeface="Arial" panose="020B0604020202020204" pitchFamily="34" charset="0"/>
                <a:cs typeface="Arial" panose="020B0604020202020204" pitchFamily="34" charset="0"/>
              </a:rPr>
              <a:t>-CLINICA VETERINARIA DEL COUNTRY</a:t>
            </a:r>
            <a:r>
              <a:rPr lang="x-none" sz="1100" b="1" dirty="0">
                <a:latin typeface="Arial" panose="020B0604020202020204" pitchFamily="34" charset="0"/>
                <a:cs typeface="Arial" panose="020B0604020202020204" pitchFamily="34" charset="0"/>
              </a:rPr>
              <a:t> </a:t>
            </a:r>
            <a:endParaRPr lang="es-CO" sz="1100" b="1" dirty="0">
              <a:latin typeface="Arial" panose="020B0604020202020204" pitchFamily="34" charset="0"/>
              <a:cs typeface="Arial" panose="020B0604020202020204" pitchFamily="34" charset="0"/>
            </a:endParaRPr>
          </a:p>
          <a:p>
            <a:pPr algn="just"/>
            <a:endParaRPr lang="es-CO" sz="1100" b="1" dirty="0">
              <a:latin typeface="Arial" panose="020B0604020202020204" pitchFamily="34" charset="0"/>
              <a:cs typeface="Arial" panose="020B0604020202020204" pitchFamily="34" charset="0"/>
            </a:endParaRPr>
          </a:p>
          <a:p>
            <a:pPr algn="just"/>
            <a:r>
              <a:rPr lang="es-CO" sz="1100" b="1" dirty="0">
                <a:latin typeface="Arial" panose="020B0604020202020204" pitchFamily="34" charset="0"/>
                <a:cs typeface="Arial" panose="020B0604020202020204" pitchFamily="34" charset="0"/>
              </a:rPr>
              <a:t>-CLINICA VETERINARIA KANOPOLIS</a:t>
            </a:r>
          </a:p>
        </p:txBody>
      </p:sp>
      <p:pic>
        <p:nvPicPr>
          <p:cNvPr id="23" name="Imagen 22">
            <a:extLst>
              <a:ext uri="{FF2B5EF4-FFF2-40B4-BE49-F238E27FC236}">
                <a16:creationId xmlns:a16="http://schemas.microsoft.com/office/drawing/2014/main" id="{EC007A0E-535F-4732-B0A0-1BE0F5829F13}"/>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pic>
        <p:nvPicPr>
          <p:cNvPr id="1026" name="Picture 2" descr="image001">
            <a:extLst>
              <a:ext uri="{FF2B5EF4-FFF2-40B4-BE49-F238E27FC236}">
                <a16:creationId xmlns:a16="http://schemas.microsoft.com/office/drawing/2014/main" id="{EC62A333-8563-4E70-880F-C2872AE3C9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17315" y="3927572"/>
            <a:ext cx="4609879" cy="213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210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Producto Póliza Mascotas</a:t>
            </a:r>
          </a:p>
        </p:txBody>
      </p:sp>
      <p:grpSp>
        <p:nvGrpSpPr>
          <p:cNvPr id="15" name="21 Grupo"/>
          <p:cNvGrpSpPr/>
          <p:nvPr/>
        </p:nvGrpSpPr>
        <p:grpSpPr>
          <a:xfrm>
            <a:off x="114302" y="5821781"/>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24" name="Rectángulo 2">
            <a:extLst>
              <a:ext uri="{FF2B5EF4-FFF2-40B4-BE49-F238E27FC236}">
                <a16:creationId xmlns:a16="http://schemas.microsoft.com/office/drawing/2014/main" id="{4569A913-187E-455B-9890-274EF8C6B193}"/>
              </a:ext>
            </a:extLst>
          </p:cNvPr>
          <p:cNvSpPr>
            <a:spLocks noChangeArrowheads="1"/>
          </p:cNvSpPr>
          <p:nvPr/>
        </p:nvSpPr>
        <p:spPr bwMode="auto">
          <a:xfrm>
            <a:off x="5764562" y="3931479"/>
            <a:ext cx="274728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1" indent="0" algn="just">
              <a:spcBef>
                <a:spcPct val="0"/>
              </a:spcBef>
              <a:buNone/>
            </a:pPr>
            <a:r>
              <a:rPr lang="es-CO" altLang="es-CO" sz="1600" dirty="0" err="1">
                <a:latin typeface="Century Gothic" panose="020B0502020202020204" pitchFamily="34" charset="0"/>
                <a:ea typeface="Amadeus-Regular"/>
                <a:cs typeface="Amadeus-Regular"/>
              </a:rPr>
              <a:t>Call</a:t>
            </a:r>
            <a:r>
              <a:rPr lang="es-CO" altLang="es-CO" sz="1600" dirty="0">
                <a:latin typeface="Century Gothic" panose="020B0502020202020204" pitchFamily="34" charset="0"/>
                <a:ea typeface="Amadeus-Regular"/>
                <a:cs typeface="Amadeus-Regular"/>
              </a:rPr>
              <a:t> Center con tecnología de vanguardia.</a:t>
            </a:r>
          </a:p>
        </p:txBody>
      </p:sp>
      <p:sp>
        <p:nvSpPr>
          <p:cNvPr id="25" name="Rectángulo 1">
            <a:extLst>
              <a:ext uri="{FF2B5EF4-FFF2-40B4-BE49-F238E27FC236}">
                <a16:creationId xmlns:a16="http://schemas.microsoft.com/office/drawing/2014/main" id="{E7E6D463-8B62-4D62-8C09-B4DFEF159D3B}"/>
              </a:ext>
            </a:extLst>
          </p:cNvPr>
          <p:cNvSpPr/>
          <p:nvPr/>
        </p:nvSpPr>
        <p:spPr>
          <a:xfrm>
            <a:off x="1733791" y="2434771"/>
            <a:ext cx="2395097" cy="584775"/>
          </a:xfrm>
          <a:prstGeom prst="rect">
            <a:avLst/>
          </a:prstGeom>
        </p:spPr>
        <p:txBody>
          <a:bodyPr wrap="square">
            <a:spAutoFit/>
          </a:bodyPr>
          <a:lstStyle/>
          <a:p>
            <a:pPr lvl="1">
              <a:spcBef>
                <a:spcPct val="0"/>
              </a:spcBef>
            </a:pPr>
            <a:r>
              <a:rPr lang="es-CO" altLang="es-CO" sz="1600" b="1" dirty="0">
                <a:latin typeface="Century Gothic" panose="020B0502020202020204" pitchFamily="34" charset="0"/>
                <a:ea typeface="Amadeus-Regular"/>
                <a:cs typeface="Amadeus-Regular"/>
              </a:rPr>
              <a:t>24</a:t>
            </a:r>
            <a:r>
              <a:rPr lang="es-CO" altLang="es-CO" sz="1600" dirty="0">
                <a:latin typeface="Century Gothic" panose="020B0502020202020204" pitchFamily="34" charset="0"/>
                <a:ea typeface="Amadeus-Regular"/>
                <a:cs typeface="Amadeus-Regular"/>
              </a:rPr>
              <a:t> horas </a:t>
            </a:r>
          </a:p>
          <a:p>
            <a:pPr lvl="1">
              <a:spcBef>
                <a:spcPct val="0"/>
              </a:spcBef>
            </a:pPr>
            <a:r>
              <a:rPr lang="es-CO" altLang="es-CO" sz="1600" b="1" dirty="0">
                <a:latin typeface="Century Gothic" panose="020B0502020202020204" pitchFamily="34" charset="0"/>
                <a:ea typeface="Amadeus-Regular"/>
                <a:cs typeface="Amadeus-Regular"/>
              </a:rPr>
              <a:t>365</a:t>
            </a:r>
            <a:r>
              <a:rPr lang="es-CO" altLang="es-CO" sz="1600" dirty="0">
                <a:latin typeface="Century Gothic" panose="020B0502020202020204" pitchFamily="34" charset="0"/>
                <a:ea typeface="Amadeus-Regular"/>
                <a:cs typeface="Amadeus-Regular"/>
              </a:rPr>
              <a:t> días del año. </a:t>
            </a:r>
          </a:p>
        </p:txBody>
      </p:sp>
      <p:sp>
        <p:nvSpPr>
          <p:cNvPr id="26" name="Rectángulo 2">
            <a:extLst>
              <a:ext uri="{FF2B5EF4-FFF2-40B4-BE49-F238E27FC236}">
                <a16:creationId xmlns:a16="http://schemas.microsoft.com/office/drawing/2014/main" id="{4DA1158D-232F-4F70-AF22-66C13C14C2B5}"/>
              </a:ext>
            </a:extLst>
          </p:cNvPr>
          <p:cNvSpPr/>
          <p:nvPr/>
        </p:nvSpPr>
        <p:spPr>
          <a:xfrm>
            <a:off x="1733791" y="4171297"/>
            <a:ext cx="1635310" cy="584775"/>
          </a:xfrm>
          <a:prstGeom prst="rect">
            <a:avLst/>
          </a:prstGeom>
        </p:spPr>
        <p:txBody>
          <a:bodyPr wrap="square">
            <a:spAutoFit/>
          </a:bodyPr>
          <a:lstStyle/>
          <a:p>
            <a:pPr lvl="1">
              <a:spcBef>
                <a:spcPct val="0"/>
              </a:spcBef>
            </a:pPr>
            <a:r>
              <a:rPr lang="es-CO" altLang="es-CO" sz="1600" dirty="0">
                <a:latin typeface="Century Gothic" panose="020B0502020202020204" pitchFamily="34" charset="0"/>
                <a:ea typeface="Amadeus-Regular"/>
                <a:cs typeface="Amadeus-Regular"/>
              </a:rPr>
              <a:t>Nivel </a:t>
            </a:r>
          </a:p>
          <a:p>
            <a:pPr lvl="1">
              <a:spcBef>
                <a:spcPct val="0"/>
              </a:spcBef>
            </a:pPr>
            <a:r>
              <a:rPr lang="es-CO" altLang="es-CO" sz="1600" dirty="0">
                <a:latin typeface="Century Gothic" panose="020B0502020202020204" pitchFamily="34" charset="0"/>
                <a:ea typeface="Amadeus-Regular"/>
                <a:cs typeface="Amadeus-Regular"/>
              </a:rPr>
              <a:t>nacional</a:t>
            </a:r>
            <a:endParaRPr lang="es-CO" sz="1600" dirty="0">
              <a:latin typeface="Century Gothic" panose="020B0502020202020204" pitchFamily="34" charset="0"/>
              <a:ea typeface="Amadeus-Regular"/>
              <a:cs typeface="Amadeus-Regular"/>
            </a:endParaRPr>
          </a:p>
        </p:txBody>
      </p:sp>
      <p:sp>
        <p:nvSpPr>
          <p:cNvPr id="27" name="Rectángulo 3">
            <a:extLst>
              <a:ext uri="{FF2B5EF4-FFF2-40B4-BE49-F238E27FC236}">
                <a16:creationId xmlns:a16="http://schemas.microsoft.com/office/drawing/2014/main" id="{EAD766A4-D684-4479-84F2-A4556F4E433A}"/>
              </a:ext>
            </a:extLst>
          </p:cNvPr>
          <p:cNvSpPr/>
          <p:nvPr/>
        </p:nvSpPr>
        <p:spPr>
          <a:xfrm>
            <a:off x="6007894" y="2404053"/>
            <a:ext cx="1588897" cy="830997"/>
          </a:xfrm>
          <a:prstGeom prst="rect">
            <a:avLst/>
          </a:prstGeom>
        </p:spPr>
        <p:txBody>
          <a:bodyPr wrap="none">
            <a:spAutoFit/>
          </a:bodyPr>
          <a:lstStyle/>
          <a:p>
            <a:r>
              <a:rPr lang="es-CO" altLang="es-CO" sz="1600" dirty="0">
                <a:latin typeface="Century Gothic" panose="020B0502020202020204" pitchFamily="34" charset="0"/>
                <a:ea typeface="Amadeus-Regular"/>
                <a:cs typeface="Amadeus-Regular"/>
              </a:rPr>
              <a:t>Proveedores</a:t>
            </a:r>
          </a:p>
          <a:p>
            <a:r>
              <a:rPr lang="es-CO" altLang="es-CO" sz="1600" dirty="0">
                <a:latin typeface="Century Gothic" panose="020B0502020202020204" pitchFamily="34" charset="0"/>
                <a:ea typeface="Amadeus-Regular"/>
                <a:cs typeface="Amadeus-Regular"/>
              </a:rPr>
              <a:t>Técnicos </a:t>
            </a:r>
          </a:p>
          <a:p>
            <a:r>
              <a:rPr lang="es-CO" altLang="es-CO" sz="1600" dirty="0">
                <a:latin typeface="Century Gothic" panose="020B0502020202020204" pitchFamily="34" charset="0"/>
                <a:ea typeface="Amadeus-Regular"/>
                <a:cs typeface="Amadeus-Regular"/>
              </a:rPr>
              <a:t>Profesionales. </a:t>
            </a:r>
            <a:endParaRPr lang="es-CO" sz="1600" dirty="0">
              <a:latin typeface="Century Gothic" panose="020B0502020202020204" pitchFamily="34" charset="0"/>
            </a:endParaRPr>
          </a:p>
        </p:txBody>
      </p:sp>
      <p:sp>
        <p:nvSpPr>
          <p:cNvPr id="28" name="Rectángulo 4">
            <a:extLst>
              <a:ext uri="{FF2B5EF4-FFF2-40B4-BE49-F238E27FC236}">
                <a16:creationId xmlns:a16="http://schemas.microsoft.com/office/drawing/2014/main" id="{6BF2F594-7D04-41C3-AF7D-04C23EA6E73E}"/>
              </a:ext>
            </a:extLst>
          </p:cNvPr>
          <p:cNvSpPr/>
          <p:nvPr/>
        </p:nvSpPr>
        <p:spPr>
          <a:xfrm>
            <a:off x="2082651" y="2229909"/>
            <a:ext cx="1263487" cy="369332"/>
          </a:xfrm>
          <a:prstGeom prst="rect">
            <a:avLst/>
          </a:prstGeom>
        </p:spPr>
        <p:txBody>
          <a:bodyPr wrap="none">
            <a:spAutoFit/>
          </a:bodyPr>
          <a:lstStyle/>
          <a:p>
            <a:r>
              <a:rPr lang="es-CO" altLang="es-CO" b="1" dirty="0">
                <a:solidFill>
                  <a:srgbClr val="C00000"/>
                </a:solidFill>
                <a:latin typeface="Century Gothic" panose="020B0502020202020204" pitchFamily="34" charset="0"/>
                <a:ea typeface="Amadeus-Regular"/>
                <a:cs typeface="Amadeus-Regular"/>
              </a:rPr>
              <a:t>Atención </a:t>
            </a:r>
            <a:endParaRPr lang="es-CO" sz="1600" b="1" dirty="0">
              <a:solidFill>
                <a:srgbClr val="C00000"/>
              </a:solidFill>
            </a:endParaRPr>
          </a:p>
        </p:txBody>
      </p:sp>
      <p:sp>
        <p:nvSpPr>
          <p:cNvPr id="29" name="Rectángulo 5">
            <a:extLst>
              <a:ext uri="{FF2B5EF4-FFF2-40B4-BE49-F238E27FC236}">
                <a16:creationId xmlns:a16="http://schemas.microsoft.com/office/drawing/2014/main" id="{647A4D87-0A06-4D7C-BB12-91665A89FD22}"/>
              </a:ext>
            </a:extLst>
          </p:cNvPr>
          <p:cNvSpPr/>
          <p:nvPr/>
        </p:nvSpPr>
        <p:spPr>
          <a:xfrm>
            <a:off x="2067319" y="3961161"/>
            <a:ext cx="1317990" cy="369332"/>
          </a:xfrm>
          <a:prstGeom prst="rect">
            <a:avLst/>
          </a:prstGeom>
        </p:spPr>
        <p:txBody>
          <a:bodyPr wrap="none">
            <a:spAutoFit/>
          </a:bodyPr>
          <a:lstStyle/>
          <a:p>
            <a:r>
              <a:rPr lang="es-CO" altLang="es-CO" b="1" dirty="0">
                <a:solidFill>
                  <a:srgbClr val="C00000"/>
                </a:solidFill>
                <a:latin typeface="Century Gothic" panose="020B0502020202020204" pitchFamily="34" charset="0"/>
                <a:ea typeface="Amadeus-Regular"/>
                <a:cs typeface="Amadeus-Regular"/>
              </a:rPr>
              <a:t>Cobertura</a:t>
            </a:r>
            <a:endParaRPr lang="es-CO" b="1" dirty="0">
              <a:solidFill>
                <a:srgbClr val="C00000"/>
              </a:solidFill>
              <a:latin typeface="Century Gothic" panose="020B0502020202020204" pitchFamily="34" charset="0"/>
              <a:ea typeface="Amadeus-Regular"/>
              <a:cs typeface="Amadeus-Regular"/>
            </a:endParaRPr>
          </a:p>
        </p:txBody>
      </p:sp>
      <p:sp>
        <p:nvSpPr>
          <p:cNvPr id="30" name="Rectángulo 38">
            <a:extLst>
              <a:ext uri="{FF2B5EF4-FFF2-40B4-BE49-F238E27FC236}">
                <a16:creationId xmlns:a16="http://schemas.microsoft.com/office/drawing/2014/main" id="{B8CC1C97-E5E6-4438-B544-CB0624D21290}"/>
              </a:ext>
            </a:extLst>
          </p:cNvPr>
          <p:cNvSpPr/>
          <p:nvPr/>
        </p:nvSpPr>
        <p:spPr>
          <a:xfrm>
            <a:off x="5979288" y="2155194"/>
            <a:ext cx="1734770" cy="369332"/>
          </a:xfrm>
          <a:prstGeom prst="rect">
            <a:avLst/>
          </a:prstGeom>
        </p:spPr>
        <p:txBody>
          <a:bodyPr wrap="none">
            <a:spAutoFit/>
          </a:bodyPr>
          <a:lstStyle/>
          <a:p>
            <a:r>
              <a:rPr lang="es-CO" altLang="es-CO" b="1" dirty="0">
                <a:solidFill>
                  <a:srgbClr val="C00000"/>
                </a:solidFill>
                <a:latin typeface="Century Gothic" panose="020B0502020202020204" pitchFamily="34" charset="0"/>
                <a:ea typeface="Amadeus-Regular"/>
                <a:cs typeface="Amadeus-Regular"/>
              </a:rPr>
              <a:t>Capacitación</a:t>
            </a:r>
            <a:endParaRPr lang="es-CO" b="1" dirty="0">
              <a:solidFill>
                <a:srgbClr val="C00000"/>
              </a:solidFill>
              <a:latin typeface="Century Gothic" panose="020B0502020202020204" pitchFamily="34" charset="0"/>
              <a:ea typeface="Amadeus-Regular"/>
              <a:cs typeface="Amadeus-Regular"/>
            </a:endParaRPr>
          </a:p>
        </p:txBody>
      </p:sp>
      <p:sp>
        <p:nvSpPr>
          <p:cNvPr id="31" name="Rectángulo 39">
            <a:extLst>
              <a:ext uri="{FF2B5EF4-FFF2-40B4-BE49-F238E27FC236}">
                <a16:creationId xmlns:a16="http://schemas.microsoft.com/office/drawing/2014/main" id="{C16DC8CF-09BC-4BDF-B19B-22C42CEFD400}"/>
              </a:ext>
            </a:extLst>
          </p:cNvPr>
          <p:cNvSpPr/>
          <p:nvPr/>
        </p:nvSpPr>
        <p:spPr>
          <a:xfrm>
            <a:off x="6078036" y="3677909"/>
            <a:ext cx="1425390" cy="369332"/>
          </a:xfrm>
          <a:prstGeom prst="rect">
            <a:avLst/>
          </a:prstGeom>
        </p:spPr>
        <p:txBody>
          <a:bodyPr wrap="none">
            <a:spAutoFit/>
          </a:bodyPr>
          <a:lstStyle/>
          <a:p>
            <a:r>
              <a:rPr lang="es-CO" altLang="es-CO" b="1" dirty="0">
                <a:solidFill>
                  <a:srgbClr val="C00000"/>
                </a:solidFill>
                <a:latin typeface="Century Gothic" panose="020B0502020202020204" pitchFamily="34" charset="0"/>
                <a:ea typeface="Amadeus-Regular"/>
                <a:cs typeface="Amadeus-Regular"/>
              </a:rPr>
              <a:t>Tecnología</a:t>
            </a:r>
            <a:endParaRPr lang="es-CO" b="1" dirty="0">
              <a:solidFill>
                <a:srgbClr val="C00000"/>
              </a:solidFill>
              <a:latin typeface="Century Gothic" panose="020B0502020202020204" pitchFamily="34" charset="0"/>
              <a:ea typeface="Amadeus-Regular"/>
              <a:cs typeface="Amadeus-Regular"/>
            </a:endParaRPr>
          </a:p>
        </p:txBody>
      </p:sp>
      <p:pic>
        <p:nvPicPr>
          <p:cNvPr id="32" name="Picture 2">
            <a:extLst>
              <a:ext uri="{FF2B5EF4-FFF2-40B4-BE49-F238E27FC236}">
                <a16:creationId xmlns:a16="http://schemas.microsoft.com/office/drawing/2014/main" id="{13E385E7-B685-4567-B607-EFA02B905FA5}"/>
              </a:ext>
            </a:extLst>
          </p:cNvPr>
          <p:cNvPicPr>
            <a:picLocks noChangeAspect="1" noChangeArrowheads="1"/>
          </p:cNvPicPr>
          <p:nvPr/>
        </p:nvPicPr>
        <p:blipFill>
          <a:blip r:embed="rId3">
            <a:duotone>
              <a:schemeClr val="accent6">
                <a:shade val="45000"/>
                <a:satMod val="135000"/>
              </a:schemeClr>
              <a:prstClr val="white"/>
            </a:duotone>
          </a:blip>
          <a:srcRect/>
          <a:stretch>
            <a:fillRect/>
          </a:stretch>
        </p:blipFill>
        <p:spPr bwMode="auto">
          <a:xfrm>
            <a:off x="447343" y="1724523"/>
            <a:ext cx="1635309" cy="1255845"/>
          </a:xfrm>
          <a:prstGeom prst="rect">
            <a:avLst/>
          </a:prstGeom>
          <a:noFill/>
          <a:ln w="9525">
            <a:noFill/>
            <a:miter lim="800000"/>
            <a:headEnd/>
            <a:tailEnd/>
          </a:ln>
        </p:spPr>
      </p:pic>
      <p:pic>
        <p:nvPicPr>
          <p:cNvPr id="33" name="Picture 3">
            <a:extLst>
              <a:ext uri="{FF2B5EF4-FFF2-40B4-BE49-F238E27FC236}">
                <a16:creationId xmlns:a16="http://schemas.microsoft.com/office/drawing/2014/main" id="{0DDF6B79-3387-4F84-8D84-FE6D339DF517}"/>
              </a:ext>
            </a:extLst>
          </p:cNvPr>
          <p:cNvPicPr>
            <a:picLocks noChangeAspect="1" noChangeArrowheads="1"/>
          </p:cNvPicPr>
          <p:nvPr/>
        </p:nvPicPr>
        <p:blipFill>
          <a:blip r:embed="rId4">
            <a:duotone>
              <a:schemeClr val="accent6">
                <a:shade val="45000"/>
                <a:satMod val="135000"/>
              </a:schemeClr>
              <a:prstClr val="white"/>
            </a:duotone>
          </a:blip>
          <a:srcRect/>
          <a:stretch>
            <a:fillRect/>
          </a:stretch>
        </p:blipFill>
        <p:spPr bwMode="auto">
          <a:xfrm>
            <a:off x="708899" y="3359419"/>
            <a:ext cx="1220206" cy="1425507"/>
          </a:xfrm>
          <a:prstGeom prst="rect">
            <a:avLst/>
          </a:prstGeom>
          <a:noFill/>
          <a:ln w="9525">
            <a:noFill/>
            <a:miter lim="800000"/>
            <a:headEnd/>
            <a:tailEnd/>
          </a:ln>
        </p:spPr>
      </p:pic>
      <p:pic>
        <p:nvPicPr>
          <p:cNvPr id="34" name="Picture 4">
            <a:extLst>
              <a:ext uri="{FF2B5EF4-FFF2-40B4-BE49-F238E27FC236}">
                <a16:creationId xmlns:a16="http://schemas.microsoft.com/office/drawing/2014/main" id="{63E191DA-8881-49CE-AA50-48A8BC302DD1}"/>
              </a:ext>
            </a:extLst>
          </p:cNvPr>
          <p:cNvPicPr>
            <a:picLocks noChangeAspect="1" noChangeArrowheads="1"/>
          </p:cNvPicPr>
          <p:nvPr/>
        </p:nvPicPr>
        <p:blipFill>
          <a:blip r:embed="rId5">
            <a:duotone>
              <a:schemeClr val="accent1">
                <a:shade val="45000"/>
                <a:satMod val="135000"/>
              </a:schemeClr>
              <a:prstClr val="white"/>
            </a:duotone>
          </a:blip>
          <a:srcRect/>
          <a:stretch>
            <a:fillRect/>
          </a:stretch>
        </p:blipFill>
        <p:spPr bwMode="auto">
          <a:xfrm>
            <a:off x="4128888" y="1854680"/>
            <a:ext cx="1879006" cy="1336805"/>
          </a:xfrm>
          <a:prstGeom prst="rect">
            <a:avLst/>
          </a:prstGeom>
          <a:noFill/>
          <a:ln w="9525">
            <a:noFill/>
            <a:miter lim="800000"/>
            <a:headEnd/>
            <a:tailEnd/>
          </a:ln>
        </p:spPr>
      </p:pic>
      <p:pic>
        <p:nvPicPr>
          <p:cNvPr id="35" name="Picture 5">
            <a:extLst>
              <a:ext uri="{FF2B5EF4-FFF2-40B4-BE49-F238E27FC236}">
                <a16:creationId xmlns:a16="http://schemas.microsoft.com/office/drawing/2014/main" id="{2CF77C0E-4F94-473A-904F-ED65A65E7814}"/>
              </a:ext>
            </a:extLst>
          </p:cNvPr>
          <p:cNvPicPr>
            <a:picLocks noChangeAspect="1" noChangeArrowheads="1"/>
          </p:cNvPicPr>
          <p:nvPr/>
        </p:nvPicPr>
        <p:blipFill>
          <a:blip r:embed="rId6"/>
          <a:srcRect/>
          <a:stretch>
            <a:fillRect/>
          </a:stretch>
        </p:blipFill>
        <p:spPr bwMode="auto">
          <a:xfrm>
            <a:off x="4597583" y="3429000"/>
            <a:ext cx="1245789" cy="1342549"/>
          </a:xfrm>
          <a:prstGeom prst="rect">
            <a:avLst/>
          </a:prstGeom>
          <a:noFill/>
          <a:ln w="9525">
            <a:noFill/>
            <a:miter lim="800000"/>
            <a:headEnd/>
            <a:tailEnd/>
          </a:ln>
        </p:spPr>
      </p:pic>
      <p:pic>
        <p:nvPicPr>
          <p:cNvPr id="23" name="Imagen 22">
            <a:extLst>
              <a:ext uri="{FF2B5EF4-FFF2-40B4-BE49-F238E27FC236}">
                <a16:creationId xmlns:a16="http://schemas.microsoft.com/office/drawing/2014/main" id="{0276593B-C97B-4FDA-AB60-5C94B6EAA2E1}"/>
              </a:ext>
            </a:extLst>
          </p:cNvPr>
          <p:cNvPicPr/>
          <p:nvPr/>
        </p:nvPicPr>
        <p:blipFill rotWithShape="1">
          <a:blip r:embed="rId7">
            <a:extLst>
              <a:ext uri="{28A0092B-C50C-407E-A947-70E740481C1C}">
                <a14:useLocalDpi xmlns:a14="http://schemas.microsoft.com/office/drawing/2010/main" val="0"/>
              </a:ext>
            </a:extLst>
          </a:blip>
          <a:srcRect r="68713" b="19601"/>
          <a:stretch/>
        </p:blipFill>
        <p:spPr bwMode="auto">
          <a:xfrm>
            <a:off x="6846673" y="96129"/>
            <a:ext cx="2228806" cy="761122"/>
          </a:xfrm>
          <a:prstGeom prst="rect">
            <a:avLst/>
          </a:prstGeom>
          <a:noFill/>
          <a:ln>
            <a:noFill/>
          </a:ln>
        </p:spPr>
      </p:pic>
    </p:spTree>
    <p:extLst>
      <p:ext uri="{BB962C8B-B14F-4D97-AF65-F5344CB8AC3E}">
        <p14:creationId xmlns:p14="http://schemas.microsoft.com/office/powerpoint/2010/main" val="2962149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Modelo de Atención al Cliente</a:t>
            </a:r>
          </a:p>
        </p:txBody>
      </p:sp>
      <p:grpSp>
        <p:nvGrpSpPr>
          <p:cNvPr id="15" name="21 Grupo"/>
          <p:cNvGrpSpPr/>
          <p:nvPr/>
        </p:nvGrpSpPr>
        <p:grpSpPr>
          <a:xfrm>
            <a:off x="114302" y="5821781"/>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36" name="4 Marcador de número de diapositiva">
            <a:extLst>
              <a:ext uri="{FF2B5EF4-FFF2-40B4-BE49-F238E27FC236}">
                <a16:creationId xmlns:a16="http://schemas.microsoft.com/office/drawing/2014/main" id="{B9692578-1A7D-4A41-BEAC-B7EDA42C9F24}"/>
              </a:ext>
            </a:extLst>
          </p:cNvPr>
          <p:cNvSpPr txBox="1">
            <a:spLocks/>
          </p:cNvSpPr>
          <p:nvPr/>
        </p:nvSpPr>
        <p:spPr>
          <a:xfrm>
            <a:off x="7294713" y="1062041"/>
            <a:ext cx="150019" cy="134541"/>
          </a:xfrm>
          <a:prstGeom prst="rect">
            <a:avLst/>
          </a:prstGeom>
        </p:spPr>
        <p:txBody>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it-IT" sz="1350" dirty="0"/>
          </a:p>
        </p:txBody>
      </p:sp>
      <p:sp>
        <p:nvSpPr>
          <p:cNvPr id="37" name="Abrir corchete 99">
            <a:extLst>
              <a:ext uri="{FF2B5EF4-FFF2-40B4-BE49-F238E27FC236}">
                <a16:creationId xmlns:a16="http://schemas.microsoft.com/office/drawing/2014/main" id="{C757E71E-346A-49B7-8C26-A477EF3642EA}"/>
              </a:ext>
            </a:extLst>
          </p:cNvPr>
          <p:cNvSpPr/>
          <p:nvPr/>
        </p:nvSpPr>
        <p:spPr>
          <a:xfrm rot="10800000">
            <a:off x="5771665" y="1369914"/>
            <a:ext cx="960881" cy="1934801"/>
          </a:xfrm>
          <a:custGeom>
            <a:avLst/>
            <a:gdLst>
              <a:gd name="connsiteX0" fmla="*/ 1315654 w 1315654"/>
              <a:gd name="connsiteY0" fmla="*/ 2715686 h 2715686"/>
              <a:gd name="connsiteX1" fmla="*/ 0 w 1315654"/>
              <a:gd name="connsiteY1" fmla="*/ 2001141 h 2715686"/>
              <a:gd name="connsiteX2" fmla="*/ 0 w 1315654"/>
              <a:gd name="connsiteY2" fmla="*/ 714545 h 2715686"/>
              <a:gd name="connsiteX3" fmla="*/ 1315654 w 1315654"/>
              <a:gd name="connsiteY3" fmla="*/ 0 h 2715686"/>
              <a:gd name="connsiteX4" fmla="*/ 1315654 w 1315654"/>
              <a:gd name="connsiteY4" fmla="*/ 2715686 h 2715686"/>
              <a:gd name="connsiteX0" fmla="*/ 1315654 w 1315654"/>
              <a:gd name="connsiteY0" fmla="*/ 2715686 h 2715686"/>
              <a:gd name="connsiteX1" fmla="*/ 0 w 1315654"/>
              <a:gd name="connsiteY1" fmla="*/ 2001141 h 2715686"/>
              <a:gd name="connsiteX2" fmla="*/ 0 w 1315654"/>
              <a:gd name="connsiteY2" fmla="*/ 714545 h 2715686"/>
              <a:gd name="connsiteX3" fmla="*/ 1315654 w 1315654"/>
              <a:gd name="connsiteY3" fmla="*/ 0 h 2715686"/>
              <a:gd name="connsiteX0" fmla="*/ 1333076 w 1333076"/>
              <a:gd name="connsiteY0" fmla="*/ 2715686 h 2715686"/>
              <a:gd name="connsiteX1" fmla="*/ 17422 w 1333076"/>
              <a:gd name="connsiteY1" fmla="*/ 2001141 h 2715686"/>
              <a:gd name="connsiteX2" fmla="*/ 17422 w 1333076"/>
              <a:gd name="connsiteY2" fmla="*/ 714545 h 2715686"/>
              <a:gd name="connsiteX3" fmla="*/ 1333076 w 1333076"/>
              <a:gd name="connsiteY3" fmla="*/ 0 h 2715686"/>
              <a:gd name="connsiteX4" fmla="*/ 1333076 w 1333076"/>
              <a:gd name="connsiteY4" fmla="*/ 2715686 h 2715686"/>
              <a:gd name="connsiteX0" fmla="*/ 573421 w 1333076"/>
              <a:gd name="connsiteY0" fmla="*/ 2462467 h 2715686"/>
              <a:gd name="connsiteX1" fmla="*/ 17422 w 1333076"/>
              <a:gd name="connsiteY1" fmla="*/ 2001141 h 2715686"/>
              <a:gd name="connsiteX2" fmla="*/ 17422 w 1333076"/>
              <a:gd name="connsiteY2" fmla="*/ 714545 h 2715686"/>
              <a:gd name="connsiteX3" fmla="*/ 1333076 w 1333076"/>
              <a:gd name="connsiteY3" fmla="*/ 0 h 2715686"/>
            </a:gdLst>
            <a:ahLst/>
            <a:cxnLst>
              <a:cxn ang="0">
                <a:pos x="connsiteX0" y="connsiteY0"/>
              </a:cxn>
              <a:cxn ang="0">
                <a:pos x="connsiteX1" y="connsiteY1"/>
              </a:cxn>
              <a:cxn ang="0">
                <a:pos x="connsiteX2" y="connsiteY2"/>
              </a:cxn>
              <a:cxn ang="0">
                <a:pos x="connsiteX3" y="connsiteY3"/>
              </a:cxn>
            </a:cxnLst>
            <a:rect l="l" t="t" r="r" b="b"/>
            <a:pathLst>
              <a:path w="1333076" h="2715686" stroke="0" extrusionOk="0">
                <a:moveTo>
                  <a:pt x="1333076" y="2715686"/>
                </a:moveTo>
                <a:cubicBezTo>
                  <a:pt x="606460" y="2715686"/>
                  <a:pt x="17422" y="2395773"/>
                  <a:pt x="17422" y="2001141"/>
                </a:cubicBezTo>
                <a:lnTo>
                  <a:pt x="17422" y="714545"/>
                </a:lnTo>
                <a:cubicBezTo>
                  <a:pt x="17422" y="319913"/>
                  <a:pt x="606460" y="0"/>
                  <a:pt x="1333076" y="0"/>
                </a:cubicBezTo>
                <a:lnTo>
                  <a:pt x="1333076" y="2715686"/>
                </a:lnTo>
                <a:close/>
              </a:path>
              <a:path w="1333076" h="2715686" fill="none">
                <a:moveTo>
                  <a:pt x="573421" y="2462467"/>
                </a:moveTo>
                <a:cubicBezTo>
                  <a:pt x="-153195" y="2462467"/>
                  <a:pt x="17422" y="2395773"/>
                  <a:pt x="17422" y="2001141"/>
                </a:cubicBezTo>
                <a:lnTo>
                  <a:pt x="17422" y="714545"/>
                </a:lnTo>
                <a:cubicBezTo>
                  <a:pt x="17422" y="319913"/>
                  <a:pt x="606460" y="0"/>
                  <a:pt x="1333076" y="0"/>
                </a:cubicBezTo>
              </a:path>
            </a:pathLst>
          </a:custGeom>
          <a:ln w="444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350"/>
          </a:p>
        </p:txBody>
      </p:sp>
      <p:sp>
        <p:nvSpPr>
          <p:cNvPr id="38" name="Elipse 32">
            <a:extLst>
              <a:ext uri="{FF2B5EF4-FFF2-40B4-BE49-F238E27FC236}">
                <a16:creationId xmlns:a16="http://schemas.microsoft.com/office/drawing/2014/main" id="{E8FC6D6A-4A0D-43B0-824C-5F49E0085657}"/>
              </a:ext>
            </a:extLst>
          </p:cNvPr>
          <p:cNvSpPr/>
          <p:nvPr/>
        </p:nvSpPr>
        <p:spPr>
          <a:xfrm>
            <a:off x="6161437" y="1212000"/>
            <a:ext cx="920115" cy="896473"/>
          </a:xfrm>
          <a:prstGeom prst="ellipse">
            <a:avLst/>
          </a:prstGeom>
          <a:solidFill>
            <a:schemeClr val="bg1"/>
          </a:solidFill>
          <a:ln w="25400" cap="rnd" cmpd="sng">
            <a:solidFill>
              <a:srgbClr val="C21B17"/>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cxnSp>
        <p:nvCxnSpPr>
          <p:cNvPr id="39" name="Conector recto 98">
            <a:extLst>
              <a:ext uri="{FF2B5EF4-FFF2-40B4-BE49-F238E27FC236}">
                <a16:creationId xmlns:a16="http://schemas.microsoft.com/office/drawing/2014/main" id="{D8B90CAA-A93B-4B30-A6CA-9E370A0A32FC}"/>
              </a:ext>
            </a:extLst>
          </p:cNvPr>
          <p:cNvCxnSpPr/>
          <p:nvPr/>
        </p:nvCxnSpPr>
        <p:spPr>
          <a:xfrm>
            <a:off x="1596632" y="3304715"/>
            <a:ext cx="4914000" cy="0"/>
          </a:xfrm>
          <a:prstGeom prst="line">
            <a:avLst/>
          </a:prstGeom>
          <a:ln w="444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40" name="Conector recto 17">
            <a:extLst>
              <a:ext uri="{FF2B5EF4-FFF2-40B4-BE49-F238E27FC236}">
                <a16:creationId xmlns:a16="http://schemas.microsoft.com/office/drawing/2014/main" id="{C0283C2F-CC2A-4583-8BC8-2E7E221FF4CB}"/>
              </a:ext>
            </a:extLst>
          </p:cNvPr>
          <p:cNvCxnSpPr>
            <a:endCxn id="89" idx="2"/>
          </p:cNvCxnSpPr>
          <p:nvPr/>
        </p:nvCxnSpPr>
        <p:spPr>
          <a:xfrm flipV="1">
            <a:off x="1596632" y="4708619"/>
            <a:ext cx="4480025" cy="20763"/>
          </a:xfrm>
          <a:prstGeom prst="line">
            <a:avLst/>
          </a:prstGeom>
          <a:ln w="4445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41" name="Elipse 78">
            <a:extLst>
              <a:ext uri="{FF2B5EF4-FFF2-40B4-BE49-F238E27FC236}">
                <a16:creationId xmlns:a16="http://schemas.microsoft.com/office/drawing/2014/main" id="{41F02EB3-BF30-4649-A4F6-3AF3F5F7C666}"/>
              </a:ext>
            </a:extLst>
          </p:cNvPr>
          <p:cNvSpPr/>
          <p:nvPr/>
        </p:nvSpPr>
        <p:spPr>
          <a:xfrm>
            <a:off x="1596632" y="2913069"/>
            <a:ext cx="920115" cy="896473"/>
          </a:xfrm>
          <a:prstGeom prst="ellipse">
            <a:avLst/>
          </a:prstGeom>
          <a:solidFill>
            <a:schemeClr val="bg1"/>
          </a:solidFill>
          <a:ln w="25400" cap="rnd" cmpd="sng">
            <a:solidFill>
              <a:srgbClr val="C21B17"/>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2" name="Elipse 65">
            <a:extLst>
              <a:ext uri="{FF2B5EF4-FFF2-40B4-BE49-F238E27FC236}">
                <a16:creationId xmlns:a16="http://schemas.microsoft.com/office/drawing/2014/main" id="{8B5D0C77-E4A4-44E7-8094-139C4CA649A2}"/>
              </a:ext>
            </a:extLst>
          </p:cNvPr>
          <p:cNvSpPr/>
          <p:nvPr/>
        </p:nvSpPr>
        <p:spPr>
          <a:xfrm>
            <a:off x="5674159" y="2928896"/>
            <a:ext cx="920115" cy="896473"/>
          </a:xfrm>
          <a:prstGeom prst="ellipse">
            <a:avLst/>
          </a:prstGeom>
          <a:solidFill>
            <a:schemeClr val="bg1"/>
          </a:solidFill>
          <a:ln w="25400" cap="rnd" cmpd="sng">
            <a:solidFill>
              <a:srgbClr val="C21B17"/>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43" name="Rectángulo 15">
            <a:extLst>
              <a:ext uri="{FF2B5EF4-FFF2-40B4-BE49-F238E27FC236}">
                <a16:creationId xmlns:a16="http://schemas.microsoft.com/office/drawing/2014/main" id="{07A1C6BB-D873-49A5-A2FC-8636185A286C}"/>
              </a:ext>
            </a:extLst>
          </p:cNvPr>
          <p:cNvSpPr/>
          <p:nvPr/>
        </p:nvSpPr>
        <p:spPr>
          <a:xfrm>
            <a:off x="1823024" y="2125595"/>
            <a:ext cx="3400163" cy="369332"/>
          </a:xfrm>
          <a:prstGeom prst="rect">
            <a:avLst/>
          </a:prstGeom>
        </p:spPr>
        <p:txBody>
          <a:bodyPr wrap="square">
            <a:spAutoFit/>
          </a:bodyPr>
          <a:lstStyle/>
          <a:p>
            <a:pPr>
              <a:buClr>
                <a:schemeClr val="accent2"/>
              </a:buClr>
            </a:pPr>
            <a:r>
              <a:rPr lang="es-CO" kern="0" spc="-113" dirty="0">
                <a:solidFill>
                  <a:srgbClr val="000000"/>
                </a:solidFill>
                <a:latin typeface="Century Gothic" panose="020B0502020202020204" pitchFamily="34" charset="0"/>
                <a:ea typeface="ＭＳ Ｐゴシック"/>
              </a:rPr>
              <a:t>¿Cómo se realiza la asistencia?</a:t>
            </a:r>
          </a:p>
        </p:txBody>
      </p:sp>
      <p:sp>
        <p:nvSpPr>
          <p:cNvPr id="44" name="Rectángulo redondeado 31">
            <a:extLst>
              <a:ext uri="{FF2B5EF4-FFF2-40B4-BE49-F238E27FC236}">
                <a16:creationId xmlns:a16="http://schemas.microsoft.com/office/drawing/2014/main" id="{A5A44CCC-B80B-499D-89F4-6A3FE171B1D6}"/>
              </a:ext>
            </a:extLst>
          </p:cNvPr>
          <p:cNvSpPr/>
          <p:nvPr/>
        </p:nvSpPr>
        <p:spPr>
          <a:xfrm>
            <a:off x="5610038" y="2099777"/>
            <a:ext cx="2041811" cy="373969"/>
          </a:xfrm>
          <a:prstGeom prst="roundRect">
            <a:avLst/>
          </a:prstGeom>
          <a:solidFill>
            <a:srgbClr val="C21B17"/>
          </a:solidFill>
          <a:ln w="25400" cap="rnd" cmpd="sng">
            <a:solidFill>
              <a:schemeClr val="accent2"/>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25" b="1" dirty="0">
                <a:solidFill>
                  <a:schemeClr val="bg1"/>
                </a:solidFill>
                <a:latin typeface="Century Gothic" panose="020B0502020202020204" pitchFamily="34" charset="0"/>
              </a:rPr>
              <a:t>El afiliado llama al número creado en forma exclusiva para el cliente</a:t>
            </a:r>
            <a:endParaRPr lang="es-CO" sz="825" b="1" dirty="0">
              <a:solidFill>
                <a:schemeClr val="bg1"/>
              </a:solidFill>
              <a:latin typeface="Century Gothic" panose="020B0502020202020204" pitchFamily="34" charset="0"/>
            </a:endParaRPr>
          </a:p>
        </p:txBody>
      </p:sp>
      <p:grpSp>
        <p:nvGrpSpPr>
          <p:cNvPr id="45" name="Grupo 36">
            <a:extLst>
              <a:ext uri="{FF2B5EF4-FFF2-40B4-BE49-F238E27FC236}">
                <a16:creationId xmlns:a16="http://schemas.microsoft.com/office/drawing/2014/main" id="{199F2E46-AFAC-4D8C-83FC-7CA801158AF9}"/>
              </a:ext>
            </a:extLst>
          </p:cNvPr>
          <p:cNvGrpSpPr/>
          <p:nvPr/>
        </p:nvGrpSpPr>
        <p:grpSpPr>
          <a:xfrm>
            <a:off x="6472245" y="1891693"/>
            <a:ext cx="321481" cy="304541"/>
            <a:chOff x="1356959" y="1000309"/>
            <a:chExt cx="715410" cy="676843"/>
          </a:xfrm>
          <a:solidFill>
            <a:schemeClr val="bg1"/>
          </a:solidFill>
        </p:grpSpPr>
        <p:sp>
          <p:nvSpPr>
            <p:cNvPr id="46" name="Elipse 37">
              <a:extLst>
                <a:ext uri="{FF2B5EF4-FFF2-40B4-BE49-F238E27FC236}">
                  <a16:creationId xmlns:a16="http://schemas.microsoft.com/office/drawing/2014/main" id="{2EC599DA-69BF-4DC9-B8C5-612FB1933893}"/>
                </a:ext>
              </a:extLst>
            </p:cNvPr>
            <p:cNvSpPr/>
            <p:nvPr/>
          </p:nvSpPr>
          <p:spPr>
            <a:xfrm>
              <a:off x="1366047" y="1001438"/>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sp>
          <p:nvSpPr>
            <p:cNvPr id="47" name="Elipse 40">
              <a:extLst>
                <a:ext uri="{FF2B5EF4-FFF2-40B4-BE49-F238E27FC236}">
                  <a16:creationId xmlns:a16="http://schemas.microsoft.com/office/drawing/2014/main" id="{077B3FC5-8303-4054-AAF0-AFD90A757121}"/>
                </a:ext>
              </a:extLst>
            </p:cNvPr>
            <p:cNvSpPr/>
            <p:nvPr/>
          </p:nvSpPr>
          <p:spPr>
            <a:xfrm>
              <a:off x="1356959" y="1000309"/>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900"/>
            </a:p>
          </p:txBody>
        </p:sp>
      </p:grpSp>
      <p:sp>
        <p:nvSpPr>
          <p:cNvPr id="48" name="Rectángulo 42">
            <a:extLst>
              <a:ext uri="{FF2B5EF4-FFF2-40B4-BE49-F238E27FC236}">
                <a16:creationId xmlns:a16="http://schemas.microsoft.com/office/drawing/2014/main" id="{A2709ECF-D3E8-4C15-9732-F610539F04AA}"/>
              </a:ext>
            </a:extLst>
          </p:cNvPr>
          <p:cNvSpPr/>
          <p:nvPr/>
        </p:nvSpPr>
        <p:spPr>
          <a:xfrm>
            <a:off x="6522509" y="1905463"/>
            <a:ext cx="379734" cy="300082"/>
          </a:xfrm>
          <a:prstGeom prst="rect">
            <a:avLst/>
          </a:prstGeom>
        </p:spPr>
        <p:txBody>
          <a:bodyPr wrap="square">
            <a:spAutoFit/>
          </a:bodyPr>
          <a:lstStyle/>
          <a:p>
            <a:r>
              <a:rPr lang="es-CO" sz="1350" b="1" dirty="0">
                <a:solidFill>
                  <a:schemeClr val="tx1">
                    <a:lumMod val="75000"/>
                    <a:lumOff val="25000"/>
                  </a:schemeClr>
                </a:solidFill>
                <a:latin typeface="Century Gothic" pitchFamily="34" charset="0"/>
              </a:rPr>
              <a:t>1</a:t>
            </a:r>
            <a:endParaRPr lang="es-CO" sz="1350" b="1" dirty="0"/>
          </a:p>
        </p:txBody>
      </p:sp>
      <p:sp>
        <p:nvSpPr>
          <p:cNvPr id="49" name="Rectángulo redondeado 59">
            <a:extLst>
              <a:ext uri="{FF2B5EF4-FFF2-40B4-BE49-F238E27FC236}">
                <a16:creationId xmlns:a16="http://schemas.microsoft.com/office/drawing/2014/main" id="{0CD25307-7E02-4577-9EF2-56F909CDF610}"/>
              </a:ext>
            </a:extLst>
          </p:cNvPr>
          <p:cNvSpPr/>
          <p:nvPr/>
        </p:nvSpPr>
        <p:spPr>
          <a:xfrm>
            <a:off x="5247970" y="3879055"/>
            <a:ext cx="1845832" cy="461880"/>
          </a:xfrm>
          <a:prstGeom prst="roundRect">
            <a:avLst/>
          </a:prstGeom>
          <a:solidFill>
            <a:srgbClr val="C21B17"/>
          </a:solidFill>
          <a:ln w="25400" cap="rnd" cmpd="sng">
            <a:solidFill>
              <a:schemeClr val="accent2"/>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25" b="1" dirty="0">
                <a:solidFill>
                  <a:schemeClr val="bg1"/>
                </a:solidFill>
                <a:latin typeface="Century Gothic" panose="020B0502020202020204" pitchFamily="34" charset="0"/>
              </a:rPr>
              <a:t>IGS </a:t>
            </a:r>
            <a:r>
              <a:rPr lang="es-ES_tradnl" sz="825" b="1" dirty="0" err="1">
                <a:solidFill>
                  <a:schemeClr val="bg1"/>
                </a:solidFill>
                <a:latin typeface="Century Gothic" panose="020B0502020202020204" pitchFamily="34" charset="0"/>
              </a:rPr>
              <a:t>recepciona</a:t>
            </a:r>
            <a:r>
              <a:rPr lang="es-ES_tradnl" sz="825" b="1" dirty="0">
                <a:solidFill>
                  <a:schemeClr val="bg1"/>
                </a:solidFill>
                <a:latin typeface="Century Gothic" panose="020B0502020202020204" pitchFamily="34" charset="0"/>
              </a:rPr>
              <a:t> el llamado antes de 15 segundos e identifica el servicio solicitado</a:t>
            </a:r>
            <a:endParaRPr lang="es-CO" sz="825" b="1" dirty="0">
              <a:solidFill>
                <a:schemeClr val="bg1"/>
              </a:solidFill>
              <a:latin typeface="Century Gothic" panose="020B0502020202020204" pitchFamily="34" charset="0"/>
            </a:endParaRPr>
          </a:p>
        </p:txBody>
      </p:sp>
      <p:grpSp>
        <p:nvGrpSpPr>
          <p:cNvPr id="50" name="Grupo 61">
            <a:extLst>
              <a:ext uri="{FF2B5EF4-FFF2-40B4-BE49-F238E27FC236}">
                <a16:creationId xmlns:a16="http://schemas.microsoft.com/office/drawing/2014/main" id="{9F8B1EAA-CF3E-4B5F-B131-018F6B10463B}"/>
              </a:ext>
            </a:extLst>
          </p:cNvPr>
          <p:cNvGrpSpPr/>
          <p:nvPr/>
        </p:nvGrpSpPr>
        <p:grpSpPr>
          <a:xfrm>
            <a:off x="5972394" y="3655843"/>
            <a:ext cx="321481" cy="304541"/>
            <a:chOff x="1356959" y="1000309"/>
            <a:chExt cx="715410" cy="676843"/>
          </a:xfrm>
          <a:solidFill>
            <a:schemeClr val="bg1"/>
          </a:solidFill>
        </p:grpSpPr>
        <p:sp>
          <p:nvSpPr>
            <p:cNvPr id="51" name="Elipse 62">
              <a:extLst>
                <a:ext uri="{FF2B5EF4-FFF2-40B4-BE49-F238E27FC236}">
                  <a16:creationId xmlns:a16="http://schemas.microsoft.com/office/drawing/2014/main" id="{EDA45D24-181E-4879-AEBA-E2AD5B1EF8A2}"/>
                </a:ext>
              </a:extLst>
            </p:cNvPr>
            <p:cNvSpPr/>
            <p:nvPr/>
          </p:nvSpPr>
          <p:spPr>
            <a:xfrm>
              <a:off x="1366047" y="1001438"/>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52" name="Elipse 63">
              <a:extLst>
                <a:ext uri="{FF2B5EF4-FFF2-40B4-BE49-F238E27FC236}">
                  <a16:creationId xmlns:a16="http://schemas.microsoft.com/office/drawing/2014/main" id="{FDB15AD9-DB4D-44F2-B0A3-23B5BA94BBC5}"/>
                </a:ext>
              </a:extLst>
            </p:cNvPr>
            <p:cNvSpPr/>
            <p:nvPr/>
          </p:nvSpPr>
          <p:spPr>
            <a:xfrm>
              <a:off x="1356959" y="1000309"/>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
        <p:nvSpPr>
          <p:cNvPr id="53" name="Rectángulo 64">
            <a:extLst>
              <a:ext uri="{FF2B5EF4-FFF2-40B4-BE49-F238E27FC236}">
                <a16:creationId xmlns:a16="http://schemas.microsoft.com/office/drawing/2014/main" id="{3AE278F5-8C7B-4E35-9150-C6AFC989001E}"/>
              </a:ext>
            </a:extLst>
          </p:cNvPr>
          <p:cNvSpPr/>
          <p:nvPr/>
        </p:nvSpPr>
        <p:spPr>
          <a:xfrm>
            <a:off x="6022657" y="3669614"/>
            <a:ext cx="379734" cy="300082"/>
          </a:xfrm>
          <a:prstGeom prst="rect">
            <a:avLst/>
          </a:prstGeom>
        </p:spPr>
        <p:txBody>
          <a:bodyPr wrap="square">
            <a:spAutoFit/>
          </a:bodyPr>
          <a:lstStyle/>
          <a:p>
            <a:r>
              <a:rPr lang="es-CO" sz="1350" b="1" dirty="0"/>
              <a:t>2</a:t>
            </a:r>
          </a:p>
        </p:txBody>
      </p:sp>
      <p:sp>
        <p:nvSpPr>
          <p:cNvPr id="54" name="Elipse 66">
            <a:extLst>
              <a:ext uri="{FF2B5EF4-FFF2-40B4-BE49-F238E27FC236}">
                <a16:creationId xmlns:a16="http://schemas.microsoft.com/office/drawing/2014/main" id="{EEC4481C-9556-46D0-9FF6-A16DB9129690}"/>
              </a:ext>
            </a:extLst>
          </p:cNvPr>
          <p:cNvSpPr/>
          <p:nvPr/>
        </p:nvSpPr>
        <p:spPr>
          <a:xfrm>
            <a:off x="3567035" y="2856480"/>
            <a:ext cx="920115" cy="896473"/>
          </a:xfrm>
          <a:prstGeom prst="ellipse">
            <a:avLst/>
          </a:prstGeom>
          <a:solidFill>
            <a:schemeClr val="bg1"/>
          </a:solidFill>
          <a:ln w="25400" cap="rnd" cmpd="sng">
            <a:solidFill>
              <a:srgbClr val="C21B17"/>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55" name="Rectángulo redondeado 67">
            <a:extLst>
              <a:ext uri="{FF2B5EF4-FFF2-40B4-BE49-F238E27FC236}">
                <a16:creationId xmlns:a16="http://schemas.microsoft.com/office/drawing/2014/main" id="{23EFAE23-E257-43A2-835B-311ECC870F8C}"/>
              </a:ext>
            </a:extLst>
          </p:cNvPr>
          <p:cNvSpPr/>
          <p:nvPr/>
        </p:nvSpPr>
        <p:spPr>
          <a:xfrm>
            <a:off x="3205525" y="3882203"/>
            <a:ext cx="1730094" cy="458732"/>
          </a:xfrm>
          <a:prstGeom prst="roundRect">
            <a:avLst/>
          </a:prstGeom>
          <a:solidFill>
            <a:srgbClr val="C21B17"/>
          </a:solidFill>
          <a:ln w="25400" cap="rnd" cmpd="sng">
            <a:solidFill>
              <a:schemeClr val="accent2"/>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25" b="1" dirty="0">
                <a:solidFill>
                  <a:schemeClr val="bg1"/>
                </a:solidFill>
                <a:latin typeface="Century Gothic" panose="020B0502020202020204" pitchFamily="34" charset="0"/>
              </a:rPr>
              <a:t>Mediante mapeo y sistemas se localiza al proveedor mas cercano al evento</a:t>
            </a:r>
            <a:endParaRPr lang="es-CO" sz="825" b="1" dirty="0">
              <a:solidFill>
                <a:schemeClr val="bg1"/>
              </a:solidFill>
              <a:latin typeface="Century Gothic" panose="020B0502020202020204" pitchFamily="34" charset="0"/>
            </a:endParaRPr>
          </a:p>
        </p:txBody>
      </p:sp>
      <p:grpSp>
        <p:nvGrpSpPr>
          <p:cNvPr id="56" name="Grupo 68">
            <a:extLst>
              <a:ext uri="{FF2B5EF4-FFF2-40B4-BE49-F238E27FC236}">
                <a16:creationId xmlns:a16="http://schemas.microsoft.com/office/drawing/2014/main" id="{F48FED3F-5016-4BFE-8214-4FF7D5E7714A}"/>
              </a:ext>
            </a:extLst>
          </p:cNvPr>
          <p:cNvGrpSpPr/>
          <p:nvPr/>
        </p:nvGrpSpPr>
        <p:grpSpPr>
          <a:xfrm>
            <a:off x="3868394" y="3635765"/>
            <a:ext cx="321481" cy="304541"/>
            <a:chOff x="1356959" y="1000309"/>
            <a:chExt cx="715410" cy="676843"/>
          </a:xfrm>
          <a:solidFill>
            <a:schemeClr val="bg1"/>
          </a:solidFill>
        </p:grpSpPr>
        <p:sp>
          <p:nvSpPr>
            <p:cNvPr id="57" name="Elipse 69">
              <a:extLst>
                <a:ext uri="{FF2B5EF4-FFF2-40B4-BE49-F238E27FC236}">
                  <a16:creationId xmlns:a16="http://schemas.microsoft.com/office/drawing/2014/main" id="{E47921FD-20DA-4BA9-9FB2-31157D5950F3}"/>
                </a:ext>
              </a:extLst>
            </p:cNvPr>
            <p:cNvSpPr/>
            <p:nvPr/>
          </p:nvSpPr>
          <p:spPr>
            <a:xfrm>
              <a:off x="1366047" y="1001438"/>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58" name="Elipse 70">
              <a:extLst>
                <a:ext uri="{FF2B5EF4-FFF2-40B4-BE49-F238E27FC236}">
                  <a16:creationId xmlns:a16="http://schemas.microsoft.com/office/drawing/2014/main" id="{4A37CC59-B016-492A-9A7A-274C7A84DFD6}"/>
                </a:ext>
              </a:extLst>
            </p:cNvPr>
            <p:cNvSpPr/>
            <p:nvPr/>
          </p:nvSpPr>
          <p:spPr>
            <a:xfrm>
              <a:off x="1356959" y="1000309"/>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
        <p:nvSpPr>
          <p:cNvPr id="59" name="Rectángulo 71">
            <a:extLst>
              <a:ext uri="{FF2B5EF4-FFF2-40B4-BE49-F238E27FC236}">
                <a16:creationId xmlns:a16="http://schemas.microsoft.com/office/drawing/2014/main" id="{DDC7381C-BFE7-4B38-9D68-6D1815927FAF}"/>
              </a:ext>
            </a:extLst>
          </p:cNvPr>
          <p:cNvSpPr/>
          <p:nvPr/>
        </p:nvSpPr>
        <p:spPr>
          <a:xfrm>
            <a:off x="3918657" y="3649536"/>
            <a:ext cx="379734" cy="300082"/>
          </a:xfrm>
          <a:prstGeom prst="rect">
            <a:avLst/>
          </a:prstGeom>
        </p:spPr>
        <p:txBody>
          <a:bodyPr wrap="square">
            <a:spAutoFit/>
          </a:bodyPr>
          <a:lstStyle/>
          <a:p>
            <a:r>
              <a:rPr lang="es-CO" sz="1350" b="1" dirty="0"/>
              <a:t>3</a:t>
            </a:r>
          </a:p>
        </p:txBody>
      </p:sp>
      <p:sp>
        <p:nvSpPr>
          <p:cNvPr id="60" name="Rectángulo redondeado 73">
            <a:extLst>
              <a:ext uri="{FF2B5EF4-FFF2-40B4-BE49-F238E27FC236}">
                <a16:creationId xmlns:a16="http://schemas.microsoft.com/office/drawing/2014/main" id="{B7346C46-3200-4038-887B-DCF2501A5E5D}"/>
              </a:ext>
            </a:extLst>
          </p:cNvPr>
          <p:cNvSpPr/>
          <p:nvPr/>
        </p:nvSpPr>
        <p:spPr>
          <a:xfrm>
            <a:off x="1147699" y="3874668"/>
            <a:ext cx="1776101" cy="463976"/>
          </a:xfrm>
          <a:prstGeom prst="roundRect">
            <a:avLst/>
          </a:prstGeom>
          <a:solidFill>
            <a:srgbClr val="C21B17"/>
          </a:solidFill>
          <a:ln w="25400" cap="rnd" cmpd="sng">
            <a:solidFill>
              <a:schemeClr val="accent2"/>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25" b="1" dirty="0">
                <a:solidFill>
                  <a:schemeClr val="bg1"/>
                </a:solidFill>
                <a:latin typeface="Century Gothic" panose="020B0502020202020204" pitchFamily="34" charset="0"/>
              </a:rPr>
              <a:t>Se asigna al proveedor y se informa al afiliado el nombre del técnico y tiempo estimado</a:t>
            </a:r>
            <a:endParaRPr lang="es-CO" sz="825" b="1" dirty="0">
              <a:solidFill>
                <a:schemeClr val="bg1"/>
              </a:solidFill>
              <a:latin typeface="Century Gothic" panose="020B0502020202020204" pitchFamily="34" charset="0"/>
            </a:endParaRPr>
          </a:p>
        </p:txBody>
      </p:sp>
      <p:grpSp>
        <p:nvGrpSpPr>
          <p:cNvPr id="61" name="Grupo 74">
            <a:extLst>
              <a:ext uri="{FF2B5EF4-FFF2-40B4-BE49-F238E27FC236}">
                <a16:creationId xmlns:a16="http://schemas.microsoft.com/office/drawing/2014/main" id="{108B1246-DC83-4FAA-B81D-A9EBF66F12E6}"/>
              </a:ext>
            </a:extLst>
          </p:cNvPr>
          <p:cNvGrpSpPr/>
          <p:nvPr/>
        </p:nvGrpSpPr>
        <p:grpSpPr>
          <a:xfrm>
            <a:off x="1877051" y="3642609"/>
            <a:ext cx="321481" cy="305133"/>
            <a:chOff x="1356959" y="1000309"/>
            <a:chExt cx="715410" cy="676843"/>
          </a:xfrm>
          <a:solidFill>
            <a:schemeClr val="bg1"/>
          </a:solidFill>
        </p:grpSpPr>
        <p:sp>
          <p:nvSpPr>
            <p:cNvPr id="62" name="Elipse 75">
              <a:extLst>
                <a:ext uri="{FF2B5EF4-FFF2-40B4-BE49-F238E27FC236}">
                  <a16:creationId xmlns:a16="http://schemas.microsoft.com/office/drawing/2014/main" id="{863F12C6-3069-4B5E-A2BE-3E52287F154D}"/>
                </a:ext>
              </a:extLst>
            </p:cNvPr>
            <p:cNvSpPr/>
            <p:nvPr/>
          </p:nvSpPr>
          <p:spPr>
            <a:xfrm>
              <a:off x="1366047" y="1001438"/>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3" name="Elipse 76">
              <a:extLst>
                <a:ext uri="{FF2B5EF4-FFF2-40B4-BE49-F238E27FC236}">
                  <a16:creationId xmlns:a16="http://schemas.microsoft.com/office/drawing/2014/main" id="{754241A3-AE12-42DF-A8B5-2B2502DA4FA9}"/>
                </a:ext>
              </a:extLst>
            </p:cNvPr>
            <p:cNvSpPr/>
            <p:nvPr/>
          </p:nvSpPr>
          <p:spPr>
            <a:xfrm>
              <a:off x="1356959" y="1000309"/>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
        <p:nvSpPr>
          <p:cNvPr id="64" name="Rectángulo 77">
            <a:extLst>
              <a:ext uri="{FF2B5EF4-FFF2-40B4-BE49-F238E27FC236}">
                <a16:creationId xmlns:a16="http://schemas.microsoft.com/office/drawing/2014/main" id="{C8730270-CC4D-4A7D-8CD9-0368249C4A17}"/>
              </a:ext>
            </a:extLst>
          </p:cNvPr>
          <p:cNvSpPr/>
          <p:nvPr/>
        </p:nvSpPr>
        <p:spPr>
          <a:xfrm>
            <a:off x="1939664" y="3669614"/>
            <a:ext cx="379734" cy="300082"/>
          </a:xfrm>
          <a:prstGeom prst="rect">
            <a:avLst/>
          </a:prstGeom>
        </p:spPr>
        <p:txBody>
          <a:bodyPr wrap="square">
            <a:spAutoFit/>
          </a:bodyPr>
          <a:lstStyle/>
          <a:p>
            <a:r>
              <a:rPr lang="es-CO" sz="1350" b="1" dirty="0"/>
              <a:t>4</a:t>
            </a:r>
          </a:p>
        </p:txBody>
      </p:sp>
      <p:sp>
        <p:nvSpPr>
          <p:cNvPr id="65" name="Elipse 79">
            <a:extLst>
              <a:ext uri="{FF2B5EF4-FFF2-40B4-BE49-F238E27FC236}">
                <a16:creationId xmlns:a16="http://schemas.microsoft.com/office/drawing/2014/main" id="{6F1C93F9-466A-49A3-B07B-E25E381B5664}"/>
              </a:ext>
            </a:extLst>
          </p:cNvPr>
          <p:cNvSpPr/>
          <p:nvPr/>
        </p:nvSpPr>
        <p:spPr>
          <a:xfrm>
            <a:off x="2649345" y="4197179"/>
            <a:ext cx="920115" cy="896473"/>
          </a:xfrm>
          <a:prstGeom prst="ellipse">
            <a:avLst/>
          </a:prstGeom>
          <a:solidFill>
            <a:schemeClr val="bg1"/>
          </a:solidFill>
          <a:ln w="25400" cap="rnd" cmpd="sng">
            <a:solidFill>
              <a:srgbClr val="C21B17"/>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6" name="Elipse 86">
            <a:extLst>
              <a:ext uri="{FF2B5EF4-FFF2-40B4-BE49-F238E27FC236}">
                <a16:creationId xmlns:a16="http://schemas.microsoft.com/office/drawing/2014/main" id="{751690E5-9961-47E1-8BF1-5E6F9CA7EFB6}"/>
              </a:ext>
            </a:extLst>
          </p:cNvPr>
          <p:cNvSpPr/>
          <p:nvPr/>
        </p:nvSpPr>
        <p:spPr>
          <a:xfrm>
            <a:off x="4619748" y="4140590"/>
            <a:ext cx="920115" cy="896473"/>
          </a:xfrm>
          <a:prstGeom prst="ellipse">
            <a:avLst/>
          </a:prstGeom>
          <a:solidFill>
            <a:schemeClr val="bg1"/>
          </a:solidFill>
          <a:ln w="25400" cap="rnd" cmpd="sng">
            <a:solidFill>
              <a:srgbClr val="C21B17"/>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67" name="Rectángulo redondeado 87">
            <a:extLst>
              <a:ext uri="{FF2B5EF4-FFF2-40B4-BE49-F238E27FC236}">
                <a16:creationId xmlns:a16="http://schemas.microsoft.com/office/drawing/2014/main" id="{93A4E9AB-0E4C-4AEA-B619-E7BA2D2F554F}"/>
              </a:ext>
            </a:extLst>
          </p:cNvPr>
          <p:cNvSpPr/>
          <p:nvPr/>
        </p:nvSpPr>
        <p:spPr>
          <a:xfrm>
            <a:off x="4258238" y="5166313"/>
            <a:ext cx="1730094" cy="458732"/>
          </a:xfrm>
          <a:prstGeom prst="roundRect">
            <a:avLst/>
          </a:prstGeom>
          <a:solidFill>
            <a:srgbClr val="C21B17"/>
          </a:solidFill>
          <a:ln w="25400" cap="rnd" cmpd="sng">
            <a:solidFill>
              <a:schemeClr val="accent2"/>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_tradnl" sz="825" b="1" dirty="0">
                <a:solidFill>
                  <a:schemeClr val="bg1"/>
                </a:solidFill>
                <a:latin typeface="Century Gothic" panose="020B0502020202020204" pitchFamily="34" charset="0"/>
              </a:rPr>
              <a:t>Se confirma con el afiliado el contacto y la finalización satisfactoria del servicio</a:t>
            </a:r>
            <a:endParaRPr lang="es-CO" sz="825" b="1" dirty="0">
              <a:solidFill>
                <a:schemeClr val="bg1"/>
              </a:solidFill>
              <a:latin typeface="Century Gothic" panose="020B0502020202020204" pitchFamily="34" charset="0"/>
            </a:endParaRPr>
          </a:p>
        </p:txBody>
      </p:sp>
      <p:grpSp>
        <p:nvGrpSpPr>
          <p:cNvPr id="68" name="Grupo 88">
            <a:extLst>
              <a:ext uri="{FF2B5EF4-FFF2-40B4-BE49-F238E27FC236}">
                <a16:creationId xmlns:a16="http://schemas.microsoft.com/office/drawing/2014/main" id="{34E1BE4F-47C8-479F-8809-BB466F9E96F9}"/>
              </a:ext>
            </a:extLst>
          </p:cNvPr>
          <p:cNvGrpSpPr/>
          <p:nvPr/>
        </p:nvGrpSpPr>
        <p:grpSpPr>
          <a:xfrm>
            <a:off x="4921107" y="4919875"/>
            <a:ext cx="321481" cy="304541"/>
            <a:chOff x="1356959" y="1000309"/>
            <a:chExt cx="715410" cy="676843"/>
          </a:xfrm>
          <a:solidFill>
            <a:schemeClr val="bg1"/>
          </a:solidFill>
        </p:grpSpPr>
        <p:sp>
          <p:nvSpPr>
            <p:cNvPr id="69" name="Elipse 89">
              <a:extLst>
                <a:ext uri="{FF2B5EF4-FFF2-40B4-BE49-F238E27FC236}">
                  <a16:creationId xmlns:a16="http://schemas.microsoft.com/office/drawing/2014/main" id="{346FF124-7F3F-41A2-B170-46533D137AF9}"/>
                </a:ext>
              </a:extLst>
            </p:cNvPr>
            <p:cNvSpPr/>
            <p:nvPr/>
          </p:nvSpPr>
          <p:spPr>
            <a:xfrm>
              <a:off x="1366047" y="1001438"/>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70" name="Elipse 90">
              <a:extLst>
                <a:ext uri="{FF2B5EF4-FFF2-40B4-BE49-F238E27FC236}">
                  <a16:creationId xmlns:a16="http://schemas.microsoft.com/office/drawing/2014/main" id="{DEADAFB9-7BB7-4E08-96A4-5744A4255CBC}"/>
                </a:ext>
              </a:extLst>
            </p:cNvPr>
            <p:cNvSpPr/>
            <p:nvPr/>
          </p:nvSpPr>
          <p:spPr>
            <a:xfrm>
              <a:off x="1356959" y="1000309"/>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
        <p:nvSpPr>
          <p:cNvPr id="71" name="Rectángulo 91">
            <a:extLst>
              <a:ext uri="{FF2B5EF4-FFF2-40B4-BE49-F238E27FC236}">
                <a16:creationId xmlns:a16="http://schemas.microsoft.com/office/drawing/2014/main" id="{6506194A-277C-421D-AD76-61CC54E7AB9D}"/>
              </a:ext>
            </a:extLst>
          </p:cNvPr>
          <p:cNvSpPr/>
          <p:nvPr/>
        </p:nvSpPr>
        <p:spPr>
          <a:xfrm>
            <a:off x="4971371" y="4933646"/>
            <a:ext cx="379734" cy="300082"/>
          </a:xfrm>
          <a:prstGeom prst="rect">
            <a:avLst/>
          </a:prstGeom>
        </p:spPr>
        <p:txBody>
          <a:bodyPr wrap="square">
            <a:spAutoFit/>
          </a:bodyPr>
          <a:lstStyle/>
          <a:p>
            <a:r>
              <a:rPr lang="es-CO" sz="1350" b="1" dirty="0"/>
              <a:t>6</a:t>
            </a:r>
          </a:p>
        </p:txBody>
      </p:sp>
      <p:sp>
        <p:nvSpPr>
          <p:cNvPr id="72" name="Rectángulo redondeado 92">
            <a:extLst>
              <a:ext uri="{FF2B5EF4-FFF2-40B4-BE49-F238E27FC236}">
                <a16:creationId xmlns:a16="http://schemas.microsoft.com/office/drawing/2014/main" id="{4208D215-3E7A-40AE-9D37-0095A944642C}"/>
              </a:ext>
            </a:extLst>
          </p:cNvPr>
          <p:cNvSpPr/>
          <p:nvPr/>
        </p:nvSpPr>
        <p:spPr>
          <a:xfrm>
            <a:off x="1974793" y="5166313"/>
            <a:ext cx="2133731" cy="463976"/>
          </a:xfrm>
          <a:prstGeom prst="roundRect">
            <a:avLst/>
          </a:prstGeom>
          <a:solidFill>
            <a:srgbClr val="C21B17"/>
          </a:solidFill>
          <a:ln w="25400" cap="rnd" cmpd="sng">
            <a:solidFill>
              <a:schemeClr val="accent2"/>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825" b="1" dirty="0">
                <a:solidFill>
                  <a:schemeClr val="bg1"/>
                </a:solidFill>
                <a:latin typeface="Century Gothic" panose="020B0502020202020204" pitchFamily="34" charset="0"/>
              </a:rPr>
              <a:t>El servicio se monitorea de principio a fin para minimizar tiempos de espera y verificar la correcta atención</a:t>
            </a:r>
          </a:p>
        </p:txBody>
      </p:sp>
      <p:grpSp>
        <p:nvGrpSpPr>
          <p:cNvPr id="73" name="Grupo 93">
            <a:extLst>
              <a:ext uri="{FF2B5EF4-FFF2-40B4-BE49-F238E27FC236}">
                <a16:creationId xmlns:a16="http://schemas.microsoft.com/office/drawing/2014/main" id="{F9AE20D4-F28B-41F3-B0E8-5E0032919857}"/>
              </a:ext>
            </a:extLst>
          </p:cNvPr>
          <p:cNvGrpSpPr/>
          <p:nvPr/>
        </p:nvGrpSpPr>
        <p:grpSpPr>
          <a:xfrm>
            <a:off x="2929764" y="4926719"/>
            <a:ext cx="321481" cy="305133"/>
            <a:chOff x="1356959" y="1000309"/>
            <a:chExt cx="715410" cy="676843"/>
          </a:xfrm>
          <a:solidFill>
            <a:schemeClr val="bg1"/>
          </a:solidFill>
        </p:grpSpPr>
        <p:sp>
          <p:nvSpPr>
            <p:cNvPr id="74" name="Elipse 94">
              <a:extLst>
                <a:ext uri="{FF2B5EF4-FFF2-40B4-BE49-F238E27FC236}">
                  <a16:creationId xmlns:a16="http://schemas.microsoft.com/office/drawing/2014/main" id="{2AAA7B2A-436B-4E48-9D68-05419DDECEDF}"/>
                </a:ext>
              </a:extLst>
            </p:cNvPr>
            <p:cNvSpPr/>
            <p:nvPr/>
          </p:nvSpPr>
          <p:spPr>
            <a:xfrm>
              <a:off x="1366047" y="1001438"/>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75" name="Elipse 95">
              <a:extLst>
                <a:ext uri="{FF2B5EF4-FFF2-40B4-BE49-F238E27FC236}">
                  <a16:creationId xmlns:a16="http://schemas.microsoft.com/office/drawing/2014/main" id="{7FBD37FD-91B8-413C-BDF6-7A02BF7F2CB8}"/>
                </a:ext>
              </a:extLst>
            </p:cNvPr>
            <p:cNvSpPr/>
            <p:nvPr/>
          </p:nvSpPr>
          <p:spPr>
            <a:xfrm>
              <a:off x="1356959" y="1000309"/>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
        <p:nvSpPr>
          <p:cNvPr id="76" name="Rectángulo 96">
            <a:extLst>
              <a:ext uri="{FF2B5EF4-FFF2-40B4-BE49-F238E27FC236}">
                <a16:creationId xmlns:a16="http://schemas.microsoft.com/office/drawing/2014/main" id="{32794D6B-F0BE-453C-BEB8-EAB74526EDF4}"/>
              </a:ext>
            </a:extLst>
          </p:cNvPr>
          <p:cNvSpPr/>
          <p:nvPr/>
        </p:nvSpPr>
        <p:spPr>
          <a:xfrm>
            <a:off x="2992378" y="4953724"/>
            <a:ext cx="379734" cy="300082"/>
          </a:xfrm>
          <a:prstGeom prst="rect">
            <a:avLst/>
          </a:prstGeom>
        </p:spPr>
        <p:txBody>
          <a:bodyPr wrap="square">
            <a:spAutoFit/>
          </a:bodyPr>
          <a:lstStyle/>
          <a:p>
            <a:r>
              <a:rPr lang="es-CO" sz="1350" b="1" dirty="0"/>
              <a:t>5</a:t>
            </a:r>
          </a:p>
        </p:txBody>
      </p:sp>
      <p:sp>
        <p:nvSpPr>
          <p:cNvPr id="77" name="Elipse 97">
            <a:extLst>
              <a:ext uri="{FF2B5EF4-FFF2-40B4-BE49-F238E27FC236}">
                <a16:creationId xmlns:a16="http://schemas.microsoft.com/office/drawing/2014/main" id="{CF786CCE-2F9E-43EF-9BD8-2C240C3183A9}"/>
              </a:ext>
            </a:extLst>
          </p:cNvPr>
          <p:cNvSpPr/>
          <p:nvPr/>
        </p:nvSpPr>
        <p:spPr>
          <a:xfrm>
            <a:off x="6126921" y="4481276"/>
            <a:ext cx="966881" cy="1034071"/>
          </a:xfrm>
          <a:prstGeom prst="ellipse">
            <a:avLst/>
          </a:prstGeom>
          <a:solidFill>
            <a:schemeClr val="bg1"/>
          </a:solidFill>
          <a:ln w="25400" cap="rnd" cmpd="sng">
            <a:solidFill>
              <a:srgbClr val="C21B17"/>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78" name="Abrir corchete 14">
            <a:extLst>
              <a:ext uri="{FF2B5EF4-FFF2-40B4-BE49-F238E27FC236}">
                <a16:creationId xmlns:a16="http://schemas.microsoft.com/office/drawing/2014/main" id="{C177A9F2-FE60-4EBE-9CFC-820CE494A9C4}"/>
              </a:ext>
            </a:extLst>
          </p:cNvPr>
          <p:cNvSpPr/>
          <p:nvPr/>
        </p:nvSpPr>
        <p:spPr>
          <a:xfrm>
            <a:off x="997227" y="3304716"/>
            <a:ext cx="599404" cy="1424666"/>
          </a:xfrm>
          <a:prstGeom prst="leftBracket">
            <a:avLst>
              <a:gd name="adj" fmla="val 60629"/>
            </a:avLst>
          </a:prstGeom>
          <a:ln w="44450">
            <a:solidFill>
              <a:schemeClr val="accent2"/>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sz="1350"/>
          </a:p>
        </p:txBody>
      </p:sp>
      <p:sp>
        <p:nvSpPr>
          <p:cNvPr id="79" name="Rectángulo 101">
            <a:extLst>
              <a:ext uri="{FF2B5EF4-FFF2-40B4-BE49-F238E27FC236}">
                <a16:creationId xmlns:a16="http://schemas.microsoft.com/office/drawing/2014/main" id="{C103E53C-C6FA-4080-8823-445353E3ADAE}"/>
              </a:ext>
            </a:extLst>
          </p:cNvPr>
          <p:cNvSpPr/>
          <p:nvPr/>
        </p:nvSpPr>
        <p:spPr>
          <a:xfrm>
            <a:off x="6722476" y="4435634"/>
            <a:ext cx="1073563" cy="415498"/>
          </a:xfrm>
          <a:prstGeom prst="rect">
            <a:avLst/>
          </a:prstGeom>
          <a:ln>
            <a:noFill/>
          </a:ln>
        </p:spPr>
        <p:txBody>
          <a:bodyPr wrap="square">
            <a:spAutoFit/>
          </a:bodyPr>
          <a:lstStyle/>
          <a:p>
            <a:pPr algn="ctr">
              <a:buClr>
                <a:schemeClr val="accent2"/>
              </a:buClr>
            </a:pPr>
            <a:r>
              <a:rPr lang="es-CO" sz="1050" b="1" kern="0" spc="-113" dirty="0">
                <a:solidFill>
                  <a:srgbClr val="C00000"/>
                </a:solidFill>
                <a:latin typeface="Century Gothic" panose="020B0502020202020204" pitchFamily="34" charset="0"/>
                <a:ea typeface="ＭＳ Ｐゴシック"/>
              </a:rPr>
              <a:t>Encuesta de satisfacción</a:t>
            </a:r>
          </a:p>
        </p:txBody>
      </p:sp>
      <p:pic>
        <p:nvPicPr>
          <p:cNvPr id="80" name="Imagen 20">
            <a:extLst>
              <a:ext uri="{FF2B5EF4-FFF2-40B4-BE49-F238E27FC236}">
                <a16:creationId xmlns:a16="http://schemas.microsoft.com/office/drawing/2014/main" id="{17DD2DDA-B944-4B8B-B56C-BEF58FE7DF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9166" y="1327976"/>
            <a:ext cx="480833" cy="480833"/>
          </a:xfrm>
          <a:prstGeom prst="rect">
            <a:avLst/>
          </a:prstGeom>
          <a:ln>
            <a:solidFill>
              <a:srgbClr val="C21B17"/>
            </a:solidFill>
          </a:ln>
        </p:spPr>
      </p:pic>
      <p:pic>
        <p:nvPicPr>
          <p:cNvPr id="81" name="Imagen 102">
            <a:extLst>
              <a:ext uri="{FF2B5EF4-FFF2-40B4-BE49-F238E27FC236}">
                <a16:creationId xmlns:a16="http://schemas.microsoft.com/office/drawing/2014/main" id="{612C5156-0DEF-43AD-AB4F-30E66FFCDA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1007" y="3185035"/>
            <a:ext cx="709625" cy="367277"/>
          </a:xfrm>
          <a:prstGeom prst="rect">
            <a:avLst/>
          </a:prstGeom>
        </p:spPr>
      </p:pic>
      <p:pic>
        <p:nvPicPr>
          <p:cNvPr id="82" name="Imagen 103">
            <a:extLst>
              <a:ext uri="{FF2B5EF4-FFF2-40B4-BE49-F238E27FC236}">
                <a16:creationId xmlns:a16="http://schemas.microsoft.com/office/drawing/2014/main" id="{92212904-91D3-493E-9FD1-7B13EEE031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65497" y="3051334"/>
            <a:ext cx="523190" cy="523190"/>
          </a:xfrm>
          <a:prstGeom prst="rect">
            <a:avLst/>
          </a:prstGeom>
        </p:spPr>
      </p:pic>
      <p:pic>
        <p:nvPicPr>
          <p:cNvPr id="83" name="Imagen 104">
            <a:extLst>
              <a:ext uri="{FF2B5EF4-FFF2-40B4-BE49-F238E27FC236}">
                <a16:creationId xmlns:a16="http://schemas.microsoft.com/office/drawing/2014/main" id="{D0E0D00D-DE1A-451E-8CDF-2CF926EFD6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83956" y="3020632"/>
            <a:ext cx="507560" cy="507560"/>
          </a:xfrm>
          <a:prstGeom prst="rect">
            <a:avLst/>
          </a:prstGeom>
        </p:spPr>
      </p:pic>
      <p:pic>
        <p:nvPicPr>
          <p:cNvPr id="84" name="Imagen 105">
            <a:extLst>
              <a:ext uri="{FF2B5EF4-FFF2-40B4-BE49-F238E27FC236}">
                <a16:creationId xmlns:a16="http://schemas.microsoft.com/office/drawing/2014/main" id="{37EFE503-4CD8-45EB-B88D-504981F65E9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72818" y="4355011"/>
            <a:ext cx="509042" cy="509042"/>
          </a:xfrm>
          <a:prstGeom prst="rect">
            <a:avLst/>
          </a:prstGeom>
        </p:spPr>
      </p:pic>
      <p:pic>
        <p:nvPicPr>
          <p:cNvPr id="85" name="Imagen 106">
            <a:extLst>
              <a:ext uri="{FF2B5EF4-FFF2-40B4-BE49-F238E27FC236}">
                <a16:creationId xmlns:a16="http://schemas.microsoft.com/office/drawing/2014/main" id="{803C2818-CF03-476F-8C91-192C8F56CBB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467080" y="4662320"/>
            <a:ext cx="668966" cy="668966"/>
          </a:xfrm>
          <a:prstGeom prst="rect">
            <a:avLst/>
          </a:prstGeom>
        </p:spPr>
      </p:pic>
      <p:pic>
        <p:nvPicPr>
          <p:cNvPr id="86" name="Imagen 1">
            <a:extLst>
              <a:ext uri="{FF2B5EF4-FFF2-40B4-BE49-F238E27FC236}">
                <a16:creationId xmlns:a16="http://schemas.microsoft.com/office/drawing/2014/main" id="{2D0FE106-80D6-41AD-9091-C631AC90B8C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7461" y="4301162"/>
            <a:ext cx="562890" cy="562890"/>
          </a:xfrm>
          <a:prstGeom prst="rect">
            <a:avLst/>
          </a:prstGeom>
        </p:spPr>
      </p:pic>
      <p:grpSp>
        <p:nvGrpSpPr>
          <p:cNvPr id="87" name="Grupo 57">
            <a:extLst>
              <a:ext uri="{FF2B5EF4-FFF2-40B4-BE49-F238E27FC236}">
                <a16:creationId xmlns:a16="http://schemas.microsoft.com/office/drawing/2014/main" id="{98682FAA-AE36-4186-82B8-EBAAEF05CD93}"/>
              </a:ext>
            </a:extLst>
          </p:cNvPr>
          <p:cNvGrpSpPr/>
          <p:nvPr/>
        </p:nvGrpSpPr>
        <p:grpSpPr>
          <a:xfrm>
            <a:off x="6076657" y="4556602"/>
            <a:ext cx="303835" cy="304541"/>
            <a:chOff x="1356959" y="1000309"/>
            <a:chExt cx="715410" cy="676843"/>
          </a:xfrm>
          <a:solidFill>
            <a:schemeClr val="bg1"/>
          </a:solidFill>
        </p:grpSpPr>
        <p:sp>
          <p:nvSpPr>
            <p:cNvPr id="88" name="Elipse 58">
              <a:extLst>
                <a:ext uri="{FF2B5EF4-FFF2-40B4-BE49-F238E27FC236}">
                  <a16:creationId xmlns:a16="http://schemas.microsoft.com/office/drawing/2014/main" id="{EB7FA673-D317-4A25-B467-25ED61BC5E05}"/>
                </a:ext>
              </a:extLst>
            </p:cNvPr>
            <p:cNvSpPr/>
            <p:nvPr/>
          </p:nvSpPr>
          <p:spPr>
            <a:xfrm>
              <a:off x="1366047" y="1001438"/>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sp>
          <p:nvSpPr>
            <p:cNvPr id="89" name="Elipse 60">
              <a:extLst>
                <a:ext uri="{FF2B5EF4-FFF2-40B4-BE49-F238E27FC236}">
                  <a16:creationId xmlns:a16="http://schemas.microsoft.com/office/drawing/2014/main" id="{F6C07A59-A412-4486-B13F-D446434B75F8}"/>
                </a:ext>
              </a:extLst>
            </p:cNvPr>
            <p:cNvSpPr/>
            <p:nvPr/>
          </p:nvSpPr>
          <p:spPr>
            <a:xfrm>
              <a:off x="1356959" y="1000309"/>
              <a:ext cx="706322" cy="675714"/>
            </a:xfrm>
            <a:prstGeom prst="ellipse">
              <a:avLst/>
            </a:prstGeom>
            <a:grpFill/>
            <a:ln w="28575" cap="rnd" cmpd="sng">
              <a:solidFill>
                <a:schemeClr val="accent2"/>
              </a:solid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a:p>
          </p:txBody>
        </p:sp>
      </p:grpSp>
      <p:sp>
        <p:nvSpPr>
          <p:cNvPr id="90" name="Rectángulo 72">
            <a:extLst>
              <a:ext uri="{FF2B5EF4-FFF2-40B4-BE49-F238E27FC236}">
                <a16:creationId xmlns:a16="http://schemas.microsoft.com/office/drawing/2014/main" id="{9A545F06-1D1C-4166-ADCE-58C5799BFC12}"/>
              </a:ext>
            </a:extLst>
          </p:cNvPr>
          <p:cNvSpPr/>
          <p:nvPr/>
        </p:nvSpPr>
        <p:spPr>
          <a:xfrm>
            <a:off x="6126921" y="4570373"/>
            <a:ext cx="358891" cy="300082"/>
          </a:xfrm>
          <a:prstGeom prst="rect">
            <a:avLst/>
          </a:prstGeom>
        </p:spPr>
        <p:txBody>
          <a:bodyPr wrap="square">
            <a:spAutoFit/>
          </a:bodyPr>
          <a:lstStyle/>
          <a:p>
            <a:r>
              <a:rPr lang="es-CO" sz="1350" b="1" dirty="0"/>
              <a:t>7</a:t>
            </a:r>
          </a:p>
        </p:txBody>
      </p:sp>
      <p:pic>
        <p:nvPicPr>
          <p:cNvPr id="91" name="Imagen 90">
            <a:extLst>
              <a:ext uri="{FF2B5EF4-FFF2-40B4-BE49-F238E27FC236}">
                <a16:creationId xmlns:a16="http://schemas.microsoft.com/office/drawing/2014/main" id="{F44EE64D-D259-4BBB-931A-4523DBFB1A16}"/>
              </a:ext>
            </a:extLst>
          </p:cNvPr>
          <p:cNvPicPr/>
          <p:nvPr/>
        </p:nvPicPr>
        <p:blipFill rotWithShape="1">
          <a:blip r:embed="rId10">
            <a:extLst>
              <a:ext uri="{28A0092B-C50C-407E-A947-70E740481C1C}">
                <a14:useLocalDpi xmlns:a14="http://schemas.microsoft.com/office/drawing/2010/main" val="0"/>
              </a:ext>
            </a:extLst>
          </a:blip>
          <a:srcRect r="68713" b="19601"/>
          <a:stretch/>
        </p:blipFill>
        <p:spPr bwMode="auto">
          <a:xfrm>
            <a:off x="6801563" y="82251"/>
            <a:ext cx="2228806" cy="761122"/>
          </a:xfrm>
          <a:prstGeom prst="rect">
            <a:avLst/>
          </a:prstGeom>
          <a:noFill/>
          <a:ln>
            <a:noFill/>
          </a:ln>
        </p:spPr>
      </p:pic>
    </p:spTree>
    <p:extLst>
      <p:ext uri="{BB962C8B-B14F-4D97-AF65-F5344CB8AC3E}">
        <p14:creationId xmlns:p14="http://schemas.microsoft.com/office/powerpoint/2010/main" val="3904149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10" name="Rectángulo redondeado 71">
            <a:extLst>
              <a:ext uri="{FF2B5EF4-FFF2-40B4-BE49-F238E27FC236}">
                <a16:creationId xmlns:a16="http://schemas.microsoft.com/office/drawing/2014/main" id="{D07E3C05-B432-40E7-8EC2-D76099D0586F}"/>
              </a:ext>
            </a:extLst>
          </p:cNvPr>
          <p:cNvSpPr/>
          <p:nvPr/>
        </p:nvSpPr>
        <p:spPr>
          <a:xfrm>
            <a:off x="1647850" y="1765492"/>
            <a:ext cx="5848300" cy="3235266"/>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Century Gothic" panose="020B0502020202020204" pitchFamily="34" charset="0"/>
            </a:endParaRPr>
          </a:p>
        </p:txBody>
      </p:sp>
      <p:sp>
        <p:nvSpPr>
          <p:cNvPr id="13" name="Rectángulo 72">
            <a:extLst>
              <a:ext uri="{FF2B5EF4-FFF2-40B4-BE49-F238E27FC236}">
                <a16:creationId xmlns:a16="http://schemas.microsoft.com/office/drawing/2014/main" id="{FC1A94B2-F417-4BBA-8D49-8D08F5AFF77A}"/>
              </a:ext>
            </a:extLst>
          </p:cNvPr>
          <p:cNvSpPr/>
          <p:nvPr/>
        </p:nvSpPr>
        <p:spPr>
          <a:xfrm>
            <a:off x="2065493" y="1710928"/>
            <a:ext cx="5098094" cy="3062377"/>
          </a:xfrm>
          <a:prstGeom prst="rect">
            <a:avLst/>
          </a:prstGeom>
        </p:spPr>
        <p:txBody>
          <a:bodyPr wrap="square">
            <a:spAutoFit/>
          </a:bodyPr>
          <a:lstStyle/>
          <a:p>
            <a:pPr algn="ctr"/>
            <a:r>
              <a:rPr lang="x-none" sz="1400" b="1" dirty="0">
                <a:solidFill>
                  <a:srgbClr val="FF0000"/>
                </a:solidFill>
                <a:latin typeface="Arial" panose="020B0604020202020204" pitchFamily="34" charset="0"/>
                <a:cs typeface="Arial" panose="020B0604020202020204" pitchFamily="34" charset="0"/>
              </a:rPr>
              <a:t>ORIENTACIÓN MÉDICA VETERINARIA TELEFÓNICA</a:t>
            </a:r>
            <a:endParaRPr lang="es-CO" sz="1400" dirty="0">
              <a:solidFill>
                <a:srgbClr val="FF0000"/>
              </a:solidFill>
              <a:latin typeface="Arial" panose="020B0604020202020204" pitchFamily="34" charset="0"/>
              <a:cs typeface="Arial" panose="020B0604020202020204" pitchFamily="34" charset="0"/>
            </a:endParaRPr>
          </a:p>
          <a:p>
            <a:pPr algn="ctr"/>
            <a:endParaRPr lang="es-ES" sz="1400" b="1" dirty="0">
              <a:solidFill>
                <a:srgbClr val="FF0000"/>
              </a:solidFill>
              <a:latin typeface="Arial" panose="020B0604020202020204" pitchFamily="34" charset="0"/>
              <a:cs typeface="Arial" panose="020B0604020202020204" pitchFamily="34" charset="0"/>
            </a:endParaRPr>
          </a:p>
          <a:p>
            <a:pPr algn="ctr"/>
            <a:endParaRPr lang="x-none"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A través del número telefónico del servicio que se indicara en la solicitud, el afiliado tendrá acceso a información sobre el cuidado de la mascota amparada. contando con la atención telefónica directa de un veterinario  el cual orientará en las conductas provisionales que se deben asumir mientras se hace contacto profesional veterinario- mascota.</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P</a:t>
            </a:r>
            <a:r>
              <a:rPr lang="x-none" sz="1100" dirty="0">
                <a:latin typeface="Arial" panose="020B0604020202020204" pitchFamily="34" charset="0"/>
                <a:cs typeface="Arial" panose="020B0604020202020204" pitchFamily="34" charset="0"/>
              </a:rPr>
              <a:t>odr</a:t>
            </a:r>
            <a:r>
              <a:rPr lang="es-CO" sz="1100" dirty="0">
                <a:latin typeface="Arial" panose="020B0604020202020204" pitchFamily="34" charset="0"/>
                <a:cs typeface="Arial" panose="020B0604020202020204" pitchFamily="34" charset="0"/>
              </a:rPr>
              <a:t>a</a:t>
            </a:r>
            <a:r>
              <a:rPr lang="x-none" sz="1100" dirty="0">
                <a:latin typeface="Arial" panose="020B0604020202020204" pitchFamily="34" charset="0"/>
                <a:cs typeface="Arial" panose="020B0604020202020204" pitchFamily="34" charset="0"/>
              </a:rPr>
              <a:t> hacer las consultas necesarias sobre: </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M</a:t>
            </a:r>
            <a:r>
              <a:rPr lang="x-none" sz="1100" dirty="0">
                <a:latin typeface="Arial" panose="020B0604020202020204" pitchFamily="34" charset="0"/>
                <a:cs typeface="Arial" panose="020B0604020202020204" pitchFamily="34" charset="0"/>
              </a:rPr>
              <a:t>olest</a:t>
            </a:r>
            <a:r>
              <a:rPr lang="es-CO" sz="1100" dirty="0">
                <a:latin typeface="Arial" panose="020B0604020202020204" pitchFamily="34" charset="0"/>
                <a:cs typeface="Arial" panose="020B0604020202020204" pitchFamily="34" charset="0"/>
              </a:rPr>
              <a:t>í</a:t>
            </a:r>
            <a:r>
              <a:rPr lang="x-none" sz="1100" dirty="0">
                <a:latin typeface="Arial" panose="020B0604020202020204" pitchFamily="34" charset="0"/>
                <a:cs typeface="Arial" panose="020B0604020202020204" pitchFamily="34" charset="0"/>
              </a:rPr>
              <a:t>as, síntomas y enfermedades de la mascota amparada. </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P</a:t>
            </a:r>
            <a:r>
              <a:rPr lang="x-none" sz="1100" dirty="0">
                <a:latin typeface="Arial" panose="020B0604020202020204" pitchFamily="34" charset="0"/>
                <a:cs typeface="Arial" panose="020B0604020202020204" pitchFamily="34" charset="0"/>
              </a:rPr>
              <a:t>rimeros auxilios en caso de emergencia por accidente o enfermedad de la     mascota amparada </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r>
              <a:rPr lang="es-CO" sz="1100" dirty="0">
                <a:latin typeface="Arial" panose="020B0604020202020204" pitchFamily="34" charset="0"/>
                <a:cs typeface="Arial" panose="020B0604020202020204" pitchFamily="34" charset="0"/>
              </a:rPr>
              <a:t>M</a:t>
            </a:r>
            <a:r>
              <a:rPr lang="x-none" sz="1100" dirty="0">
                <a:latin typeface="Arial" panose="020B0604020202020204" pitchFamily="34" charset="0"/>
                <a:cs typeface="Arial" panose="020B0604020202020204" pitchFamily="34" charset="0"/>
              </a:rPr>
              <a:t>anejo y cuidado en caso de viaje de la mascota.</a:t>
            </a:r>
            <a:endParaRPr lang="es-CO" sz="1100" dirty="0">
              <a:latin typeface="Arial" panose="020B0604020202020204" pitchFamily="34" charset="0"/>
              <a:cs typeface="Arial" panose="020B0604020202020204" pitchFamily="34" charset="0"/>
            </a:endParaRPr>
          </a:p>
          <a:p>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grpSp>
        <p:nvGrpSpPr>
          <p:cNvPr id="14" name="Group 12">
            <a:extLst>
              <a:ext uri="{FF2B5EF4-FFF2-40B4-BE49-F238E27FC236}">
                <a16:creationId xmlns:a16="http://schemas.microsoft.com/office/drawing/2014/main" id="{859D3AF6-FD59-484C-86CB-049358CBC815}"/>
              </a:ext>
            </a:extLst>
          </p:cNvPr>
          <p:cNvGrpSpPr>
            <a:grpSpLocks/>
          </p:cNvGrpSpPr>
          <p:nvPr/>
        </p:nvGrpSpPr>
        <p:grpSpPr bwMode="auto">
          <a:xfrm rot="10800000">
            <a:off x="921921" y="2649788"/>
            <a:ext cx="1293773" cy="1256863"/>
            <a:chOff x="3091" y="825"/>
            <a:chExt cx="960" cy="686"/>
          </a:xfrm>
          <a:solidFill>
            <a:srgbClr val="009C33"/>
          </a:solidFill>
        </p:grpSpPr>
        <p:sp>
          <p:nvSpPr>
            <p:cNvPr id="17" name="Freeform 13">
              <a:extLst>
                <a:ext uri="{FF2B5EF4-FFF2-40B4-BE49-F238E27FC236}">
                  <a16:creationId xmlns:a16="http://schemas.microsoft.com/office/drawing/2014/main" id="{7C123C32-61EB-4BED-A1F5-99056394B174}"/>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20" name="Freeform 14">
              <a:extLst>
                <a:ext uri="{FF2B5EF4-FFF2-40B4-BE49-F238E27FC236}">
                  <a16:creationId xmlns:a16="http://schemas.microsoft.com/office/drawing/2014/main" id="{0E46EC4D-5C08-43B0-8ED0-367AA9D01B3F}"/>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23" name="Freeform 15">
              <a:extLst>
                <a:ext uri="{FF2B5EF4-FFF2-40B4-BE49-F238E27FC236}">
                  <a16:creationId xmlns:a16="http://schemas.microsoft.com/office/drawing/2014/main" id="{76107C15-6456-4B19-B84F-AD4885E22D85}"/>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grpSp>
        <p:nvGrpSpPr>
          <p:cNvPr id="24" name="Group 12">
            <a:extLst>
              <a:ext uri="{FF2B5EF4-FFF2-40B4-BE49-F238E27FC236}">
                <a16:creationId xmlns:a16="http://schemas.microsoft.com/office/drawing/2014/main" id="{CEF10660-864E-433A-9DA2-3B198B74939C}"/>
              </a:ext>
            </a:extLst>
          </p:cNvPr>
          <p:cNvGrpSpPr>
            <a:grpSpLocks/>
          </p:cNvGrpSpPr>
          <p:nvPr/>
        </p:nvGrpSpPr>
        <p:grpSpPr bwMode="auto">
          <a:xfrm>
            <a:off x="6849263" y="2678736"/>
            <a:ext cx="1293773" cy="1296038"/>
            <a:chOff x="3091" y="825"/>
            <a:chExt cx="960" cy="686"/>
          </a:xfrm>
          <a:solidFill>
            <a:srgbClr val="009C33"/>
          </a:solidFill>
        </p:grpSpPr>
        <p:sp>
          <p:nvSpPr>
            <p:cNvPr id="25" name="Freeform 13">
              <a:extLst>
                <a:ext uri="{FF2B5EF4-FFF2-40B4-BE49-F238E27FC236}">
                  <a16:creationId xmlns:a16="http://schemas.microsoft.com/office/drawing/2014/main" id="{854D9556-7AB2-4FFC-8924-747AC9F0D408}"/>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26" name="Freeform 14">
              <a:extLst>
                <a:ext uri="{FF2B5EF4-FFF2-40B4-BE49-F238E27FC236}">
                  <a16:creationId xmlns:a16="http://schemas.microsoft.com/office/drawing/2014/main" id="{E8DA10F5-5788-42AF-B1F8-82973E4DD2B1}"/>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27" name="Freeform 15">
              <a:extLst>
                <a:ext uri="{FF2B5EF4-FFF2-40B4-BE49-F238E27FC236}">
                  <a16:creationId xmlns:a16="http://schemas.microsoft.com/office/drawing/2014/main" id="{4539E601-F5EF-460D-B77F-A4674092EF4F}"/>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sp>
        <p:nvSpPr>
          <p:cNvPr id="28" name="Rectángulo 86">
            <a:extLst>
              <a:ext uri="{FF2B5EF4-FFF2-40B4-BE49-F238E27FC236}">
                <a16:creationId xmlns:a16="http://schemas.microsoft.com/office/drawing/2014/main" id="{ED2B3A3F-EBD7-4050-AB15-C379839844BB}"/>
              </a:ext>
            </a:extLst>
          </p:cNvPr>
          <p:cNvSpPr/>
          <p:nvPr/>
        </p:nvSpPr>
        <p:spPr>
          <a:xfrm>
            <a:off x="6822191" y="3137695"/>
            <a:ext cx="1192698" cy="415498"/>
          </a:xfrm>
          <a:prstGeom prst="rect">
            <a:avLst/>
          </a:prstGeom>
        </p:spPr>
        <p:txBody>
          <a:bodyPr wrap="square">
            <a:spAutoFit/>
          </a:bodyPr>
          <a:lstStyle/>
          <a:p>
            <a:pPr algn="ctr"/>
            <a:r>
              <a:rPr lang="es-CO" sz="1050" b="1" dirty="0">
                <a:solidFill>
                  <a:schemeClr val="bg1"/>
                </a:solidFill>
                <a:latin typeface="Century Gothic" pitchFamily="34" charset="0"/>
              </a:rPr>
              <a:t>Sin límite de eventos </a:t>
            </a:r>
            <a:endParaRPr lang="es-CO" sz="1050" b="1" dirty="0">
              <a:solidFill>
                <a:schemeClr val="bg1"/>
              </a:solidFill>
            </a:endParaRPr>
          </a:p>
        </p:txBody>
      </p:sp>
      <p:pic>
        <p:nvPicPr>
          <p:cNvPr id="29" name="Imagen 12">
            <a:extLst>
              <a:ext uri="{FF2B5EF4-FFF2-40B4-BE49-F238E27FC236}">
                <a16:creationId xmlns:a16="http://schemas.microsoft.com/office/drawing/2014/main" id="{9E6F103B-6C44-4B26-B2F7-42EB57FE04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8459" y="2854792"/>
            <a:ext cx="788751" cy="788751"/>
          </a:xfrm>
          <a:prstGeom prst="rect">
            <a:avLst/>
          </a:prstGeom>
          <a:grpFill/>
          <a:ln w="9525">
            <a:solidFill>
              <a:schemeClr val="accent5">
                <a:lumMod val="75000"/>
              </a:schemeClr>
            </a:solidFill>
            <a:round/>
            <a:headEnd/>
            <a:tailEnd/>
          </a:ln>
        </p:spPr>
      </p:pic>
      <p:pic>
        <p:nvPicPr>
          <p:cNvPr id="30" name="Imagen 29">
            <a:extLst>
              <a:ext uri="{FF2B5EF4-FFF2-40B4-BE49-F238E27FC236}">
                <a16:creationId xmlns:a16="http://schemas.microsoft.com/office/drawing/2014/main" id="{4A199348-DC05-4A09-839C-C221700DBCE9}"/>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870963" y="84702"/>
            <a:ext cx="2228806" cy="761122"/>
          </a:xfrm>
          <a:prstGeom prst="rect">
            <a:avLst/>
          </a:prstGeom>
          <a:noFill/>
          <a:ln>
            <a:noFill/>
          </a:ln>
        </p:spPr>
      </p:pic>
    </p:spTree>
    <p:extLst>
      <p:ext uri="{BB962C8B-B14F-4D97-AF65-F5344CB8AC3E}">
        <p14:creationId xmlns:p14="http://schemas.microsoft.com/office/powerpoint/2010/main" val="378626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32540" y="857251"/>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30" name="13 Rectángulo">
            <a:extLst>
              <a:ext uri="{FF2B5EF4-FFF2-40B4-BE49-F238E27FC236}">
                <a16:creationId xmlns:a16="http://schemas.microsoft.com/office/drawing/2014/main" id="{7022027D-6DA9-4AB2-BA42-BBD3BB5CD944}"/>
              </a:ext>
            </a:extLst>
          </p:cNvPr>
          <p:cNvSpPr>
            <a:spLocks noChangeArrowheads="1"/>
          </p:cNvSpPr>
          <p:nvPr/>
        </p:nvSpPr>
        <p:spPr bwMode="auto">
          <a:xfrm>
            <a:off x="4164492" y="2031422"/>
            <a:ext cx="138538" cy="265443"/>
          </a:xfrm>
          <a:prstGeom prst="rect">
            <a:avLst/>
          </a:prstGeom>
          <a:noFill/>
          <a:ln w="9525">
            <a:noFill/>
            <a:miter lim="800000"/>
            <a:headEnd/>
            <a:tailEnd/>
          </a:ln>
        </p:spPr>
        <p:txBody>
          <a:bodyPr wrap="none" lIns="68567" tIns="34283" rIns="68567" bIns="34283">
            <a:spAutoFit/>
          </a:bodyPr>
          <a:lstStyle/>
          <a:p>
            <a:endParaRPr lang="es-CO" sz="1275" b="1" dirty="0">
              <a:solidFill>
                <a:srgbClr val="000000"/>
              </a:solidFill>
              <a:latin typeface="Arial" panose="020B0604020202020204" pitchFamily="34" charset="0"/>
              <a:cs typeface="Arial" panose="020B0604020202020204" pitchFamily="34" charset="0"/>
            </a:endParaRPr>
          </a:p>
        </p:txBody>
      </p:sp>
      <p:sp>
        <p:nvSpPr>
          <p:cNvPr id="31" name="Rectángulo redondeado 71">
            <a:extLst>
              <a:ext uri="{FF2B5EF4-FFF2-40B4-BE49-F238E27FC236}">
                <a16:creationId xmlns:a16="http://schemas.microsoft.com/office/drawing/2014/main" id="{8D136596-AF5E-4831-A5D1-FBEDD7B3CFD3}"/>
              </a:ext>
            </a:extLst>
          </p:cNvPr>
          <p:cNvSpPr/>
          <p:nvPr/>
        </p:nvSpPr>
        <p:spPr>
          <a:xfrm>
            <a:off x="1463589" y="2035962"/>
            <a:ext cx="5986019" cy="3187807"/>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Arial" panose="020B0604020202020204" pitchFamily="34" charset="0"/>
              <a:cs typeface="Arial" panose="020B0604020202020204" pitchFamily="34" charset="0"/>
            </a:endParaRPr>
          </a:p>
        </p:txBody>
      </p:sp>
      <p:sp>
        <p:nvSpPr>
          <p:cNvPr id="32" name="Rectángulo 72">
            <a:extLst>
              <a:ext uri="{FF2B5EF4-FFF2-40B4-BE49-F238E27FC236}">
                <a16:creationId xmlns:a16="http://schemas.microsoft.com/office/drawing/2014/main" id="{0F3367F1-2222-4E78-82EB-2A194D30C30F}"/>
              </a:ext>
            </a:extLst>
          </p:cNvPr>
          <p:cNvSpPr/>
          <p:nvPr/>
        </p:nvSpPr>
        <p:spPr>
          <a:xfrm>
            <a:off x="1613866" y="2521869"/>
            <a:ext cx="5859800" cy="2523768"/>
          </a:xfrm>
          <a:prstGeom prst="rect">
            <a:avLst/>
          </a:prstGeom>
        </p:spPr>
        <p:txBody>
          <a:bodyPr wrap="square">
            <a:spAutoFit/>
          </a:bodyPr>
          <a:lstStyle/>
          <a:p>
            <a:pPr algn="ctr"/>
            <a:r>
              <a:rPr lang="x-none" sz="1400" b="1" dirty="0">
                <a:solidFill>
                  <a:srgbClr val="FF0000"/>
                </a:solidFill>
                <a:latin typeface="Arial" panose="020B0604020202020204" pitchFamily="34" charset="0"/>
                <a:cs typeface="Arial" panose="020B0604020202020204" pitchFamily="34" charset="0"/>
              </a:rPr>
              <a:t>CONSULTA MÉDICA VETERINARIA </a:t>
            </a:r>
            <a:r>
              <a:rPr lang="es-CO" sz="1400" b="1" dirty="0">
                <a:solidFill>
                  <a:srgbClr val="FF0000"/>
                </a:solidFill>
                <a:latin typeface="Arial" panose="020B0604020202020204" pitchFamily="34" charset="0"/>
                <a:cs typeface="Arial" panose="020B0604020202020204" pitchFamily="34" charset="0"/>
              </a:rPr>
              <a:t>A DOMICILIO O </a:t>
            </a:r>
            <a:r>
              <a:rPr lang="x-none" sz="1400" b="1" dirty="0">
                <a:solidFill>
                  <a:srgbClr val="FF0000"/>
                </a:solidFill>
                <a:latin typeface="Arial" panose="020B0604020202020204" pitchFamily="34" charset="0"/>
                <a:cs typeface="Arial" panose="020B0604020202020204" pitchFamily="34" charset="0"/>
              </a:rPr>
              <a:t>EN RED</a:t>
            </a:r>
            <a:r>
              <a:rPr lang="es-CO" sz="1400" b="1" dirty="0">
                <a:solidFill>
                  <a:srgbClr val="FF0000"/>
                </a:solidFill>
                <a:latin typeface="Arial" panose="020B0604020202020204" pitchFamily="34" charset="0"/>
                <a:cs typeface="Arial" panose="020B0604020202020204" pitchFamily="34" charset="0"/>
              </a:rPr>
              <a:t> POR EMERGENCIA</a:t>
            </a:r>
            <a:endParaRPr lang="es-CO" sz="1400" dirty="0">
              <a:solidFill>
                <a:srgbClr val="FF0000"/>
              </a:solidFill>
              <a:latin typeface="Arial" panose="020B0604020202020204" pitchFamily="34" charset="0"/>
              <a:cs typeface="Arial" panose="020B0604020202020204" pitchFamily="34" charset="0"/>
            </a:endParaRPr>
          </a:p>
          <a:p>
            <a:pPr algn="ctr"/>
            <a:endParaRPr lang="es-ES" sz="1100" b="1" dirty="0">
              <a:latin typeface="Arial" panose="020B0604020202020204" pitchFamily="34" charset="0"/>
              <a:cs typeface="Arial" panose="020B0604020202020204" pitchFamily="34" charset="0"/>
            </a:endParaRPr>
          </a:p>
          <a:p>
            <a:pPr algn="ctr"/>
            <a:endParaRPr lang="x-none" sz="1100" dirty="0">
              <a:latin typeface="Arial" panose="020B0604020202020204" pitchFamily="34" charset="0"/>
              <a:cs typeface="Arial" panose="020B0604020202020204" pitchFamily="34" charset="0"/>
            </a:endParaRPr>
          </a:p>
          <a:p>
            <a:pPr algn="ctr"/>
            <a:r>
              <a:rPr lang="es-CO" sz="1100" dirty="0">
                <a:latin typeface="Arial" panose="020B0604020202020204" pitchFamily="34" charset="0"/>
                <a:cs typeface="Arial" panose="020B0604020202020204" pitchFamily="34" charset="0"/>
              </a:rPr>
              <a:t>E</a:t>
            </a:r>
            <a:r>
              <a:rPr lang="x-none" sz="1200" dirty="0">
                <a:latin typeface="Arial" panose="020B0604020202020204" pitchFamily="34" charset="0"/>
                <a:cs typeface="Arial" panose="020B0604020202020204" pitchFamily="34" charset="0"/>
              </a:rPr>
              <a:t>n caso de accidente o enfermedad </a:t>
            </a:r>
            <a:r>
              <a:rPr lang="es-CO" sz="1200" dirty="0">
                <a:latin typeface="Arial" panose="020B0604020202020204" pitchFamily="34" charset="0"/>
                <a:cs typeface="Arial" panose="020B0604020202020204" pitchFamily="34" charset="0"/>
              </a:rPr>
              <a:t>súbita </a:t>
            </a:r>
            <a:r>
              <a:rPr lang="x-none" sz="1200" dirty="0">
                <a:latin typeface="Arial" panose="020B0604020202020204" pitchFamily="34" charset="0"/>
                <a:cs typeface="Arial" panose="020B0604020202020204" pitchFamily="34" charset="0"/>
              </a:rPr>
              <a:t>de la mascota ocurrida durante la vigencia de la asistencia y que sea considerada como una urgencia, </a:t>
            </a:r>
            <a:r>
              <a:rPr lang="es-CO" sz="1200" dirty="0">
                <a:latin typeface="Arial" panose="020B0604020202020204" pitchFamily="34" charset="0"/>
                <a:cs typeface="Arial" panose="020B0604020202020204" pitchFamily="34" charset="0"/>
              </a:rPr>
              <a:t>IGS </a:t>
            </a:r>
            <a:r>
              <a:rPr lang="x-none" sz="1200" dirty="0">
                <a:latin typeface="Arial" panose="020B0604020202020204" pitchFamily="34" charset="0"/>
                <a:cs typeface="Arial" panose="020B0604020202020204" pitchFamily="34" charset="0"/>
              </a:rPr>
              <a:t>especialistas en asistencias </a:t>
            </a:r>
            <a:r>
              <a:rPr lang="es-CO" sz="1200" dirty="0">
                <a:latin typeface="Arial" panose="020B0604020202020204" pitchFamily="34" charset="0"/>
                <a:cs typeface="Arial" panose="020B0604020202020204" pitchFamily="34" charset="0"/>
              </a:rPr>
              <a:t>prestara el servicio de consulta veterinaria, en domicilio y/o en red veterinaria.</a:t>
            </a:r>
          </a:p>
          <a:p>
            <a:pPr algn="ctr"/>
            <a:r>
              <a:rPr lang="x-none" sz="1200" dirty="0">
                <a:latin typeface="Arial" panose="020B0604020202020204" pitchFamily="34" charset="0"/>
                <a:cs typeface="Arial" panose="020B0604020202020204" pitchFamily="34" charset="0"/>
              </a:rPr>
              <a:t>dentro de esta cobertura no se encuentra incluido ningún tratamiento, examen, medicamento, cirugía y/o procedimientos derivados del servicio. </a:t>
            </a:r>
            <a:endParaRPr lang="es-CO" sz="1200" dirty="0">
              <a:latin typeface="Arial" panose="020B0604020202020204" pitchFamily="34" charset="0"/>
              <a:cs typeface="Arial" panose="020B0604020202020204" pitchFamily="34" charset="0"/>
            </a:endParaRPr>
          </a:p>
          <a:p>
            <a:pPr algn="ctr"/>
            <a:r>
              <a:rPr lang="x-none" sz="1200" dirty="0">
                <a:latin typeface="Arial" panose="020B0604020202020204" pitchFamily="34" charset="0"/>
                <a:cs typeface="Arial" panose="020B0604020202020204" pitchFamily="34" charset="0"/>
              </a:rPr>
              <a:t>para acceder a esta asistencia la mascota debe estar al día en vacunas</a:t>
            </a:r>
            <a:r>
              <a:rPr lang="es-CO" sz="1200" dirty="0">
                <a:latin typeface="Arial" panose="020B0604020202020204" pitchFamily="34" charset="0"/>
                <a:cs typeface="Arial" panose="020B0604020202020204" pitchFamily="34" charset="0"/>
              </a:rPr>
              <a:t>. </a:t>
            </a:r>
          </a:p>
          <a:p>
            <a:pPr algn="ctr"/>
            <a:endParaRPr lang="es-CO" sz="1200" dirty="0">
              <a:latin typeface="Arial" panose="020B0604020202020204" pitchFamily="34" charset="0"/>
              <a:cs typeface="Arial" panose="020B0604020202020204" pitchFamily="34" charset="0"/>
            </a:endParaRPr>
          </a:p>
          <a:p>
            <a:pPr algn="ctr"/>
            <a:r>
              <a:rPr lang="x-none" sz="1200" dirty="0">
                <a:latin typeface="Arial" panose="020B0604020202020204" pitchFamily="34" charset="0"/>
                <a:cs typeface="Arial" panose="020B0604020202020204" pitchFamily="34" charset="0"/>
              </a:rPr>
              <a:t> </a:t>
            </a:r>
            <a:endParaRPr lang="es-CO" sz="1200" dirty="0">
              <a:latin typeface="Arial" panose="020B0604020202020204" pitchFamily="34" charset="0"/>
              <a:cs typeface="Arial" panose="020B0604020202020204" pitchFamily="34" charset="0"/>
            </a:endParaRPr>
          </a:p>
        </p:txBody>
      </p:sp>
      <p:grpSp>
        <p:nvGrpSpPr>
          <p:cNvPr id="33" name="Group 12">
            <a:extLst>
              <a:ext uri="{FF2B5EF4-FFF2-40B4-BE49-F238E27FC236}">
                <a16:creationId xmlns:a16="http://schemas.microsoft.com/office/drawing/2014/main" id="{98C246D4-A471-4399-BED5-F7F88D1DC180}"/>
              </a:ext>
            </a:extLst>
          </p:cNvPr>
          <p:cNvGrpSpPr>
            <a:grpSpLocks/>
          </p:cNvGrpSpPr>
          <p:nvPr/>
        </p:nvGrpSpPr>
        <p:grpSpPr bwMode="auto">
          <a:xfrm rot="10800000">
            <a:off x="527142" y="2960657"/>
            <a:ext cx="1143572" cy="1065612"/>
            <a:chOff x="3091" y="825"/>
            <a:chExt cx="960" cy="686"/>
          </a:xfrm>
          <a:solidFill>
            <a:srgbClr val="009C33"/>
          </a:solidFill>
        </p:grpSpPr>
        <p:sp>
          <p:nvSpPr>
            <p:cNvPr id="34" name="Freeform 13">
              <a:extLst>
                <a:ext uri="{FF2B5EF4-FFF2-40B4-BE49-F238E27FC236}">
                  <a16:creationId xmlns:a16="http://schemas.microsoft.com/office/drawing/2014/main" id="{1DE45964-D579-4FD8-A609-36579625B26E}"/>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35" name="Freeform 14">
              <a:extLst>
                <a:ext uri="{FF2B5EF4-FFF2-40B4-BE49-F238E27FC236}">
                  <a16:creationId xmlns:a16="http://schemas.microsoft.com/office/drawing/2014/main" id="{EFA0AAA5-C991-4005-AE66-D44359F44E60}"/>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36" name="Freeform 15">
              <a:extLst>
                <a:ext uri="{FF2B5EF4-FFF2-40B4-BE49-F238E27FC236}">
                  <a16:creationId xmlns:a16="http://schemas.microsoft.com/office/drawing/2014/main" id="{70056A49-F10F-40B5-B05F-2E88D0C4E095}"/>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rgbClr val="009C33"/>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grpSp>
      <p:grpSp>
        <p:nvGrpSpPr>
          <p:cNvPr id="37" name="Group 12">
            <a:extLst>
              <a:ext uri="{FF2B5EF4-FFF2-40B4-BE49-F238E27FC236}">
                <a16:creationId xmlns:a16="http://schemas.microsoft.com/office/drawing/2014/main" id="{D90486D7-C369-41D4-B359-BDBF024F5241}"/>
              </a:ext>
            </a:extLst>
          </p:cNvPr>
          <p:cNvGrpSpPr>
            <a:grpSpLocks/>
          </p:cNvGrpSpPr>
          <p:nvPr/>
        </p:nvGrpSpPr>
        <p:grpSpPr bwMode="auto">
          <a:xfrm>
            <a:off x="7358707" y="2952202"/>
            <a:ext cx="1143572" cy="1098826"/>
            <a:chOff x="3091" y="825"/>
            <a:chExt cx="960" cy="686"/>
          </a:xfrm>
          <a:solidFill>
            <a:srgbClr val="009C33"/>
          </a:solidFill>
        </p:grpSpPr>
        <p:sp>
          <p:nvSpPr>
            <p:cNvPr id="38" name="Freeform 13">
              <a:extLst>
                <a:ext uri="{FF2B5EF4-FFF2-40B4-BE49-F238E27FC236}">
                  <a16:creationId xmlns:a16="http://schemas.microsoft.com/office/drawing/2014/main" id="{89281A53-3EBF-4401-A1D5-0D7800340378}"/>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39" name="Freeform 14">
              <a:extLst>
                <a:ext uri="{FF2B5EF4-FFF2-40B4-BE49-F238E27FC236}">
                  <a16:creationId xmlns:a16="http://schemas.microsoft.com/office/drawing/2014/main" id="{00DA0840-DD54-4FB3-8747-F44CC9802096}"/>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40" name="Freeform 15">
              <a:extLst>
                <a:ext uri="{FF2B5EF4-FFF2-40B4-BE49-F238E27FC236}">
                  <a16:creationId xmlns:a16="http://schemas.microsoft.com/office/drawing/2014/main" id="{4D0C35CD-F02C-49C4-902E-3D425912AAE9}"/>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grpSp>
      <p:sp>
        <p:nvSpPr>
          <p:cNvPr id="41" name="Rectángulo 86">
            <a:extLst>
              <a:ext uri="{FF2B5EF4-FFF2-40B4-BE49-F238E27FC236}">
                <a16:creationId xmlns:a16="http://schemas.microsoft.com/office/drawing/2014/main" id="{A820A276-74FA-4864-AFC5-FC0F6A089F36}"/>
              </a:ext>
            </a:extLst>
          </p:cNvPr>
          <p:cNvSpPr/>
          <p:nvPr/>
        </p:nvSpPr>
        <p:spPr>
          <a:xfrm>
            <a:off x="7213380" y="3231504"/>
            <a:ext cx="1398925" cy="415498"/>
          </a:xfrm>
          <a:prstGeom prst="rect">
            <a:avLst/>
          </a:prstGeom>
        </p:spPr>
        <p:txBody>
          <a:bodyPr wrap="square">
            <a:spAutoFit/>
          </a:bodyPr>
          <a:lstStyle/>
          <a:p>
            <a:pPr algn="ctr"/>
            <a:r>
              <a:rPr lang="es-CO" sz="1050" b="1" dirty="0">
                <a:solidFill>
                  <a:schemeClr val="bg1"/>
                </a:solidFill>
                <a:latin typeface="Arial" panose="020B0604020202020204" pitchFamily="34" charset="0"/>
                <a:cs typeface="Arial" panose="020B0604020202020204" pitchFamily="34" charset="0"/>
              </a:rPr>
              <a:t>14 </a:t>
            </a:r>
            <a:r>
              <a:rPr lang="es-CO" sz="1050" b="1" dirty="0" err="1">
                <a:solidFill>
                  <a:schemeClr val="bg1"/>
                </a:solidFill>
                <a:latin typeface="Arial" panose="020B0604020202020204" pitchFamily="34" charset="0"/>
                <a:cs typeface="Arial" panose="020B0604020202020204" pitchFamily="34" charset="0"/>
              </a:rPr>
              <a:t>SMDLV</a:t>
            </a:r>
            <a:endParaRPr lang="es-CO" sz="1050" b="1" dirty="0">
              <a:solidFill>
                <a:schemeClr val="bg1"/>
              </a:solidFill>
              <a:latin typeface="Arial" panose="020B0604020202020204" pitchFamily="34" charset="0"/>
              <a:cs typeface="Arial" panose="020B0604020202020204" pitchFamily="34" charset="0"/>
            </a:endParaRPr>
          </a:p>
          <a:p>
            <a:pPr algn="ctr"/>
            <a:r>
              <a:rPr lang="es-CO" sz="1050" b="1" dirty="0">
                <a:solidFill>
                  <a:schemeClr val="bg1"/>
                </a:solidFill>
                <a:latin typeface="Arial" panose="020B0604020202020204" pitchFamily="34" charset="0"/>
                <a:cs typeface="Arial" panose="020B0604020202020204" pitchFamily="34" charset="0"/>
              </a:rPr>
              <a:t>2 Eventos </a:t>
            </a:r>
          </a:p>
        </p:txBody>
      </p:sp>
      <p:pic>
        <p:nvPicPr>
          <p:cNvPr id="42" name="Imagen 3">
            <a:extLst>
              <a:ext uri="{FF2B5EF4-FFF2-40B4-BE49-F238E27FC236}">
                <a16:creationId xmlns:a16="http://schemas.microsoft.com/office/drawing/2014/main" id="{CF9C0195-2AA2-4413-88C2-DB24EE4714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433" y="3165749"/>
            <a:ext cx="576585" cy="576585"/>
          </a:xfrm>
          <a:prstGeom prst="rect">
            <a:avLst/>
          </a:prstGeom>
        </p:spPr>
      </p:pic>
      <p:pic>
        <p:nvPicPr>
          <p:cNvPr id="23" name="Imagen 22">
            <a:extLst>
              <a:ext uri="{FF2B5EF4-FFF2-40B4-BE49-F238E27FC236}">
                <a16:creationId xmlns:a16="http://schemas.microsoft.com/office/drawing/2014/main" id="{E418444F-4C91-4D33-9CC7-CBAF998A80A1}"/>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2693315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23" name="4 Rectángulo">
            <a:extLst>
              <a:ext uri="{FF2B5EF4-FFF2-40B4-BE49-F238E27FC236}">
                <a16:creationId xmlns:a16="http://schemas.microsoft.com/office/drawing/2014/main" id="{517E9F49-A83C-4AAF-B86C-F15752E966CA}"/>
              </a:ext>
            </a:extLst>
          </p:cNvPr>
          <p:cNvSpPr>
            <a:spLocks noChangeArrowheads="1"/>
          </p:cNvSpPr>
          <p:nvPr/>
        </p:nvSpPr>
        <p:spPr bwMode="auto">
          <a:xfrm>
            <a:off x="613983" y="1681089"/>
            <a:ext cx="1914600" cy="276985"/>
          </a:xfrm>
          <a:prstGeom prst="rect">
            <a:avLst/>
          </a:prstGeom>
          <a:noFill/>
          <a:ln w="9525">
            <a:noFill/>
            <a:miter lim="800000"/>
            <a:headEnd/>
            <a:tailEnd/>
          </a:ln>
        </p:spPr>
        <p:txBody>
          <a:bodyPr wrap="none" lIns="68567" tIns="34283" rIns="68567" bIns="34283">
            <a:spAutoFit/>
          </a:bodyPr>
          <a:lstStyle/>
          <a:p>
            <a:r>
              <a:rPr lang="es-ES" sz="1350" b="1">
                <a:solidFill>
                  <a:schemeClr val="bg1"/>
                </a:solidFill>
                <a:latin typeface="Verdana" pitchFamily="34" charset="0"/>
              </a:rPr>
              <a:t>Generali Colombia</a:t>
            </a:r>
          </a:p>
        </p:txBody>
      </p:sp>
      <p:sp>
        <p:nvSpPr>
          <p:cNvPr id="24" name="13 Rectángulo">
            <a:extLst>
              <a:ext uri="{FF2B5EF4-FFF2-40B4-BE49-F238E27FC236}">
                <a16:creationId xmlns:a16="http://schemas.microsoft.com/office/drawing/2014/main" id="{855BE738-DBAE-44AE-9E69-C0FC1EDE6D07}"/>
              </a:ext>
            </a:extLst>
          </p:cNvPr>
          <p:cNvSpPr>
            <a:spLocks noChangeArrowheads="1"/>
          </p:cNvSpPr>
          <p:nvPr/>
        </p:nvSpPr>
        <p:spPr bwMode="auto">
          <a:xfrm>
            <a:off x="4235864" y="2033513"/>
            <a:ext cx="138538" cy="265443"/>
          </a:xfrm>
          <a:prstGeom prst="rect">
            <a:avLst/>
          </a:prstGeom>
          <a:noFill/>
          <a:ln w="9525">
            <a:noFill/>
            <a:miter lim="800000"/>
            <a:headEnd/>
            <a:tailEnd/>
          </a:ln>
        </p:spPr>
        <p:txBody>
          <a:bodyPr wrap="none" lIns="68567" tIns="34283" rIns="68567" bIns="34283">
            <a:spAutoFit/>
          </a:bodyPr>
          <a:lstStyle/>
          <a:p>
            <a:endParaRPr lang="es-CO" sz="1275" b="1" dirty="0">
              <a:solidFill>
                <a:srgbClr val="000000"/>
              </a:solidFill>
              <a:latin typeface="Arial Regular"/>
            </a:endParaRPr>
          </a:p>
        </p:txBody>
      </p:sp>
      <p:sp>
        <p:nvSpPr>
          <p:cNvPr id="25" name="Rectángulo redondeado 71">
            <a:extLst>
              <a:ext uri="{FF2B5EF4-FFF2-40B4-BE49-F238E27FC236}">
                <a16:creationId xmlns:a16="http://schemas.microsoft.com/office/drawing/2014/main" id="{70FF4589-E04D-43D0-90F9-A311EBF67AA2}"/>
              </a:ext>
            </a:extLst>
          </p:cNvPr>
          <p:cNvSpPr/>
          <p:nvPr/>
        </p:nvSpPr>
        <p:spPr>
          <a:xfrm>
            <a:off x="1153801" y="1681090"/>
            <a:ext cx="6519208" cy="3945914"/>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Century Gothic" panose="020B0502020202020204" pitchFamily="34" charset="0"/>
            </a:endParaRPr>
          </a:p>
        </p:txBody>
      </p:sp>
      <p:sp>
        <p:nvSpPr>
          <p:cNvPr id="26" name="Rectángulo 72">
            <a:extLst>
              <a:ext uri="{FF2B5EF4-FFF2-40B4-BE49-F238E27FC236}">
                <a16:creationId xmlns:a16="http://schemas.microsoft.com/office/drawing/2014/main" id="{17C1CE74-88B6-4AB6-9680-B9E9D27C1551}"/>
              </a:ext>
            </a:extLst>
          </p:cNvPr>
          <p:cNvSpPr/>
          <p:nvPr/>
        </p:nvSpPr>
        <p:spPr>
          <a:xfrm>
            <a:off x="1199139" y="1813989"/>
            <a:ext cx="5976848" cy="3400931"/>
          </a:xfrm>
          <a:prstGeom prst="rect">
            <a:avLst/>
          </a:prstGeom>
        </p:spPr>
        <p:txBody>
          <a:bodyPr wrap="square">
            <a:spAutoFit/>
          </a:bodyPr>
          <a:lstStyle/>
          <a:p>
            <a:pPr algn="ctr"/>
            <a:r>
              <a:rPr lang="x-none" sz="1400" b="1" dirty="0">
                <a:solidFill>
                  <a:srgbClr val="FF0000"/>
                </a:solidFill>
                <a:latin typeface="Arial" panose="020B0604020202020204" pitchFamily="34" charset="0"/>
                <a:cs typeface="Arial" panose="020B0604020202020204" pitchFamily="34" charset="0"/>
              </a:rPr>
              <a:t>ASISTENCIA EN CASO DE ACCIDENTE O ENFERMEDAD (CONSULTA VETERINARIA, TOMA DE </a:t>
            </a:r>
            <a:r>
              <a:rPr lang="x-none" sz="1400" b="1" dirty="0" err="1">
                <a:solidFill>
                  <a:srgbClr val="FF0000"/>
                </a:solidFill>
                <a:latin typeface="Arial" panose="020B0604020202020204" pitchFamily="34" charset="0"/>
                <a:cs typeface="Arial" panose="020B0604020202020204" pitchFamily="34" charset="0"/>
              </a:rPr>
              <a:t>RX</a:t>
            </a:r>
            <a:r>
              <a:rPr lang="x-none" sz="1400" b="1" dirty="0">
                <a:solidFill>
                  <a:srgbClr val="FF0000"/>
                </a:solidFill>
                <a:latin typeface="Arial" panose="020B0604020202020204" pitchFamily="34" charset="0"/>
                <a:cs typeface="Arial" panose="020B0604020202020204" pitchFamily="34" charset="0"/>
              </a:rPr>
              <a:t>)</a:t>
            </a:r>
            <a:endParaRPr lang="es-CO" sz="1400" dirty="0">
              <a:solidFill>
                <a:srgbClr val="FF0000"/>
              </a:solidFill>
              <a:latin typeface="Arial" panose="020B0604020202020204" pitchFamily="34" charset="0"/>
              <a:cs typeface="Arial" panose="020B0604020202020204" pitchFamily="34" charset="0"/>
            </a:endParaRPr>
          </a:p>
          <a:p>
            <a:pPr algn="ctr"/>
            <a:endParaRPr lang="es-ES" sz="1100" b="1" dirty="0">
              <a:latin typeface="Arial" panose="020B0604020202020204" pitchFamily="34" charset="0"/>
              <a:cs typeface="Arial" panose="020B0604020202020204" pitchFamily="34" charset="0"/>
            </a:endParaRPr>
          </a:p>
          <a:p>
            <a:pPr algn="ctr"/>
            <a:endParaRPr lang="x-none" sz="1100" dirty="0">
              <a:latin typeface="Arial" panose="020B0604020202020204" pitchFamily="34" charset="0"/>
              <a:cs typeface="Arial" panose="020B0604020202020204" pitchFamily="34" charset="0"/>
            </a:endParaRPr>
          </a:p>
          <a:p>
            <a:pPr algn="just"/>
            <a:r>
              <a:rPr lang="es-CO" sz="1100" dirty="0">
                <a:latin typeface="Arial" panose="020B0604020202020204" pitchFamily="34" charset="0"/>
                <a:cs typeface="Arial" panose="020B0604020202020204" pitchFamily="34" charset="0"/>
              </a:rPr>
              <a:t>S</a:t>
            </a:r>
            <a:r>
              <a:rPr lang="x-none" sz="1100" dirty="0">
                <a:latin typeface="Arial" panose="020B0604020202020204" pitchFamily="34" charset="0"/>
                <a:cs typeface="Arial" panose="020B0604020202020204" pitchFamily="34" charset="0"/>
              </a:rPr>
              <a:t>i como consecuencia de un accidente ocurrido dentro de la vigencia de la asistencia</a:t>
            </a:r>
            <a:r>
              <a:rPr lang="es-CO" sz="1100" dirty="0">
                <a:latin typeface="Arial" panose="020B0604020202020204" pitchFamily="34" charset="0"/>
                <a:cs typeface="Arial" panose="020B0604020202020204" pitchFamily="34" charset="0"/>
              </a:rPr>
              <a:t> o </a:t>
            </a:r>
            <a:r>
              <a:rPr lang="x-none" sz="1100" dirty="0">
                <a:latin typeface="Arial" panose="020B0604020202020204" pitchFamily="34" charset="0"/>
                <a:cs typeface="Arial" panose="020B0604020202020204" pitchFamily="34" charset="0"/>
              </a:rPr>
              <a:t>como consecuencia de una enfermedad no preexistente, o que no esté relacionada con patologías preexistentes, la mascota requiere asistencia veterinaria o quirúrgica, </a:t>
            </a:r>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realizará el pago a través de un tercero, el cual asume la obligación de suministrar y prestar los servicios veterinarios, esto es los gastos veterinarios razonables, acostumbrados y necesarios y los honorarios veterinarios causados, hasta el monto máximo de la cobertura. los servicios están sujetos a previa evaluación y autorización del médico veterinario del </a:t>
            </a:r>
            <a:r>
              <a:rPr lang="x-none" sz="1100" dirty="0" err="1">
                <a:latin typeface="Arial" panose="020B0604020202020204" pitchFamily="34" charset="0"/>
                <a:cs typeface="Arial" panose="020B0604020202020204" pitchFamily="34" charset="0"/>
              </a:rPr>
              <a:t>call</a:t>
            </a:r>
            <a:r>
              <a:rPr lang="x-none" sz="1100" dirty="0">
                <a:latin typeface="Arial" panose="020B0604020202020204" pitchFamily="34" charset="0"/>
                <a:cs typeface="Arial" panose="020B0604020202020204" pitchFamily="34" charset="0"/>
              </a:rPr>
              <a:t> center de </a:t>
            </a:r>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de acuerdo a los siguientes beneficios. </a:t>
            </a:r>
            <a:endParaRPr lang="es-CO" sz="1100" dirty="0">
              <a:latin typeface="Arial" panose="020B0604020202020204" pitchFamily="34" charset="0"/>
              <a:cs typeface="Arial" panose="020B0604020202020204" pitchFamily="34" charset="0"/>
            </a:endParaRPr>
          </a:p>
          <a:p>
            <a:endParaRPr lang="es-CO" sz="1100" dirty="0">
              <a:latin typeface="Arial" panose="020B0604020202020204" pitchFamily="34" charset="0"/>
              <a:cs typeface="Arial" panose="020B0604020202020204" pitchFamily="34" charset="0"/>
            </a:endParaRPr>
          </a:p>
          <a:p>
            <a:pPr marL="214313" indent="-214313" algn="just">
              <a:buFont typeface="Arial" panose="020B0604020202020204" pitchFamily="34" charset="0"/>
              <a:buChar char="•"/>
            </a:pPr>
            <a:r>
              <a:rPr lang="es-CO" sz="1100" dirty="0">
                <a:latin typeface="Arial" panose="020B0604020202020204" pitchFamily="34" charset="0"/>
                <a:cs typeface="Arial" panose="020B0604020202020204" pitchFamily="34" charset="0"/>
              </a:rPr>
              <a:t>A</a:t>
            </a:r>
            <a:r>
              <a:rPr lang="x-none" sz="1100" dirty="0">
                <a:latin typeface="Arial" panose="020B0604020202020204" pitchFamily="34" charset="0"/>
                <a:cs typeface="Arial" panose="020B0604020202020204" pitchFamily="34" charset="0"/>
              </a:rPr>
              <a:t>tención de médico de urgencia</a:t>
            </a:r>
            <a:r>
              <a:rPr lang="es-CO" sz="1100" dirty="0">
                <a:latin typeface="Arial" panose="020B0604020202020204" pitchFamily="34" charset="0"/>
                <a:cs typeface="Arial" panose="020B0604020202020204" pitchFamily="34" charset="0"/>
              </a:rPr>
              <a:t>		               - Medicamentos intrahospitalarios</a:t>
            </a:r>
          </a:p>
          <a:p>
            <a:pPr marL="214313" indent="-214313" algn="just">
              <a:buFont typeface="Arial" panose="020B0604020202020204" pitchFamily="34" charset="0"/>
              <a:buChar char="•"/>
            </a:pPr>
            <a:r>
              <a:rPr lang="es-CO" sz="1100" dirty="0">
                <a:latin typeface="Arial" panose="020B0604020202020204" pitchFamily="34" charset="0"/>
                <a:cs typeface="Arial" panose="020B0604020202020204" pitchFamily="34" charset="0"/>
              </a:rPr>
              <a:t>V</a:t>
            </a:r>
            <a:r>
              <a:rPr lang="x-none" sz="1100" dirty="0" err="1">
                <a:latin typeface="Arial" panose="020B0604020202020204" pitchFamily="34" charset="0"/>
                <a:cs typeface="Arial" panose="020B0604020202020204" pitchFamily="34" charset="0"/>
              </a:rPr>
              <a:t>aloración</a:t>
            </a:r>
            <a:r>
              <a:rPr lang="x-none" sz="1100" dirty="0">
                <a:latin typeface="Arial" panose="020B0604020202020204" pitchFamily="34" charset="0"/>
                <a:cs typeface="Arial" panose="020B0604020202020204" pitchFamily="34" charset="0"/>
              </a:rPr>
              <a:t> clínica por médico veterinario traumatólogo</a:t>
            </a:r>
            <a:r>
              <a:rPr lang="es-CO" sz="1100" dirty="0">
                <a:latin typeface="Arial" panose="020B0604020202020204" pitchFamily="34" charset="0"/>
                <a:cs typeface="Arial" panose="020B0604020202020204" pitchFamily="34" charset="0"/>
              </a:rPr>
              <a:t>    - Analgésicos</a:t>
            </a:r>
          </a:p>
          <a:p>
            <a:pPr marL="214313" indent="-214313" algn="just">
              <a:buFont typeface="Arial" panose="020B0604020202020204" pitchFamily="34" charset="0"/>
              <a:buChar char="•"/>
            </a:pPr>
            <a:r>
              <a:rPr lang="es-CO" sz="1100" dirty="0">
                <a:latin typeface="Arial" panose="020B0604020202020204" pitchFamily="34" charset="0"/>
                <a:cs typeface="Arial" panose="020B0604020202020204" pitchFamily="34" charset="0"/>
              </a:rPr>
              <a:t>E</a:t>
            </a:r>
            <a:r>
              <a:rPr lang="x-none" sz="1100" dirty="0">
                <a:latin typeface="Arial" panose="020B0604020202020204" pitchFamily="34" charset="0"/>
                <a:cs typeface="Arial" panose="020B0604020202020204" pitchFamily="34" charset="0"/>
              </a:rPr>
              <a:t>xámenes de laboratorio</a:t>
            </a:r>
            <a:r>
              <a:rPr lang="es-CO" sz="1100" dirty="0">
                <a:latin typeface="Arial" panose="020B0604020202020204" pitchFamily="34" charset="0"/>
                <a:cs typeface="Arial" panose="020B0604020202020204" pitchFamily="34" charset="0"/>
              </a:rPr>
              <a:t> - Equipo y material de sutura,</a:t>
            </a:r>
          </a:p>
          <a:p>
            <a:pPr marL="214313" indent="-214313" algn="just">
              <a:buFont typeface="Arial" panose="020B0604020202020204" pitchFamily="34" charset="0"/>
              <a:buChar char="•"/>
            </a:pPr>
            <a:r>
              <a:rPr lang="es-CO" sz="1100" dirty="0">
                <a:latin typeface="Arial" panose="020B0604020202020204" pitchFamily="34" charset="0"/>
                <a:cs typeface="Arial" panose="020B0604020202020204" pitchFamily="34" charset="0"/>
              </a:rPr>
              <a:t>I</a:t>
            </a:r>
            <a:r>
              <a:rPr lang="x-none" sz="1100" dirty="0">
                <a:latin typeface="Arial" panose="020B0604020202020204" pitchFamily="34" charset="0"/>
                <a:cs typeface="Arial" panose="020B0604020202020204" pitchFamily="34" charset="0"/>
              </a:rPr>
              <a:t>mágenes </a:t>
            </a:r>
            <a:r>
              <a:rPr lang="es-CO" sz="1100" dirty="0">
                <a:latin typeface="Arial" panose="020B0604020202020204" pitchFamily="34" charset="0"/>
                <a:cs typeface="Arial" panose="020B0604020202020204" pitchFamily="34" charset="0"/>
              </a:rPr>
              <a:t>diagnosticas.</a:t>
            </a:r>
          </a:p>
          <a:p>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grpSp>
        <p:nvGrpSpPr>
          <p:cNvPr id="27" name="Group 12">
            <a:extLst>
              <a:ext uri="{FF2B5EF4-FFF2-40B4-BE49-F238E27FC236}">
                <a16:creationId xmlns:a16="http://schemas.microsoft.com/office/drawing/2014/main" id="{A3BE20F6-21A5-4071-A297-373D13EE93E7}"/>
              </a:ext>
            </a:extLst>
          </p:cNvPr>
          <p:cNvGrpSpPr>
            <a:grpSpLocks/>
          </p:cNvGrpSpPr>
          <p:nvPr/>
        </p:nvGrpSpPr>
        <p:grpSpPr bwMode="auto">
          <a:xfrm rot="10800000">
            <a:off x="100333" y="2896194"/>
            <a:ext cx="1120938" cy="1065612"/>
            <a:chOff x="3091" y="825"/>
            <a:chExt cx="960" cy="686"/>
          </a:xfrm>
          <a:solidFill>
            <a:srgbClr val="009C33"/>
          </a:solidFill>
        </p:grpSpPr>
        <p:sp>
          <p:nvSpPr>
            <p:cNvPr id="28" name="Freeform 13">
              <a:extLst>
                <a:ext uri="{FF2B5EF4-FFF2-40B4-BE49-F238E27FC236}">
                  <a16:creationId xmlns:a16="http://schemas.microsoft.com/office/drawing/2014/main" id="{9BB1DD69-A122-4CD0-A1B9-76A80AE1ACFA}"/>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29" name="Freeform 14">
              <a:extLst>
                <a:ext uri="{FF2B5EF4-FFF2-40B4-BE49-F238E27FC236}">
                  <a16:creationId xmlns:a16="http://schemas.microsoft.com/office/drawing/2014/main" id="{3D81E44F-DAF1-4607-8708-AA8D06461B86}"/>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43" name="Freeform 15">
              <a:extLst>
                <a:ext uri="{FF2B5EF4-FFF2-40B4-BE49-F238E27FC236}">
                  <a16:creationId xmlns:a16="http://schemas.microsoft.com/office/drawing/2014/main" id="{E6BEA241-5507-4891-AEAD-7CB8A90ADD6A}"/>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grpSp>
        <p:nvGrpSpPr>
          <p:cNvPr id="44" name="Group 12">
            <a:extLst>
              <a:ext uri="{FF2B5EF4-FFF2-40B4-BE49-F238E27FC236}">
                <a16:creationId xmlns:a16="http://schemas.microsoft.com/office/drawing/2014/main" id="{B292E1EC-4F5A-4A2B-A482-AB04AF8F594A}"/>
              </a:ext>
            </a:extLst>
          </p:cNvPr>
          <p:cNvGrpSpPr>
            <a:grpSpLocks/>
          </p:cNvGrpSpPr>
          <p:nvPr/>
        </p:nvGrpSpPr>
        <p:grpSpPr bwMode="auto">
          <a:xfrm>
            <a:off x="7154226" y="2896858"/>
            <a:ext cx="1099496" cy="1043865"/>
            <a:chOff x="3091" y="825"/>
            <a:chExt cx="960" cy="686"/>
          </a:xfrm>
          <a:solidFill>
            <a:srgbClr val="009C33"/>
          </a:solidFill>
        </p:grpSpPr>
        <p:sp>
          <p:nvSpPr>
            <p:cNvPr id="45" name="Freeform 13">
              <a:extLst>
                <a:ext uri="{FF2B5EF4-FFF2-40B4-BE49-F238E27FC236}">
                  <a16:creationId xmlns:a16="http://schemas.microsoft.com/office/drawing/2014/main" id="{C6CE1555-17F1-4A9D-AE68-C81645C6EA69}"/>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46" name="Freeform 14">
              <a:extLst>
                <a:ext uri="{FF2B5EF4-FFF2-40B4-BE49-F238E27FC236}">
                  <a16:creationId xmlns:a16="http://schemas.microsoft.com/office/drawing/2014/main" id="{FEA7D152-6896-42A6-8C25-9EEB0BBA5298}"/>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47" name="Freeform 15">
              <a:extLst>
                <a:ext uri="{FF2B5EF4-FFF2-40B4-BE49-F238E27FC236}">
                  <a16:creationId xmlns:a16="http://schemas.microsoft.com/office/drawing/2014/main" id="{ABC0A7F3-369A-4F30-8AEB-486697438FF6}"/>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sp>
        <p:nvSpPr>
          <p:cNvPr id="48" name="Rectángulo 86">
            <a:extLst>
              <a:ext uri="{FF2B5EF4-FFF2-40B4-BE49-F238E27FC236}">
                <a16:creationId xmlns:a16="http://schemas.microsoft.com/office/drawing/2014/main" id="{FB57E917-AF4E-4174-9EDB-040F2F705D52}"/>
              </a:ext>
            </a:extLst>
          </p:cNvPr>
          <p:cNvSpPr/>
          <p:nvPr/>
        </p:nvSpPr>
        <p:spPr>
          <a:xfrm>
            <a:off x="6951977" y="3255228"/>
            <a:ext cx="1398925" cy="415498"/>
          </a:xfrm>
          <a:prstGeom prst="rect">
            <a:avLst/>
          </a:prstGeom>
        </p:spPr>
        <p:txBody>
          <a:bodyPr wrap="square">
            <a:spAutoFit/>
          </a:bodyPr>
          <a:lstStyle/>
          <a:p>
            <a:pPr algn="ctr"/>
            <a:r>
              <a:rPr lang="es-CO" sz="1050" b="1" dirty="0">
                <a:solidFill>
                  <a:schemeClr val="bg1"/>
                </a:solidFill>
                <a:latin typeface="Century Gothic" pitchFamily="34" charset="0"/>
              </a:rPr>
              <a:t>14 SMDLV</a:t>
            </a:r>
          </a:p>
          <a:p>
            <a:pPr algn="ctr"/>
            <a:r>
              <a:rPr lang="es-CO" sz="1050" b="1" dirty="0">
                <a:solidFill>
                  <a:schemeClr val="bg1"/>
                </a:solidFill>
                <a:latin typeface="Century Gothic" pitchFamily="34" charset="0"/>
              </a:rPr>
              <a:t>2 Eventos </a:t>
            </a:r>
            <a:endParaRPr lang="es-CO" sz="1050" b="1" dirty="0">
              <a:solidFill>
                <a:schemeClr val="bg1"/>
              </a:solidFill>
            </a:endParaRPr>
          </a:p>
        </p:txBody>
      </p:sp>
      <p:pic>
        <p:nvPicPr>
          <p:cNvPr id="49" name="Imagen 1">
            <a:extLst>
              <a:ext uri="{FF2B5EF4-FFF2-40B4-BE49-F238E27FC236}">
                <a16:creationId xmlns:a16="http://schemas.microsoft.com/office/drawing/2014/main" id="{253F44E2-B06E-4198-B7EE-8298A5D6E6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822" y="3054486"/>
            <a:ext cx="771011" cy="771011"/>
          </a:xfrm>
          <a:prstGeom prst="rect">
            <a:avLst/>
          </a:prstGeom>
          <a:solidFill>
            <a:srgbClr val="009C33"/>
          </a:solidFill>
        </p:spPr>
      </p:pic>
      <p:pic>
        <p:nvPicPr>
          <p:cNvPr id="30" name="Imagen 29">
            <a:extLst>
              <a:ext uri="{FF2B5EF4-FFF2-40B4-BE49-F238E27FC236}">
                <a16:creationId xmlns:a16="http://schemas.microsoft.com/office/drawing/2014/main" id="{95DD5D3F-7801-460C-9713-56F1BCEA35DF}"/>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1410328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30" name="13 Rectángulo">
            <a:extLst>
              <a:ext uri="{FF2B5EF4-FFF2-40B4-BE49-F238E27FC236}">
                <a16:creationId xmlns:a16="http://schemas.microsoft.com/office/drawing/2014/main" id="{8821DAA1-8D9B-4375-BC19-398B6595BE8E}"/>
              </a:ext>
            </a:extLst>
          </p:cNvPr>
          <p:cNvSpPr>
            <a:spLocks noChangeArrowheads="1"/>
          </p:cNvSpPr>
          <p:nvPr/>
        </p:nvSpPr>
        <p:spPr bwMode="auto">
          <a:xfrm>
            <a:off x="4157664" y="1477567"/>
            <a:ext cx="138538" cy="265443"/>
          </a:xfrm>
          <a:prstGeom prst="rect">
            <a:avLst/>
          </a:prstGeom>
          <a:noFill/>
          <a:ln w="9525">
            <a:noFill/>
            <a:miter lim="800000"/>
            <a:headEnd/>
            <a:tailEnd/>
          </a:ln>
        </p:spPr>
        <p:txBody>
          <a:bodyPr wrap="none" lIns="68567" tIns="34283" rIns="68567" bIns="34283">
            <a:spAutoFit/>
          </a:bodyPr>
          <a:lstStyle/>
          <a:p>
            <a:endParaRPr lang="es-CO" sz="1275" b="1" dirty="0">
              <a:solidFill>
                <a:srgbClr val="000000"/>
              </a:solidFill>
              <a:latin typeface="Arial Regular"/>
            </a:endParaRPr>
          </a:p>
        </p:txBody>
      </p:sp>
      <p:sp>
        <p:nvSpPr>
          <p:cNvPr id="31" name="Rectángulo redondeado 71">
            <a:extLst>
              <a:ext uri="{FF2B5EF4-FFF2-40B4-BE49-F238E27FC236}">
                <a16:creationId xmlns:a16="http://schemas.microsoft.com/office/drawing/2014/main" id="{BEED40D8-6368-44F0-BB7C-319B7BEFF446}"/>
              </a:ext>
            </a:extLst>
          </p:cNvPr>
          <p:cNvSpPr/>
          <p:nvPr/>
        </p:nvSpPr>
        <p:spPr>
          <a:xfrm>
            <a:off x="2099185" y="2143925"/>
            <a:ext cx="4927936" cy="2713505"/>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Century Gothic" panose="020B0502020202020204" pitchFamily="34" charset="0"/>
            </a:endParaRPr>
          </a:p>
        </p:txBody>
      </p:sp>
      <p:sp>
        <p:nvSpPr>
          <p:cNvPr id="32" name="Rectángulo 72">
            <a:extLst>
              <a:ext uri="{FF2B5EF4-FFF2-40B4-BE49-F238E27FC236}">
                <a16:creationId xmlns:a16="http://schemas.microsoft.com/office/drawing/2014/main" id="{CCA28C4D-6D23-445A-96BC-DAA0A30F15E1}"/>
              </a:ext>
            </a:extLst>
          </p:cNvPr>
          <p:cNvSpPr/>
          <p:nvPr/>
        </p:nvSpPr>
        <p:spPr>
          <a:xfrm>
            <a:off x="2516830" y="2339545"/>
            <a:ext cx="4201451" cy="2262158"/>
          </a:xfrm>
          <a:prstGeom prst="rect">
            <a:avLst/>
          </a:prstGeom>
        </p:spPr>
        <p:txBody>
          <a:bodyPr wrap="square">
            <a:spAutoFit/>
          </a:bodyPr>
          <a:lstStyle/>
          <a:p>
            <a:pPr algn="ctr"/>
            <a:r>
              <a:rPr lang="x-none" sz="1400" b="1" dirty="0">
                <a:solidFill>
                  <a:srgbClr val="FF0000"/>
                </a:solidFill>
                <a:latin typeface="Arial" panose="020B0604020202020204" pitchFamily="34" charset="0"/>
                <a:cs typeface="Arial" panose="020B0604020202020204" pitchFamily="34" charset="0"/>
              </a:rPr>
              <a:t>VACUNACIÓN </a:t>
            </a:r>
            <a:r>
              <a:rPr lang="es-CO" sz="1400" b="1" dirty="0">
                <a:solidFill>
                  <a:srgbClr val="FF0000"/>
                </a:solidFill>
                <a:latin typeface="Arial" panose="020B0604020202020204" pitchFamily="34" charset="0"/>
                <a:cs typeface="Arial" panose="020B0604020202020204" pitchFamily="34" charset="0"/>
              </a:rPr>
              <a:t>EN RED </a:t>
            </a:r>
            <a:r>
              <a:rPr lang="x-none" sz="1400" b="1" dirty="0">
                <a:solidFill>
                  <a:srgbClr val="FF0000"/>
                </a:solidFill>
                <a:latin typeface="Arial" panose="020B0604020202020204" pitchFamily="34" charset="0"/>
                <a:cs typeface="Arial" panose="020B0604020202020204" pitchFamily="34" charset="0"/>
              </a:rPr>
              <a:t>VETERINARIA</a:t>
            </a:r>
            <a:endParaRPr lang="es-CO" sz="1400" dirty="0">
              <a:solidFill>
                <a:srgbClr val="FF0000"/>
              </a:solidFill>
              <a:latin typeface="Arial" panose="020B0604020202020204" pitchFamily="34" charset="0"/>
              <a:cs typeface="Arial" panose="020B0604020202020204" pitchFamily="34" charset="0"/>
            </a:endParaRPr>
          </a:p>
          <a:p>
            <a:pPr algn="ctr"/>
            <a:endParaRPr lang="es-ES" sz="1400" b="1" dirty="0">
              <a:solidFill>
                <a:srgbClr val="FF0000"/>
              </a:solidFill>
              <a:latin typeface="Arial" panose="020B0604020202020204" pitchFamily="34" charset="0"/>
              <a:cs typeface="Arial" panose="020B0604020202020204" pitchFamily="34" charset="0"/>
            </a:endParaRPr>
          </a:p>
          <a:p>
            <a:pPr algn="ctr"/>
            <a:endParaRPr lang="x-none" sz="1400" dirty="0">
              <a:solidFill>
                <a:srgbClr val="FF0000"/>
              </a:solidFill>
              <a:latin typeface="Arial" panose="020B0604020202020204" pitchFamily="34" charset="0"/>
              <a:cs typeface="Arial" panose="020B0604020202020204" pitchFamily="34" charset="0"/>
            </a:endParaRPr>
          </a:p>
          <a:p>
            <a:r>
              <a:rPr lang="es-CO" sz="1100" dirty="0">
                <a:latin typeface="Arial" panose="020B0604020202020204" pitchFamily="34" charset="0"/>
                <a:cs typeface="Arial" panose="020B0604020202020204" pitchFamily="34" charset="0"/>
              </a:rPr>
              <a:t>IGS</a:t>
            </a:r>
            <a:r>
              <a:rPr lang="x-none" sz="1100" dirty="0">
                <a:latin typeface="Arial" panose="020B0604020202020204" pitchFamily="34" charset="0"/>
                <a:cs typeface="Arial" panose="020B0604020202020204" pitchFamily="34" charset="0"/>
              </a:rPr>
              <a:t> prestara el servicio de asistencia de vacunación a la mascota vinculada</a:t>
            </a:r>
            <a:r>
              <a:rPr lang="es-CO" sz="1100" dirty="0">
                <a:latin typeface="Arial" panose="020B0604020202020204" pitchFamily="34" charset="0"/>
                <a:cs typeface="Arial" panose="020B0604020202020204" pitchFamily="34" charset="0"/>
              </a:rPr>
              <a:t>, en red veterinaria,</a:t>
            </a:r>
            <a:r>
              <a:rPr lang="x-none" sz="1100" dirty="0">
                <a:latin typeface="Arial" panose="020B0604020202020204" pitchFamily="34" charset="0"/>
                <a:cs typeface="Arial" panose="020B0604020202020204" pitchFamily="34" charset="0"/>
              </a:rPr>
              <a:t> incluyendo costo de la vacuna. </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este servicio solo aplica para vacunas de refuerzo.</a:t>
            </a:r>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esta asistencia solo será prestada para mascotas mayores de un año y menores de nueve años y que cuenten con un carnet de vacunas al día.</a:t>
            </a:r>
            <a:endParaRPr lang="es-CO" sz="1100" dirty="0">
              <a:latin typeface="Arial" panose="020B0604020202020204" pitchFamily="34" charset="0"/>
              <a:cs typeface="Arial" panose="020B0604020202020204" pitchFamily="34" charset="0"/>
            </a:endParaRPr>
          </a:p>
          <a:p>
            <a:endParaRPr lang="es-CO" sz="1100" dirty="0">
              <a:latin typeface="Arial" panose="020B0604020202020204" pitchFamily="34" charset="0"/>
              <a:cs typeface="Arial" panose="020B0604020202020204" pitchFamily="34" charset="0"/>
            </a:endParaRPr>
          </a:p>
          <a:p>
            <a:r>
              <a:rPr lang="x-none" sz="1100" dirty="0">
                <a:latin typeface="Arial" panose="020B0604020202020204" pitchFamily="34" charset="0"/>
                <a:cs typeface="Arial" panose="020B0604020202020204" pitchFamily="34" charset="0"/>
              </a:rPr>
              <a:t> </a:t>
            </a:r>
            <a:endParaRPr lang="es-CO" sz="1100" dirty="0">
              <a:latin typeface="Arial" panose="020B0604020202020204" pitchFamily="34" charset="0"/>
              <a:cs typeface="Arial" panose="020B0604020202020204" pitchFamily="34" charset="0"/>
            </a:endParaRPr>
          </a:p>
        </p:txBody>
      </p:sp>
      <p:grpSp>
        <p:nvGrpSpPr>
          <p:cNvPr id="33" name="Group 12">
            <a:extLst>
              <a:ext uri="{FF2B5EF4-FFF2-40B4-BE49-F238E27FC236}">
                <a16:creationId xmlns:a16="http://schemas.microsoft.com/office/drawing/2014/main" id="{77EBE22E-9F9F-4FFB-BF61-BEB389AC5933}"/>
              </a:ext>
            </a:extLst>
          </p:cNvPr>
          <p:cNvGrpSpPr>
            <a:grpSpLocks/>
          </p:cNvGrpSpPr>
          <p:nvPr/>
        </p:nvGrpSpPr>
        <p:grpSpPr bwMode="auto">
          <a:xfrm rot="10800000">
            <a:off x="1373258" y="2638058"/>
            <a:ext cx="1143572" cy="1065612"/>
            <a:chOff x="3091" y="825"/>
            <a:chExt cx="960" cy="686"/>
          </a:xfrm>
          <a:solidFill>
            <a:srgbClr val="009C33"/>
          </a:solidFill>
        </p:grpSpPr>
        <p:sp>
          <p:nvSpPr>
            <p:cNvPr id="34" name="Freeform 13">
              <a:extLst>
                <a:ext uri="{FF2B5EF4-FFF2-40B4-BE49-F238E27FC236}">
                  <a16:creationId xmlns:a16="http://schemas.microsoft.com/office/drawing/2014/main" id="{D55DC02B-308B-4A51-9716-39113D4A5FEA}"/>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35" name="Freeform 14">
              <a:extLst>
                <a:ext uri="{FF2B5EF4-FFF2-40B4-BE49-F238E27FC236}">
                  <a16:creationId xmlns:a16="http://schemas.microsoft.com/office/drawing/2014/main" id="{55281E75-C5A7-4BBD-A3AE-34198EF6ABCF}"/>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36" name="Freeform 15">
              <a:extLst>
                <a:ext uri="{FF2B5EF4-FFF2-40B4-BE49-F238E27FC236}">
                  <a16:creationId xmlns:a16="http://schemas.microsoft.com/office/drawing/2014/main" id="{C2D9A83E-DE47-4BCC-A26A-070D5BF27C53}"/>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grpSp>
      <p:grpSp>
        <p:nvGrpSpPr>
          <p:cNvPr id="37" name="Group 12">
            <a:extLst>
              <a:ext uri="{FF2B5EF4-FFF2-40B4-BE49-F238E27FC236}">
                <a16:creationId xmlns:a16="http://schemas.microsoft.com/office/drawing/2014/main" id="{08D73CA4-BBE4-4EA3-8517-76CCC7DC7CD3}"/>
              </a:ext>
            </a:extLst>
          </p:cNvPr>
          <p:cNvGrpSpPr>
            <a:grpSpLocks/>
          </p:cNvGrpSpPr>
          <p:nvPr/>
        </p:nvGrpSpPr>
        <p:grpSpPr bwMode="auto">
          <a:xfrm>
            <a:off x="6607799" y="2675339"/>
            <a:ext cx="1143572" cy="1098826"/>
            <a:chOff x="3091" y="825"/>
            <a:chExt cx="960" cy="686"/>
          </a:xfrm>
          <a:solidFill>
            <a:srgbClr val="009C33"/>
          </a:solidFill>
        </p:grpSpPr>
        <p:sp>
          <p:nvSpPr>
            <p:cNvPr id="38" name="Freeform 13">
              <a:extLst>
                <a:ext uri="{FF2B5EF4-FFF2-40B4-BE49-F238E27FC236}">
                  <a16:creationId xmlns:a16="http://schemas.microsoft.com/office/drawing/2014/main" id="{6CDC978A-BCF5-4695-88E7-AF28661D3D28}"/>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39" name="Freeform 14">
              <a:extLst>
                <a:ext uri="{FF2B5EF4-FFF2-40B4-BE49-F238E27FC236}">
                  <a16:creationId xmlns:a16="http://schemas.microsoft.com/office/drawing/2014/main" id="{DA15FEF8-D3B4-4D0E-A772-0F33C9866C63}"/>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sp>
          <p:nvSpPr>
            <p:cNvPr id="40" name="Freeform 15">
              <a:extLst>
                <a:ext uri="{FF2B5EF4-FFF2-40B4-BE49-F238E27FC236}">
                  <a16:creationId xmlns:a16="http://schemas.microsoft.com/office/drawing/2014/main" id="{FC916E98-8476-4D41-A817-4FC71899982E}"/>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panose="020B0604020202020204" pitchFamily="34" charset="0"/>
                <a:cs typeface="Arial" panose="020B0604020202020204" pitchFamily="34" charset="0"/>
              </a:endParaRPr>
            </a:p>
          </p:txBody>
        </p:sp>
      </p:grpSp>
      <p:sp>
        <p:nvSpPr>
          <p:cNvPr id="41" name="Rectángulo 86">
            <a:extLst>
              <a:ext uri="{FF2B5EF4-FFF2-40B4-BE49-F238E27FC236}">
                <a16:creationId xmlns:a16="http://schemas.microsoft.com/office/drawing/2014/main" id="{0E75866A-8D43-4786-8321-E50A4D210689}"/>
              </a:ext>
            </a:extLst>
          </p:cNvPr>
          <p:cNvSpPr/>
          <p:nvPr/>
        </p:nvSpPr>
        <p:spPr>
          <a:xfrm>
            <a:off x="6331061" y="3028858"/>
            <a:ext cx="1398925" cy="415498"/>
          </a:xfrm>
          <a:prstGeom prst="rect">
            <a:avLst/>
          </a:prstGeom>
        </p:spPr>
        <p:txBody>
          <a:bodyPr wrap="square">
            <a:spAutoFit/>
          </a:bodyPr>
          <a:lstStyle/>
          <a:p>
            <a:pPr algn="ctr"/>
            <a:r>
              <a:rPr lang="es-CO" sz="1050" b="1" dirty="0">
                <a:solidFill>
                  <a:schemeClr val="bg1"/>
                </a:solidFill>
                <a:latin typeface="Arial" panose="020B0604020202020204" pitchFamily="34" charset="0"/>
                <a:cs typeface="Arial" panose="020B0604020202020204" pitchFamily="34" charset="0"/>
              </a:rPr>
              <a:t>8 SMDLV</a:t>
            </a:r>
          </a:p>
          <a:p>
            <a:pPr algn="ctr"/>
            <a:r>
              <a:rPr lang="es-CO" sz="1050" b="1" dirty="0">
                <a:solidFill>
                  <a:schemeClr val="bg1"/>
                </a:solidFill>
                <a:latin typeface="Arial" panose="020B0604020202020204" pitchFamily="34" charset="0"/>
                <a:cs typeface="Arial" panose="020B0604020202020204" pitchFamily="34" charset="0"/>
              </a:rPr>
              <a:t>1 Evento </a:t>
            </a:r>
          </a:p>
        </p:txBody>
      </p:sp>
      <p:pic>
        <p:nvPicPr>
          <p:cNvPr id="42" name="Imagen 3">
            <a:extLst>
              <a:ext uri="{FF2B5EF4-FFF2-40B4-BE49-F238E27FC236}">
                <a16:creationId xmlns:a16="http://schemas.microsoft.com/office/drawing/2014/main" id="{29DBB98C-5B29-4F6D-A41E-F1E384EF8F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4008" y="2891012"/>
            <a:ext cx="609666" cy="609666"/>
          </a:xfrm>
          <a:prstGeom prst="rect">
            <a:avLst/>
          </a:prstGeom>
          <a:solidFill>
            <a:srgbClr val="009C33"/>
          </a:solidFill>
        </p:spPr>
      </p:pic>
      <p:pic>
        <p:nvPicPr>
          <p:cNvPr id="23" name="Imagen 22">
            <a:extLst>
              <a:ext uri="{FF2B5EF4-FFF2-40B4-BE49-F238E27FC236}">
                <a16:creationId xmlns:a16="http://schemas.microsoft.com/office/drawing/2014/main" id="{28A3ECE5-7F88-4352-B0DF-F564230E6969}"/>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4046170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p:cNvSpPr/>
          <p:nvPr/>
        </p:nvSpPr>
        <p:spPr>
          <a:xfrm>
            <a:off x="222345" y="857251"/>
            <a:ext cx="8921655" cy="58728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p>
        </p:txBody>
      </p:sp>
      <p:sp>
        <p:nvSpPr>
          <p:cNvPr id="12" name="Rectángulo 3"/>
          <p:cNvSpPr/>
          <p:nvPr/>
        </p:nvSpPr>
        <p:spPr>
          <a:xfrm>
            <a:off x="1" y="860279"/>
            <a:ext cx="231354" cy="6198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350" dirty="0">
              <a:solidFill>
                <a:srgbClr val="009C33"/>
              </a:solidFill>
            </a:endParaRPr>
          </a:p>
        </p:txBody>
      </p:sp>
      <p:sp>
        <p:nvSpPr>
          <p:cNvPr id="16" name="15 CuadroTexto"/>
          <p:cNvSpPr txBox="1"/>
          <p:nvPr/>
        </p:nvSpPr>
        <p:spPr>
          <a:xfrm>
            <a:off x="290398" y="958039"/>
            <a:ext cx="5189561" cy="415498"/>
          </a:xfrm>
          <a:prstGeom prst="rect">
            <a:avLst/>
          </a:prstGeom>
          <a:noFill/>
        </p:spPr>
        <p:txBody>
          <a:bodyPr wrap="square" rtlCol="0">
            <a:spAutoFit/>
          </a:bodyPr>
          <a:lstStyle/>
          <a:p>
            <a:r>
              <a:rPr lang="es-CO" sz="2100" dirty="0">
                <a:latin typeface="Arial" pitchFamily="34" charset="0"/>
                <a:cs typeface="Arial" pitchFamily="34" charset="0"/>
              </a:rPr>
              <a:t>Coberturas</a:t>
            </a:r>
          </a:p>
        </p:txBody>
      </p:sp>
      <p:grpSp>
        <p:nvGrpSpPr>
          <p:cNvPr id="15" name="21 Grupo"/>
          <p:cNvGrpSpPr/>
          <p:nvPr/>
        </p:nvGrpSpPr>
        <p:grpSpPr>
          <a:xfrm>
            <a:off x="114301" y="5855300"/>
            <a:ext cx="8915398" cy="55376"/>
            <a:chOff x="304803" y="6632811"/>
            <a:chExt cx="11887197" cy="73835"/>
          </a:xfrm>
          <a:solidFill>
            <a:schemeClr val="accent1"/>
          </a:solidFill>
        </p:grpSpPr>
        <p:sp>
          <p:nvSpPr>
            <p:cNvPr id="18" name="14 Rectángulo"/>
            <p:cNvSpPr/>
            <p:nvPr/>
          </p:nvSpPr>
          <p:spPr>
            <a:xfrm>
              <a:off x="304803" y="6632812"/>
              <a:ext cx="10644086" cy="692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19" name="16 Rectángulo"/>
            <p:cNvSpPr/>
            <p:nvPr/>
          </p:nvSpPr>
          <p:spPr>
            <a:xfrm>
              <a:off x="11170968" y="6634411"/>
              <a:ext cx="1021032" cy="676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sp>
          <p:nvSpPr>
            <p:cNvPr id="21" name="19 Rectángulo"/>
            <p:cNvSpPr/>
            <p:nvPr/>
          </p:nvSpPr>
          <p:spPr>
            <a:xfrm>
              <a:off x="11017830" y="6632811"/>
              <a:ext cx="74498" cy="738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CO" sz="1350" dirty="0"/>
            </a:p>
          </p:txBody>
        </p:sp>
      </p:grpSp>
      <p:pic>
        <p:nvPicPr>
          <p:cNvPr id="22" name="Imagen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0283" y="5267153"/>
            <a:ext cx="679076" cy="494661"/>
          </a:xfrm>
          <a:prstGeom prst="rect">
            <a:avLst/>
          </a:prstGeom>
        </p:spPr>
      </p:pic>
      <p:sp>
        <p:nvSpPr>
          <p:cNvPr id="30" name="13 Rectángulo">
            <a:extLst>
              <a:ext uri="{FF2B5EF4-FFF2-40B4-BE49-F238E27FC236}">
                <a16:creationId xmlns:a16="http://schemas.microsoft.com/office/drawing/2014/main" id="{8821DAA1-8D9B-4375-BC19-398B6595BE8E}"/>
              </a:ext>
            </a:extLst>
          </p:cNvPr>
          <p:cNvSpPr>
            <a:spLocks noChangeArrowheads="1"/>
          </p:cNvSpPr>
          <p:nvPr/>
        </p:nvSpPr>
        <p:spPr bwMode="auto">
          <a:xfrm>
            <a:off x="4157664" y="1477567"/>
            <a:ext cx="138538" cy="265443"/>
          </a:xfrm>
          <a:prstGeom prst="rect">
            <a:avLst/>
          </a:prstGeom>
          <a:noFill/>
          <a:ln w="9525">
            <a:noFill/>
            <a:miter lim="800000"/>
            <a:headEnd/>
            <a:tailEnd/>
          </a:ln>
        </p:spPr>
        <p:txBody>
          <a:bodyPr wrap="none" lIns="68567" tIns="34283" rIns="68567" bIns="34283">
            <a:spAutoFit/>
          </a:bodyPr>
          <a:lstStyle/>
          <a:p>
            <a:endParaRPr lang="es-CO" sz="1275" b="1" dirty="0">
              <a:solidFill>
                <a:srgbClr val="000000"/>
              </a:solidFill>
              <a:latin typeface="Arial Regular"/>
            </a:endParaRPr>
          </a:p>
        </p:txBody>
      </p:sp>
      <p:sp>
        <p:nvSpPr>
          <p:cNvPr id="49" name="4 Rectángulo">
            <a:extLst>
              <a:ext uri="{FF2B5EF4-FFF2-40B4-BE49-F238E27FC236}">
                <a16:creationId xmlns:a16="http://schemas.microsoft.com/office/drawing/2014/main" id="{B68B4F3B-25B1-4E4B-BEFF-7632BC415857}"/>
              </a:ext>
            </a:extLst>
          </p:cNvPr>
          <p:cNvSpPr>
            <a:spLocks noChangeArrowheads="1"/>
          </p:cNvSpPr>
          <p:nvPr/>
        </p:nvSpPr>
        <p:spPr bwMode="auto">
          <a:xfrm>
            <a:off x="599792" y="1743009"/>
            <a:ext cx="1914600" cy="276985"/>
          </a:xfrm>
          <a:prstGeom prst="rect">
            <a:avLst/>
          </a:prstGeom>
          <a:noFill/>
          <a:ln w="9525">
            <a:noFill/>
            <a:miter lim="800000"/>
            <a:headEnd/>
            <a:tailEnd/>
          </a:ln>
        </p:spPr>
        <p:txBody>
          <a:bodyPr wrap="none" lIns="68567" tIns="34283" rIns="68567" bIns="34283">
            <a:spAutoFit/>
          </a:bodyPr>
          <a:lstStyle/>
          <a:p>
            <a:r>
              <a:rPr lang="es-ES" sz="1350" b="1" dirty="0">
                <a:solidFill>
                  <a:schemeClr val="bg1"/>
                </a:solidFill>
                <a:latin typeface="Verdana" pitchFamily="34" charset="0"/>
              </a:rPr>
              <a:t>Generali Colombia</a:t>
            </a:r>
          </a:p>
        </p:txBody>
      </p:sp>
      <p:sp>
        <p:nvSpPr>
          <p:cNvPr id="50" name="13 Rectángulo">
            <a:extLst>
              <a:ext uri="{FF2B5EF4-FFF2-40B4-BE49-F238E27FC236}">
                <a16:creationId xmlns:a16="http://schemas.microsoft.com/office/drawing/2014/main" id="{A2D7AD27-746E-4A95-9097-2F190D3DAC4A}"/>
              </a:ext>
            </a:extLst>
          </p:cNvPr>
          <p:cNvSpPr>
            <a:spLocks noChangeArrowheads="1"/>
          </p:cNvSpPr>
          <p:nvPr/>
        </p:nvSpPr>
        <p:spPr bwMode="auto">
          <a:xfrm>
            <a:off x="4221673" y="2095433"/>
            <a:ext cx="138538" cy="265443"/>
          </a:xfrm>
          <a:prstGeom prst="rect">
            <a:avLst/>
          </a:prstGeom>
          <a:noFill/>
          <a:ln w="9525">
            <a:noFill/>
            <a:miter lim="800000"/>
            <a:headEnd/>
            <a:tailEnd/>
          </a:ln>
        </p:spPr>
        <p:txBody>
          <a:bodyPr wrap="none" lIns="68567" tIns="34283" rIns="68567" bIns="34283">
            <a:spAutoFit/>
          </a:bodyPr>
          <a:lstStyle/>
          <a:p>
            <a:endParaRPr lang="es-CO" sz="1275" b="1" dirty="0">
              <a:solidFill>
                <a:srgbClr val="000000"/>
              </a:solidFill>
              <a:latin typeface="Arial Regular"/>
            </a:endParaRPr>
          </a:p>
        </p:txBody>
      </p:sp>
      <p:sp>
        <p:nvSpPr>
          <p:cNvPr id="51" name="Rectángulo redondeado 71">
            <a:extLst>
              <a:ext uri="{FF2B5EF4-FFF2-40B4-BE49-F238E27FC236}">
                <a16:creationId xmlns:a16="http://schemas.microsoft.com/office/drawing/2014/main" id="{5F2BCD6E-2627-46A6-9B79-1ACA0C1D3A69}"/>
              </a:ext>
            </a:extLst>
          </p:cNvPr>
          <p:cNvSpPr/>
          <p:nvPr/>
        </p:nvSpPr>
        <p:spPr>
          <a:xfrm>
            <a:off x="1005451" y="1883610"/>
            <a:ext cx="6712349" cy="3738771"/>
          </a:xfrm>
          <a:prstGeom prst="roundRect">
            <a:avLst/>
          </a:prstGeom>
          <a:noFill/>
          <a:ln w="25400" cap="rnd" cmpd="sng">
            <a:solidFill>
              <a:srgbClr val="FF0000">
                <a:alpha val="93000"/>
              </a:srgbClr>
            </a:solidFill>
            <a:prstDash val="sysDot"/>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700" dirty="0">
              <a:solidFill>
                <a:schemeClr val="tx1"/>
              </a:solidFill>
              <a:latin typeface="Century Gothic" panose="020B0502020202020204" pitchFamily="34" charset="0"/>
            </a:endParaRPr>
          </a:p>
        </p:txBody>
      </p:sp>
      <p:sp>
        <p:nvSpPr>
          <p:cNvPr id="52" name="Rectángulo 72">
            <a:extLst>
              <a:ext uri="{FF2B5EF4-FFF2-40B4-BE49-F238E27FC236}">
                <a16:creationId xmlns:a16="http://schemas.microsoft.com/office/drawing/2014/main" id="{4E4E229C-B12C-49A2-948F-84B313CC1128}"/>
              </a:ext>
            </a:extLst>
          </p:cNvPr>
          <p:cNvSpPr/>
          <p:nvPr/>
        </p:nvSpPr>
        <p:spPr>
          <a:xfrm>
            <a:off x="1678006" y="2160594"/>
            <a:ext cx="5350126" cy="3070071"/>
          </a:xfrm>
          <a:prstGeom prst="rect">
            <a:avLst/>
          </a:prstGeom>
        </p:spPr>
        <p:txBody>
          <a:bodyPr wrap="square">
            <a:spAutoFit/>
          </a:bodyPr>
          <a:lstStyle/>
          <a:p>
            <a:pPr algn="ctr"/>
            <a:r>
              <a:rPr lang="x-none" sz="1200" b="1" dirty="0">
                <a:solidFill>
                  <a:srgbClr val="FF0000"/>
                </a:solidFill>
                <a:latin typeface="Arial" panose="020B0604020202020204" pitchFamily="34" charset="0"/>
                <a:cs typeface="Arial" panose="020B0604020202020204" pitchFamily="34" charset="0"/>
              </a:rPr>
              <a:t>TRASLADO DE LA MASCOTA POR EMERGENCIA: ACCIDENTE O ENFERMEDAD</a:t>
            </a:r>
            <a:endParaRPr lang="es-CO" sz="1200" dirty="0">
              <a:solidFill>
                <a:srgbClr val="FF0000"/>
              </a:solidFill>
              <a:latin typeface="Arial" panose="020B0604020202020204" pitchFamily="34" charset="0"/>
              <a:cs typeface="Arial" panose="020B0604020202020204" pitchFamily="34" charset="0"/>
            </a:endParaRPr>
          </a:p>
          <a:p>
            <a:pPr algn="ctr"/>
            <a:endParaRPr lang="es-ES" sz="1050" b="1" dirty="0">
              <a:latin typeface="Arial" panose="020B0604020202020204" pitchFamily="34" charset="0"/>
              <a:cs typeface="Arial" panose="020B0604020202020204" pitchFamily="34" charset="0"/>
            </a:endParaRPr>
          </a:p>
          <a:p>
            <a:r>
              <a:rPr lang="x-none" sz="1050" dirty="0">
                <a:latin typeface="Arial" panose="020B0604020202020204" pitchFamily="34" charset="0"/>
                <a:cs typeface="Arial" panose="020B0604020202020204" pitchFamily="34" charset="0"/>
              </a:rPr>
              <a:t>si por consecuencia de un accidente o de una enfermedad súbita se requiere traslado de emergencia para la mascota a un centro de atención; </a:t>
            </a:r>
            <a:r>
              <a:rPr lang="es-CO" sz="1050" dirty="0">
                <a:latin typeface="Arial" panose="020B0604020202020204" pitchFamily="34" charset="0"/>
                <a:cs typeface="Arial" panose="020B0604020202020204" pitchFamily="34" charset="0"/>
              </a:rPr>
              <a:t>IGS</a:t>
            </a:r>
            <a:r>
              <a:rPr lang="x-none" sz="1050" dirty="0">
                <a:latin typeface="Arial" panose="020B0604020202020204" pitchFamily="34" charset="0"/>
                <a:cs typeface="Arial" panose="020B0604020202020204" pitchFamily="34" charset="0"/>
              </a:rPr>
              <a:t> asistencia coordinará y hará seguimiento hasta el arribo de la unidad móvil para trasladar a la mascota. </a:t>
            </a:r>
            <a:endParaRPr lang="es-CO" sz="1050" dirty="0">
              <a:latin typeface="Arial" panose="020B0604020202020204" pitchFamily="34" charset="0"/>
              <a:cs typeface="Arial" panose="020B0604020202020204" pitchFamily="34" charset="0"/>
            </a:endParaRPr>
          </a:p>
          <a:p>
            <a:r>
              <a:rPr lang="x-none" sz="1050" dirty="0">
                <a:latin typeface="Arial" panose="020B0604020202020204" pitchFamily="34" charset="0"/>
                <a:cs typeface="Arial" panose="020B0604020202020204" pitchFamily="34" charset="0"/>
              </a:rPr>
              <a:t>este servicio se prestará en la ciudad de residencia de la mascota, a nivel nacional dentro del perímetro urbano de ciudades capitales.</a:t>
            </a:r>
            <a:endParaRPr lang="es-CO" sz="1050" dirty="0">
              <a:latin typeface="Arial" panose="020B0604020202020204" pitchFamily="34" charset="0"/>
              <a:cs typeface="Arial" panose="020B0604020202020204" pitchFamily="34" charset="0"/>
            </a:endParaRPr>
          </a:p>
          <a:p>
            <a:endParaRPr lang="es-CO" sz="1050" dirty="0">
              <a:latin typeface="Arial" panose="020B0604020202020204" pitchFamily="34" charset="0"/>
              <a:cs typeface="Arial" panose="020B0604020202020204" pitchFamily="34" charset="0"/>
            </a:endParaRPr>
          </a:p>
          <a:p>
            <a:pPr algn="ctr"/>
            <a:endParaRPr lang="es-CO" sz="1050" dirty="0">
              <a:latin typeface="Arial" panose="020B0604020202020204" pitchFamily="34" charset="0"/>
              <a:cs typeface="Arial" panose="020B0604020202020204" pitchFamily="34" charset="0"/>
            </a:endParaRPr>
          </a:p>
          <a:p>
            <a:pPr algn="ctr"/>
            <a:r>
              <a:rPr lang="x-none" sz="1200" b="1" dirty="0">
                <a:solidFill>
                  <a:srgbClr val="FF0000"/>
                </a:solidFill>
                <a:latin typeface="Arial" panose="020B0604020202020204" pitchFamily="34" charset="0"/>
                <a:cs typeface="Arial" panose="020B0604020202020204" pitchFamily="34" charset="0"/>
              </a:rPr>
              <a:t>TRASLADO DE LA MASCOTA POR NECESIDAD DEL AFILIADO</a:t>
            </a:r>
            <a:endParaRPr lang="es-CO" sz="1200" b="1" dirty="0">
              <a:solidFill>
                <a:srgbClr val="FF0000"/>
              </a:solidFill>
              <a:latin typeface="Arial" panose="020B0604020202020204" pitchFamily="34" charset="0"/>
              <a:cs typeface="Arial" panose="020B0604020202020204" pitchFamily="34" charset="0"/>
            </a:endParaRPr>
          </a:p>
          <a:p>
            <a:pPr algn="just"/>
            <a:endParaRPr lang="es-CO" sz="1050" b="1" dirty="0">
              <a:latin typeface="Arial" panose="020B0604020202020204" pitchFamily="34" charset="0"/>
              <a:cs typeface="Arial" panose="020B0604020202020204" pitchFamily="34" charset="0"/>
            </a:endParaRPr>
          </a:p>
          <a:p>
            <a:pPr algn="just"/>
            <a:r>
              <a:rPr lang="es-MX" sz="1050" dirty="0">
                <a:latin typeface="Arial" panose="020B0604020202020204" pitchFamily="34" charset="0"/>
                <a:cs typeface="Arial" panose="020B0604020202020204" pitchFamily="34" charset="0"/>
              </a:rPr>
              <a:t>S</a:t>
            </a:r>
            <a:r>
              <a:rPr lang="x-none" sz="1050" dirty="0">
                <a:latin typeface="Arial" panose="020B0604020202020204" pitchFamily="34" charset="0"/>
                <a:cs typeface="Arial" panose="020B0604020202020204" pitchFamily="34" charset="0"/>
              </a:rPr>
              <a:t>i a consecuencia de una situación de fuerza mayor o caso fortuito la mascota requiera ser traslada a una guardería. </a:t>
            </a:r>
            <a:r>
              <a:rPr lang="es-CO" sz="1050" dirty="0">
                <a:latin typeface="Arial" panose="020B0604020202020204" pitchFamily="34" charset="0"/>
                <a:cs typeface="Arial" panose="020B0604020202020204" pitchFamily="34" charset="0"/>
              </a:rPr>
              <a:t>IGS</a:t>
            </a:r>
            <a:r>
              <a:rPr lang="x-none" sz="1050" dirty="0">
                <a:latin typeface="Arial" panose="020B0604020202020204" pitchFamily="34" charset="0"/>
                <a:cs typeface="Arial" panose="020B0604020202020204" pitchFamily="34" charset="0"/>
              </a:rPr>
              <a:t> asistencia coordinará y hará seguimiento hasta el arribo de la unidad móvil para trasladar a la mascota. </a:t>
            </a:r>
            <a:endParaRPr lang="es-CO" sz="1050" dirty="0">
              <a:latin typeface="Arial" panose="020B0604020202020204" pitchFamily="34" charset="0"/>
              <a:cs typeface="Arial" panose="020B0604020202020204" pitchFamily="34" charset="0"/>
            </a:endParaRPr>
          </a:p>
          <a:p>
            <a:pPr algn="just"/>
            <a:r>
              <a:rPr lang="x-none" sz="1050" dirty="0">
                <a:latin typeface="Arial" panose="020B0604020202020204" pitchFamily="34" charset="0"/>
                <a:cs typeface="Arial" panose="020B0604020202020204" pitchFamily="34" charset="0"/>
              </a:rPr>
              <a:t>este servicio se prestará en la ciudad de residencia de la mascota, a nivel nacional dentro del perímetro urbano de ciudades capitales.</a:t>
            </a:r>
            <a:endParaRPr lang="es-CO" sz="1050" dirty="0">
              <a:latin typeface="Arial" panose="020B0604020202020204" pitchFamily="34" charset="0"/>
              <a:cs typeface="Arial" panose="020B0604020202020204" pitchFamily="34" charset="0"/>
            </a:endParaRPr>
          </a:p>
          <a:p>
            <a:r>
              <a:rPr lang="x-none" sz="1050" dirty="0">
                <a:latin typeface="Arial" panose="020B0604020202020204" pitchFamily="34" charset="0"/>
                <a:cs typeface="Arial" panose="020B0604020202020204" pitchFamily="34" charset="0"/>
              </a:rPr>
              <a:t> </a:t>
            </a:r>
            <a:endParaRPr lang="es-CO" sz="1050" dirty="0">
              <a:latin typeface="Arial" panose="020B0604020202020204" pitchFamily="34" charset="0"/>
              <a:cs typeface="Arial" panose="020B0604020202020204" pitchFamily="34" charset="0"/>
            </a:endParaRPr>
          </a:p>
        </p:txBody>
      </p:sp>
      <p:grpSp>
        <p:nvGrpSpPr>
          <p:cNvPr id="53" name="Group 12">
            <a:extLst>
              <a:ext uri="{FF2B5EF4-FFF2-40B4-BE49-F238E27FC236}">
                <a16:creationId xmlns:a16="http://schemas.microsoft.com/office/drawing/2014/main" id="{2073961E-2EFB-479E-96F9-4DF2C65E2091}"/>
              </a:ext>
            </a:extLst>
          </p:cNvPr>
          <p:cNvGrpSpPr>
            <a:grpSpLocks/>
          </p:cNvGrpSpPr>
          <p:nvPr/>
        </p:nvGrpSpPr>
        <p:grpSpPr bwMode="auto">
          <a:xfrm rot="10800000">
            <a:off x="289166" y="2360875"/>
            <a:ext cx="1143572" cy="1065612"/>
            <a:chOff x="3091" y="825"/>
            <a:chExt cx="960" cy="686"/>
          </a:xfrm>
          <a:solidFill>
            <a:srgbClr val="009C33"/>
          </a:solidFill>
        </p:grpSpPr>
        <p:sp>
          <p:nvSpPr>
            <p:cNvPr id="54" name="Freeform 13">
              <a:extLst>
                <a:ext uri="{FF2B5EF4-FFF2-40B4-BE49-F238E27FC236}">
                  <a16:creationId xmlns:a16="http://schemas.microsoft.com/office/drawing/2014/main" id="{B638352F-98ED-4195-B4C9-CEAD6C71FB83}"/>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55" name="Freeform 14">
              <a:extLst>
                <a:ext uri="{FF2B5EF4-FFF2-40B4-BE49-F238E27FC236}">
                  <a16:creationId xmlns:a16="http://schemas.microsoft.com/office/drawing/2014/main" id="{E37B0BD4-6799-4C05-9AE5-D9DB0E0EC948}"/>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56" name="Freeform 15">
              <a:extLst>
                <a:ext uri="{FF2B5EF4-FFF2-40B4-BE49-F238E27FC236}">
                  <a16:creationId xmlns:a16="http://schemas.microsoft.com/office/drawing/2014/main" id="{44B2FC06-F13A-4162-8C7E-EED3AB4BACE7}"/>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grpSp>
        <p:nvGrpSpPr>
          <p:cNvPr id="57" name="Group 12">
            <a:extLst>
              <a:ext uri="{FF2B5EF4-FFF2-40B4-BE49-F238E27FC236}">
                <a16:creationId xmlns:a16="http://schemas.microsoft.com/office/drawing/2014/main" id="{2FC1C1AF-BA2E-4CB7-8F51-55B8D1B761ED}"/>
              </a:ext>
            </a:extLst>
          </p:cNvPr>
          <p:cNvGrpSpPr>
            <a:grpSpLocks/>
          </p:cNvGrpSpPr>
          <p:nvPr/>
        </p:nvGrpSpPr>
        <p:grpSpPr bwMode="auto">
          <a:xfrm>
            <a:off x="7005499" y="2305914"/>
            <a:ext cx="1143572" cy="1098826"/>
            <a:chOff x="3091" y="825"/>
            <a:chExt cx="960" cy="686"/>
          </a:xfrm>
          <a:solidFill>
            <a:srgbClr val="009C33"/>
          </a:solidFill>
        </p:grpSpPr>
        <p:sp>
          <p:nvSpPr>
            <p:cNvPr id="58" name="Freeform 13">
              <a:extLst>
                <a:ext uri="{FF2B5EF4-FFF2-40B4-BE49-F238E27FC236}">
                  <a16:creationId xmlns:a16="http://schemas.microsoft.com/office/drawing/2014/main" id="{F3D288DC-C259-4B9E-B583-F73697167499}"/>
                </a:ext>
              </a:extLst>
            </p:cNvPr>
            <p:cNvSpPr>
              <a:spLocks/>
            </p:cNvSpPr>
            <p:nvPr/>
          </p:nvSpPr>
          <p:spPr bwMode="auto">
            <a:xfrm>
              <a:off x="3091" y="825"/>
              <a:ext cx="960" cy="686"/>
            </a:xfrm>
            <a:custGeom>
              <a:avLst/>
              <a:gdLst/>
              <a:ahLst/>
              <a:cxnLst>
                <a:cxn ang="0">
                  <a:pos x="0" y="263"/>
                </a:cxn>
                <a:cxn ang="0">
                  <a:pos x="104" y="0"/>
                </a:cxn>
                <a:cxn ang="0">
                  <a:pos x="735" y="0"/>
                </a:cxn>
                <a:cxn ang="0">
                  <a:pos x="631" y="263"/>
                </a:cxn>
                <a:cxn ang="0">
                  <a:pos x="735" y="525"/>
                </a:cxn>
                <a:cxn ang="0">
                  <a:pos x="104" y="525"/>
                </a:cxn>
                <a:cxn ang="0">
                  <a:pos x="0" y="263"/>
                </a:cxn>
              </a:cxnLst>
              <a:rect l="0" t="0" r="r" b="b"/>
              <a:pathLst>
                <a:path w="735" h="525">
                  <a:moveTo>
                    <a:pt x="0" y="263"/>
                  </a:moveTo>
                  <a:lnTo>
                    <a:pt x="104" y="0"/>
                  </a:lnTo>
                  <a:lnTo>
                    <a:pt x="735" y="0"/>
                  </a:lnTo>
                  <a:lnTo>
                    <a:pt x="631" y="263"/>
                  </a:lnTo>
                  <a:lnTo>
                    <a:pt x="735" y="525"/>
                  </a:lnTo>
                  <a:lnTo>
                    <a:pt x="104" y="525"/>
                  </a:lnTo>
                  <a:lnTo>
                    <a:pt x="0" y="263"/>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sp>
          <p:nvSpPr>
            <p:cNvPr id="59" name="Freeform 14">
              <a:extLst>
                <a:ext uri="{FF2B5EF4-FFF2-40B4-BE49-F238E27FC236}">
                  <a16:creationId xmlns:a16="http://schemas.microsoft.com/office/drawing/2014/main" id="{D7EC2BBA-3727-44DB-88C8-4D27FD183472}"/>
                </a:ext>
              </a:extLst>
            </p:cNvPr>
            <p:cNvSpPr>
              <a:spLocks/>
            </p:cNvSpPr>
            <p:nvPr/>
          </p:nvSpPr>
          <p:spPr bwMode="auto">
            <a:xfrm>
              <a:off x="3110" y="839"/>
              <a:ext cx="922" cy="648"/>
            </a:xfrm>
            <a:custGeom>
              <a:avLst/>
              <a:gdLst/>
              <a:ahLst/>
              <a:cxnLst>
                <a:cxn ang="0">
                  <a:pos x="706" y="0"/>
                </a:cxn>
                <a:cxn ang="0">
                  <a:pos x="612" y="240"/>
                </a:cxn>
                <a:cxn ang="0">
                  <a:pos x="608" y="248"/>
                </a:cxn>
                <a:cxn ang="0">
                  <a:pos x="612" y="256"/>
                </a:cxn>
                <a:cxn ang="0">
                  <a:pos x="706" y="495"/>
                </a:cxn>
                <a:cxn ang="0">
                  <a:pos x="98" y="495"/>
                </a:cxn>
                <a:cxn ang="0">
                  <a:pos x="0" y="248"/>
                </a:cxn>
                <a:cxn ang="0">
                  <a:pos x="98" y="0"/>
                </a:cxn>
                <a:cxn ang="0">
                  <a:pos x="706" y="0"/>
                </a:cxn>
                <a:cxn ang="0">
                  <a:pos x="706" y="0"/>
                </a:cxn>
              </a:cxnLst>
              <a:rect l="0" t="0" r="r" b="b"/>
              <a:pathLst>
                <a:path w="706" h="495">
                  <a:moveTo>
                    <a:pt x="706" y="0"/>
                  </a:moveTo>
                  <a:lnTo>
                    <a:pt x="612" y="240"/>
                  </a:lnTo>
                  <a:lnTo>
                    <a:pt x="608" y="248"/>
                  </a:lnTo>
                  <a:lnTo>
                    <a:pt x="612" y="256"/>
                  </a:lnTo>
                  <a:lnTo>
                    <a:pt x="706" y="495"/>
                  </a:lnTo>
                  <a:lnTo>
                    <a:pt x="98" y="495"/>
                  </a:lnTo>
                  <a:lnTo>
                    <a:pt x="0" y="248"/>
                  </a:lnTo>
                  <a:lnTo>
                    <a:pt x="98" y="0"/>
                  </a:lnTo>
                  <a:lnTo>
                    <a:pt x="706" y="0"/>
                  </a:lnTo>
                  <a:lnTo>
                    <a:pt x="706" y="0"/>
                  </a:lnTo>
                  <a:close/>
                </a:path>
              </a:pathLst>
            </a:custGeom>
            <a:grpFill/>
            <a:ln w="9525">
              <a:noFill/>
              <a:round/>
              <a:headEnd/>
              <a:tailEnd/>
            </a:ln>
          </p:spPr>
          <p:txBody>
            <a:bodyPr/>
            <a:lstStyle/>
            <a:p>
              <a:pPr>
                <a:defRPr/>
              </a:pPr>
              <a:endParaRPr lang="en-US" sz="1350" dirty="0">
                <a:latin typeface="Arial" charset="0"/>
              </a:endParaRPr>
            </a:p>
          </p:txBody>
        </p:sp>
        <p:sp>
          <p:nvSpPr>
            <p:cNvPr id="60" name="Freeform 15">
              <a:extLst>
                <a:ext uri="{FF2B5EF4-FFF2-40B4-BE49-F238E27FC236}">
                  <a16:creationId xmlns:a16="http://schemas.microsoft.com/office/drawing/2014/main" id="{478F02A4-A259-4AE4-A9BE-7897E23C936C}"/>
                </a:ext>
              </a:extLst>
            </p:cNvPr>
            <p:cNvSpPr>
              <a:spLocks/>
            </p:cNvSpPr>
            <p:nvPr/>
          </p:nvSpPr>
          <p:spPr bwMode="auto">
            <a:xfrm>
              <a:off x="3129" y="864"/>
              <a:ext cx="885" cy="609"/>
            </a:xfrm>
            <a:custGeom>
              <a:avLst/>
              <a:gdLst/>
              <a:ahLst/>
              <a:cxnLst>
                <a:cxn ang="0">
                  <a:pos x="678" y="0"/>
                </a:cxn>
                <a:cxn ang="0">
                  <a:pos x="593" y="217"/>
                </a:cxn>
                <a:cxn ang="0">
                  <a:pos x="586" y="233"/>
                </a:cxn>
                <a:cxn ang="0">
                  <a:pos x="593" y="249"/>
                </a:cxn>
                <a:cxn ang="0">
                  <a:pos x="678" y="465"/>
                </a:cxn>
                <a:cxn ang="0">
                  <a:pos x="93" y="465"/>
                </a:cxn>
                <a:cxn ang="0">
                  <a:pos x="0" y="233"/>
                </a:cxn>
                <a:cxn ang="0">
                  <a:pos x="93" y="0"/>
                </a:cxn>
                <a:cxn ang="0">
                  <a:pos x="678" y="0"/>
                </a:cxn>
                <a:cxn ang="0">
                  <a:pos x="678" y="0"/>
                </a:cxn>
              </a:cxnLst>
              <a:rect l="0" t="0" r="r" b="b"/>
              <a:pathLst>
                <a:path w="678" h="465">
                  <a:moveTo>
                    <a:pt x="678" y="0"/>
                  </a:moveTo>
                  <a:lnTo>
                    <a:pt x="593" y="217"/>
                  </a:lnTo>
                  <a:lnTo>
                    <a:pt x="586" y="233"/>
                  </a:lnTo>
                  <a:lnTo>
                    <a:pt x="593" y="249"/>
                  </a:lnTo>
                  <a:lnTo>
                    <a:pt x="678" y="465"/>
                  </a:lnTo>
                  <a:lnTo>
                    <a:pt x="93" y="465"/>
                  </a:lnTo>
                  <a:lnTo>
                    <a:pt x="0" y="233"/>
                  </a:lnTo>
                  <a:lnTo>
                    <a:pt x="93" y="0"/>
                  </a:lnTo>
                  <a:lnTo>
                    <a:pt x="678" y="0"/>
                  </a:lnTo>
                  <a:lnTo>
                    <a:pt x="678" y="0"/>
                  </a:lnTo>
                  <a:close/>
                </a:path>
              </a:pathLst>
            </a:custGeom>
            <a:grpFill/>
            <a:ln w="9525">
              <a:solidFill>
                <a:schemeClr val="accent5">
                  <a:lumMod val="75000"/>
                </a:schemeClr>
              </a:solidFill>
              <a:round/>
              <a:headEnd/>
              <a:tailEnd/>
            </a:ln>
          </p:spPr>
          <p:txBody>
            <a:bodyPr/>
            <a:lstStyle/>
            <a:p>
              <a:pPr>
                <a:defRPr/>
              </a:pPr>
              <a:endParaRPr lang="en-US" sz="1350" dirty="0">
                <a:latin typeface="Arial" charset="0"/>
              </a:endParaRPr>
            </a:p>
          </p:txBody>
        </p:sp>
      </p:grpSp>
      <p:sp>
        <p:nvSpPr>
          <p:cNvPr id="61" name="Rectángulo 86">
            <a:extLst>
              <a:ext uri="{FF2B5EF4-FFF2-40B4-BE49-F238E27FC236}">
                <a16:creationId xmlns:a16="http://schemas.microsoft.com/office/drawing/2014/main" id="{3D802D1A-A867-42DF-8AB4-2FE7A962389B}"/>
              </a:ext>
            </a:extLst>
          </p:cNvPr>
          <p:cNvSpPr/>
          <p:nvPr/>
        </p:nvSpPr>
        <p:spPr>
          <a:xfrm>
            <a:off x="6821593" y="2482228"/>
            <a:ext cx="1398925" cy="415498"/>
          </a:xfrm>
          <a:prstGeom prst="rect">
            <a:avLst/>
          </a:prstGeom>
        </p:spPr>
        <p:txBody>
          <a:bodyPr wrap="square">
            <a:spAutoFit/>
          </a:bodyPr>
          <a:lstStyle/>
          <a:p>
            <a:pPr algn="ctr"/>
            <a:r>
              <a:rPr lang="es-CO" sz="1050" b="1" dirty="0">
                <a:solidFill>
                  <a:schemeClr val="bg1"/>
                </a:solidFill>
                <a:latin typeface="Century Gothic" pitchFamily="34" charset="0"/>
              </a:rPr>
              <a:t>14 SMDLV</a:t>
            </a:r>
          </a:p>
          <a:p>
            <a:pPr algn="ctr"/>
            <a:r>
              <a:rPr lang="es-CO" sz="1050" b="1" dirty="0">
                <a:solidFill>
                  <a:schemeClr val="bg1"/>
                </a:solidFill>
                <a:latin typeface="Century Gothic" pitchFamily="34" charset="0"/>
              </a:rPr>
              <a:t>2 Eventos </a:t>
            </a:r>
            <a:endParaRPr lang="es-CO" sz="1050" b="1" dirty="0">
              <a:solidFill>
                <a:schemeClr val="bg1"/>
              </a:solidFill>
            </a:endParaRPr>
          </a:p>
        </p:txBody>
      </p:sp>
      <p:pic>
        <p:nvPicPr>
          <p:cNvPr id="62" name="Imagen 1">
            <a:extLst>
              <a:ext uri="{FF2B5EF4-FFF2-40B4-BE49-F238E27FC236}">
                <a16:creationId xmlns:a16="http://schemas.microsoft.com/office/drawing/2014/main" id="{365373E8-A375-4868-B98E-F5D2CB79F2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870" y="2420431"/>
            <a:ext cx="733262" cy="733262"/>
          </a:xfrm>
          <a:prstGeom prst="rect">
            <a:avLst/>
          </a:prstGeom>
          <a:solidFill>
            <a:srgbClr val="009C33"/>
          </a:solidFill>
        </p:spPr>
      </p:pic>
      <p:pic>
        <p:nvPicPr>
          <p:cNvPr id="25" name="Imagen 24">
            <a:extLst>
              <a:ext uri="{FF2B5EF4-FFF2-40B4-BE49-F238E27FC236}">
                <a16:creationId xmlns:a16="http://schemas.microsoft.com/office/drawing/2014/main" id="{357F98C8-6CAD-445B-AF99-DC69F0DCE2D4}"/>
              </a:ext>
            </a:extLst>
          </p:cNvPr>
          <p:cNvPicPr/>
          <p:nvPr/>
        </p:nvPicPr>
        <p:blipFill rotWithShape="1">
          <a:blip r:embed="rId4">
            <a:extLst>
              <a:ext uri="{28A0092B-C50C-407E-A947-70E740481C1C}">
                <a14:useLocalDpi xmlns:a14="http://schemas.microsoft.com/office/drawing/2010/main" val="0"/>
              </a:ext>
            </a:extLst>
          </a:blip>
          <a:srcRect r="68713" b="19601"/>
          <a:stretch/>
        </p:blipFill>
        <p:spPr bwMode="auto">
          <a:xfrm>
            <a:off x="6915194" y="109785"/>
            <a:ext cx="2228806" cy="761122"/>
          </a:xfrm>
          <a:prstGeom prst="rect">
            <a:avLst/>
          </a:prstGeom>
          <a:noFill/>
          <a:ln>
            <a:noFill/>
          </a:ln>
        </p:spPr>
      </p:pic>
    </p:spTree>
    <p:extLst>
      <p:ext uri="{BB962C8B-B14F-4D97-AF65-F5344CB8AC3E}">
        <p14:creationId xmlns:p14="http://schemas.microsoft.com/office/powerpoint/2010/main" val="3238273005"/>
      </p:ext>
    </p:extLst>
  </p:cSld>
  <p:clrMapOvr>
    <a:masterClrMapping/>
  </p:clrMapOvr>
</p:sld>
</file>

<file path=ppt/theme/theme1.xml><?xml version="1.0" encoding="utf-8"?>
<a:theme xmlns:a="http://schemas.openxmlformats.org/drawingml/2006/main" name="Office Theme">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TotalTime>
  <Words>1841</Words>
  <Application>Microsoft Office PowerPoint</Application>
  <PresentationFormat>Presentación en pantalla (4:3)</PresentationFormat>
  <Paragraphs>267</Paragraphs>
  <Slides>21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Arial</vt:lpstr>
      <vt:lpstr>Arial Regular</vt:lpstr>
      <vt:lpstr>Calibri</vt:lpstr>
      <vt:lpstr>Calibri Light</vt:lpstr>
      <vt:lpstr>Century Gothic</vt:lpstr>
      <vt:lpstr>Verdana</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Usuario</dc:creator>
  <cp:lastModifiedBy>HENRY  PERALTA</cp:lastModifiedBy>
  <cp:revision>6</cp:revision>
  <dcterms:created xsi:type="dcterms:W3CDTF">2018-05-03T02:15:17Z</dcterms:created>
  <dcterms:modified xsi:type="dcterms:W3CDTF">2019-12-14T14:59:06Z</dcterms:modified>
</cp:coreProperties>
</file>