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9" r:id="rId15"/>
    <p:sldId id="270" r:id="rId16"/>
    <p:sldId id="271" r:id="rId17"/>
    <p:sldId id="272" r:id="rId18"/>
    <p:sldId id="278" r:id="rId19"/>
    <p:sldId id="273" r:id="rId20"/>
    <p:sldId id="279" r:id="rId21"/>
    <p:sldId id="280" r:id="rId22"/>
    <p:sldId id="281" r:id="rId23"/>
    <p:sldId id="282" r:id="rId24"/>
    <p:sldId id="283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de Pro" panose="020B0604020202020204" charset="0"/>
      <p:regular r:id="rId31"/>
    </p:embeddedFont>
    <p:embeddedFont>
      <p:font typeface="Code Pro Bold" panose="020B0604020202020204" charset="0"/>
      <p:regular r:id="rId32"/>
    </p:embeddedFont>
    <p:embeddedFont>
      <p:font typeface="Leelawadee" panose="020B0502040204020203" pitchFamily="34" charset="-34"/>
      <p:regular r:id="rId33"/>
      <p:bold r:id="rId34"/>
    </p:embeddedFont>
    <p:embeddedFont>
      <p:font typeface="Oswald" panose="020B0604020202020204" charset="0"/>
      <p:regular r:id="rId35"/>
    </p:embeddedFont>
    <p:embeddedFont>
      <p:font typeface="Oswald Bold" panose="020B0604020202020204" charset="0"/>
      <p:regular r:id="rId36"/>
    </p:embeddedFont>
    <p:embeddedFont>
      <p:font typeface="Playfair Display SC" panose="020B0604020202020204" charset="0"/>
      <p:regular r:id="rId37"/>
    </p:embeddedFont>
    <p:embeddedFont>
      <p:font typeface="Playfair Display SC Bold" panose="020B0604020202020204" charset="0"/>
      <p:regular r:id="rId38"/>
    </p:embeddedFont>
    <p:embeddedFont>
      <p:font typeface="Playfair Display SC Bold Italics" panose="020B0604020202020204" charset="0"/>
      <p:regular r:id="rId39"/>
    </p:embeddedFont>
    <p:embeddedFont>
      <p:font typeface="Playfair Display SC Italics" panose="020B0604020202020204" charset="0"/>
      <p:regular r:id="rId40"/>
    </p:embeddedFont>
    <p:embeddedFont>
      <p:font typeface="Poppins Bold" panose="020B0604020202020204" charset="0"/>
      <p:regular r:id="rId41"/>
    </p:embeddedFont>
    <p:embeddedFont>
      <p:font typeface="Poppins Italics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07A"/>
    <a:srgbClr val="EFFDFF"/>
    <a:srgbClr val="B4A3C9"/>
    <a:srgbClr val="96B4AF"/>
    <a:srgbClr val="E1F3E9"/>
    <a:srgbClr val="60508C"/>
    <a:srgbClr val="DAD5E7"/>
    <a:srgbClr val="897AB4"/>
    <a:srgbClr val="DFE9E7"/>
    <a:srgbClr val="C0E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7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marin\Downloads\Mortalidad%20202310\Informe%20Unidades%20Acad&#233;micas\Perdidos%20y%20Retirados%20por%20Departamento%202023-1U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smarin\Downloads\Mortalidad%20202310\Informe%20Unidades%20Acad&#233;micas\Perdidos%20y%20Retirados%20por%20Departamento%202023-1U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marin\Downloads\Mortalidad%20202310\Informe%20Unidades%20Acad&#233;micas\Perdidos%20y%20Retirados%20por%20Departamento%202023-1U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marin\Downloads\Mortalidad%20202310\Informe%20Unidades%20Acad&#233;micas\Perdidos%20y%20Retirados%20por%20Departamento%202023-1U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marin\Downloads\Mortalidad%20202310\Informe%20Unidades%20Acad&#233;micas\Perdidos%20y%20Retirados%20por%20Departamento%202023-1U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marin\Downloads\Mortalidad%20202310\Gr&#225;ficas%20Perdidos%20y%20Retirados%202010%20-%2020231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marin\Downloads\Mortalidad%20202310\Informe%20Unidades%20Acad&#233;micas\Perdidos%20y%20Retirados%20por%20Departamento%202023-1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marin\Downloads\Mortalidad%20202310\Informe%20Unidades%20Acad&#233;micas\Perdidos%20y%20Retirados%20por%20Departamento%202023-1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smarin\Downloads\Mortalidad%20202310\Informe%20Unidades%20Acad&#233;micas\Perdidos%20y%20Retirados%20por%20Departamento%202023-1U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marin\Downloads\Mortalidad%20202310\Informe%20Unidades%20Acad&#233;micas\Perdidos%20y%20Retirados%20por%20Departamento%202023-1U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Valor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890-4E7A-93C8-50E95CE6B29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90-4E7A-93C8-50E95CE6B29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300" baseline="0">
                    <a:solidFill>
                      <a:schemeClr val="bg1"/>
                    </a:solidFill>
                    <a:latin typeface="Code Pro" panose="020B060402020202020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Becarios</c:v>
                </c:pt>
                <c:pt idx="1">
                  <c:v>No becarios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16070</c:v>
                </c:pt>
                <c:pt idx="1">
                  <c:v>41326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0-4E7A-93C8-50E95CE6B2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24971171542681"/>
          <c:y val="0.86397928074269237"/>
          <c:w val="0.62984073493078208"/>
          <c:h val="0.10904412883571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de Pro" panose="020B060402020202020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pattFill prst="pct5">
          <a:fgClr>
            <a:schemeClr val="accent2">
              <a:lumMod val="40000"/>
              <a:lumOff val="60000"/>
            </a:schemeClr>
          </a:fgClr>
          <a:bgClr>
            <a:srgbClr val="FEFBF8"/>
          </a:bgClr>
        </a:pattFill>
        <a:ln>
          <a:noFill/>
        </a:ln>
        <a:effectLst/>
        <a:sp3d/>
      </c:spPr>
    </c:sideWall>
    <c:backWall>
      <c:thickness val="0"/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456817950547591"/>
          <c:y val="5.9021389393854387E-2"/>
          <c:w val="0.68068436712420799"/>
          <c:h val="0.89085934684873569"/>
        </c:manualLayout>
      </c:layout>
      <c:bar3DChart>
        <c:barDir val="bar"/>
        <c:grouping val="clustered"/>
        <c:varyColors val="0"/>
        <c:ser>
          <c:idx val="0"/>
          <c:order val="0"/>
          <c:tx>
            <c:v>%repi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'Repitencia&lt;10%'!$B$6:$B$22</c:f>
              <c:strCache>
                <c:ptCount val="17"/>
                <c:pt idx="0">
                  <c:v>Dpto. de Economía</c:v>
                </c:pt>
                <c:pt idx="1">
                  <c:v>Dpto. Finanzas y Contaduría</c:v>
                </c:pt>
                <c:pt idx="2">
                  <c:v>Dpto. Español</c:v>
                </c:pt>
                <c:pt idx="3">
                  <c:v>Dpto. Música</c:v>
                </c:pt>
                <c:pt idx="4">
                  <c:v>Dpto. Diseño</c:v>
                </c:pt>
                <c:pt idx="5">
                  <c:v>Dpto. Odontología</c:v>
                </c:pt>
                <c:pt idx="6">
                  <c:v>Dpto. Química y Biología</c:v>
                </c:pt>
                <c:pt idx="7">
                  <c:v>Dpto. Cs Politica y Rel Intern</c:v>
                </c:pt>
                <c:pt idx="8">
                  <c:v>Dpto. Humanidades y Filosofía</c:v>
                </c:pt>
                <c:pt idx="9">
                  <c:v>Dpto. Medicina</c:v>
                </c:pt>
                <c:pt idx="10">
                  <c:v>Dpto. Educación</c:v>
                </c:pt>
                <c:pt idx="11">
                  <c:v>Dpto. Psicología</c:v>
                </c:pt>
                <c:pt idx="12">
                  <c:v>Dpto. Emprendim y Management</c:v>
                </c:pt>
                <c:pt idx="13">
                  <c:v>Dpto. Comunicación Social</c:v>
                </c:pt>
                <c:pt idx="14">
                  <c:v>Dpto. Enfermería</c:v>
                </c:pt>
                <c:pt idx="15">
                  <c:v>Dpto. Mercadeo y Neg. Internac</c:v>
                </c:pt>
                <c:pt idx="16">
                  <c:v>Dpto. Salud Pública</c:v>
                </c:pt>
              </c:strCache>
            </c:strRef>
          </c:cat>
          <c:val>
            <c:numRef>
              <c:f>'Repitencia&lt;10%'!$J$6:$J$22</c:f>
              <c:numCache>
                <c:formatCode>0.0%</c:formatCode>
                <c:ptCount val="17"/>
                <c:pt idx="0">
                  <c:v>9.4827586206896547E-2</c:v>
                </c:pt>
                <c:pt idx="1">
                  <c:v>8.405029781601589E-2</c:v>
                </c:pt>
                <c:pt idx="2">
                  <c:v>8.3470394736842105E-2</c:v>
                </c:pt>
                <c:pt idx="3">
                  <c:v>8.2491582491582491E-2</c:v>
                </c:pt>
                <c:pt idx="4">
                  <c:v>6.9094804499196569E-2</c:v>
                </c:pt>
                <c:pt idx="5">
                  <c:v>6.9014084507042259E-2</c:v>
                </c:pt>
                <c:pt idx="6">
                  <c:v>6.6666666666666666E-2</c:v>
                </c:pt>
                <c:pt idx="7">
                  <c:v>5.6652360515021462E-2</c:v>
                </c:pt>
                <c:pt idx="8">
                  <c:v>6.3192572626534896E-2</c:v>
                </c:pt>
                <c:pt idx="9">
                  <c:v>6.3326374391092552E-2</c:v>
                </c:pt>
                <c:pt idx="10">
                  <c:v>3.9593908629441621E-2</c:v>
                </c:pt>
                <c:pt idx="11">
                  <c:v>3.913963328631876E-2</c:v>
                </c:pt>
                <c:pt idx="12">
                  <c:v>3.6926742108397859E-2</c:v>
                </c:pt>
                <c:pt idx="13">
                  <c:v>2.9591357444809771E-2</c:v>
                </c:pt>
                <c:pt idx="14">
                  <c:v>2.9100529100529099E-2</c:v>
                </c:pt>
                <c:pt idx="15">
                  <c:v>2.1496815286624203E-2</c:v>
                </c:pt>
                <c:pt idx="16">
                  <c:v>1.4705882352941176E-2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D-49EC-B15F-FAF80868E1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0642944"/>
        <c:axId val="290643504"/>
        <c:axId val="0"/>
      </c:bar3D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 b="1" dirty="0">
                    <a:solidFill>
                      <a:srgbClr val="5B807A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1.4219657852334497E-2"/>
              <c:y val="0.37563109440981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5B807A"/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8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5160709079592448"/>
              <c:y val="0.94428410223367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800" b="1" i="0" u="none" strike="noStrike" kern="1200" baseline="0">
                  <a:solidFill>
                    <a:srgbClr val="5B807A"/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B807A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EFBF8"/>
    </a:solidFill>
    <a:ln w="6350" cap="flat" cmpd="sng" algn="ctr">
      <a:solidFill>
        <a:schemeClr val="accent6">
          <a:lumMod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</c:spPr>
    </c:backWall>
    <c:plotArea>
      <c:layout>
        <c:manualLayout>
          <c:layoutTarget val="inner"/>
          <c:xMode val="edge"/>
          <c:yMode val="edge"/>
          <c:x val="0.24254263995825789"/>
          <c:y val="5.9401998465867911E-2"/>
          <c:w val="0.69476607423461068"/>
          <c:h val="0.85969168799274065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B807A"/>
              </a:solidFill>
            </c:spPr>
            <c:extLst>
              <c:ext xmlns:c16="http://schemas.microsoft.com/office/drawing/2014/chart" uri="{C3380CC4-5D6E-409C-BE32-E72D297353CC}">
                <c16:uniqueId val="{00000000-0BF0-42CF-A689-9B397DB78BC5}"/>
              </c:ext>
            </c:extLst>
          </c:dPt>
          <c:dLbls>
            <c:dLbl>
              <c:idx val="0"/>
              <c:layout>
                <c:manualLayout>
                  <c:x val="6.956844226173102E-2"/>
                  <c:y val="5.56593442962856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accent1">
                          <a:lumMod val="75000"/>
                        </a:schemeClr>
                      </a:solidFill>
                      <a:latin typeface="Leelawadee" panose="020B0502040204020203" pitchFamily="34" charset="-34"/>
                      <a:cs typeface="Leelawadee" panose="020B0502040204020203" pitchFamily="34" charset="-34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F0-42CF-A689-9B397DB78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'Perdidos_10%-20%'!$B$6</c:f>
              <c:strCache>
                <c:ptCount val="1"/>
                <c:pt idx="0">
                  <c:v>Dpto. Ingeniería Mecánica</c:v>
                </c:pt>
              </c:strCache>
            </c:strRef>
          </c:cat>
          <c:val>
            <c:numRef>
              <c:f>'Perdidos_10%-20%'!$F$6</c:f>
              <c:numCache>
                <c:formatCode>0.0%</c:formatCode>
                <c:ptCount val="1"/>
                <c:pt idx="0">
                  <c:v>0.14504881450488144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F0-42CF-A689-9B397DB78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640144"/>
        <c:axId val="290640704"/>
        <c:axId val="0"/>
      </c:bar3D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240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defRPr>
                </a:pPr>
                <a:r>
                  <a:rPr lang="es-CO" sz="240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1.3941426513604992E-2"/>
              <c:y val="0.327678597278041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 algn="ctr" rtl="0">
                  <a:defRPr lang="es-CO" sz="2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2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368707194428979"/>
              <c:y val="0.92070677693935687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pPr>
            <a:endParaRPr lang="es-CO"/>
          </a:p>
        </c:txPr>
        <c:crossAx val="290640144"/>
        <c:crosses val="autoZero"/>
        <c:crossBetween val="between"/>
      </c:valAx>
    </c:plotArea>
    <c:plotVisOnly val="1"/>
    <c:dispBlanksAs val="gap"/>
    <c:showDLblsOverMax val="0"/>
  </c:chart>
  <c:spPr>
    <a:solidFill>
      <a:srgbClr val="FEFBF8"/>
    </a:solidFill>
    <a:ln>
      <a:solidFill>
        <a:schemeClr val="accent1">
          <a:lumMod val="75000"/>
        </a:schemeClr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pattFill prst="pct5">
          <a:fgClr>
            <a:schemeClr val="accent2">
              <a:lumMod val="40000"/>
              <a:lumOff val="60000"/>
            </a:schemeClr>
          </a:fgClr>
          <a:bgClr>
            <a:srgbClr val="FEFBF8"/>
          </a:bgClr>
        </a:pattFill>
        <a:ln>
          <a:noFill/>
        </a:ln>
        <a:effectLst/>
        <a:sp3d/>
      </c:spPr>
    </c:sideWall>
    <c:backWall>
      <c:thickness val="0"/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681851337199984"/>
          <c:y val="7.3444192904102812E-2"/>
          <c:w val="0.68960005711623584"/>
          <c:h val="0.8452181433942593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632056614562228E-2"/>
                  <c:y val="1.5205241686375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AB-47F4-9E3E-307AA51209C5}"/>
                </c:ext>
              </c:extLst>
            </c:dLbl>
            <c:dLbl>
              <c:idx val="1"/>
              <c:layout>
                <c:manualLayout>
                  <c:x val="4.0358467937474767E-2"/>
                  <c:y val="1.9549767491501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AB-47F4-9E3E-307AA51209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'Retirados_10%-20%'!$B$6:$B$7</c:f>
              <c:strCache>
                <c:ptCount val="2"/>
                <c:pt idx="0">
                  <c:v>Dpto. Matematicas y estadístic</c:v>
                </c:pt>
                <c:pt idx="1">
                  <c:v>Dpto. Ingeniería Mecánica</c:v>
                </c:pt>
              </c:strCache>
            </c:strRef>
          </c:cat>
          <c:val>
            <c:numRef>
              <c:f>'Retirados_10%-20%'!$H$6:$H$7</c:f>
              <c:numCache>
                <c:formatCode>0.0%</c:formatCode>
                <c:ptCount val="2"/>
                <c:pt idx="0">
                  <c:v>0.1511318242343542</c:v>
                </c:pt>
                <c:pt idx="1">
                  <c:v>0.11645101663585952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AB-47F4-9E3E-307AA5120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642944"/>
        <c:axId val="290643504"/>
        <c:axId val="0"/>
      </c:bar3D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>
                    <a:solidFill>
                      <a:schemeClr val="accent6">
                        <a:lumMod val="50000"/>
                      </a:schemeClr>
                    </a:solidFill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1.6095507218380666E-2"/>
              <c:y val="0.36906040905438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accent6">
                      <a:lumMod val="50000"/>
                    </a:schemeClr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>
                    <a:solidFill>
                      <a:schemeClr val="accent6">
                        <a:lumMod val="50000"/>
                      </a:schemeClr>
                    </a:solidFill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5093336798992129"/>
              <c:y val="0.94488568964219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sz="1800" b="1" i="0" u="none" strike="noStrike" kern="1200" baseline="0">
                  <a:solidFill>
                    <a:schemeClr val="accent6">
                      <a:lumMod val="50000"/>
                    </a:schemeClr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EFBF8"/>
    </a:solidFill>
    <a:ln w="6350" cap="flat" cmpd="sng" algn="ctr">
      <a:solidFill>
        <a:schemeClr val="accent5">
          <a:lumMod val="75000"/>
        </a:schemeClr>
      </a:solidFill>
      <a:prstDash val="solid"/>
      <a:round/>
    </a:ln>
    <a:effectLst/>
  </c:spPr>
  <c:txPr>
    <a:bodyPr/>
    <a:lstStyle/>
    <a:p>
      <a:pPr>
        <a:defRPr sz="1100">
          <a:latin typeface="Leelawadee" panose="020B0502040204020203" pitchFamily="34" charset="-34"/>
          <a:cs typeface="Leelawadee" panose="020B0502040204020203" pitchFamily="34" charset="-34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pattFill prst="pct5">
          <a:fgClr>
            <a:schemeClr val="accent2">
              <a:lumMod val="40000"/>
              <a:lumOff val="60000"/>
            </a:schemeClr>
          </a:fgClr>
          <a:bgClr>
            <a:srgbClr val="FEFBF8"/>
          </a:bgClr>
        </a:pattFill>
        <a:ln>
          <a:noFill/>
        </a:ln>
        <a:effectLst/>
        <a:sp3d/>
      </c:spPr>
    </c:sideWall>
    <c:backWall>
      <c:thickness val="0"/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324327194226392"/>
          <c:y val="5.2454345445105598E-2"/>
          <c:w val="0.6431093323875946"/>
          <c:h val="0.86620769009776022"/>
        </c:manualLayout>
      </c:layout>
      <c:bar3DChart>
        <c:barDir val="bar"/>
        <c:grouping val="clustered"/>
        <c:varyColors val="0"/>
        <c:ser>
          <c:idx val="0"/>
          <c:order val="0"/>
          <c:tx>
            <c:v>%repi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'Repitencia_10%-20%'!$B$6:$B$14</c:f>
              <c:strCache>
                <c:ptCount val="9"/>
                <c:pt idx="0">
                  <c:v>Dpto. Ingeniería Industrial</c:v>
                </c:pt>
                <c:pt idx="1">
                  <c:v>Dpto. Física</c:v>
                </c:pt>
                <c:pt idx="2">
                  <c:v>Dpto. Ing. Civil y Ambiental</c:v>
                </c:pt>
                <c:pt idx="3">
                  <c:v>Dpto. Ingeniería de Sistemas</c:v>
                </c:pt>
                <c:pt idx="4">
                  <c:v>Dpto. Historia y Cs. Sociales</c:v>
                </c:pt>
                <c:pt idx="5">
                  <c:v>Dpto. Arquitectura y Urbanismo</c:v>
                </c:pt>
                <c:pt idx="6">
                  <c:v>Dpto.Ing Eléctrica-Electrónica</c:v>
                </c:pt>
                <c:pt idx="7">
                  <c:v>Dpto. Derecho</c:v>
                </c:pt>
                <c:pt idx="8">
                  <c:v>Dpto. Lenguas Extranjeras</c:v>
                </c:pt>
              </c:strCache>
            </c:strRef>
          </c:cat>
          <c:val>
            <c:numRef>
              <c:f>'Repitencia_10%-20%'!$J$6:$J$14</c:f>
              <c:numCache>
                <c:formatCode>0.0%</c:formatCode>
                <c:ptCount val="9"/>
                <c:pt idx="0">
                  <c:v>0.17625458996328031</c:v>
                </c:pt>
                <c:pt idx="1">
                  <c:v>0.16853932584269662</c:v>
                </c:pt>
                <c:pt idx="2">
                  <c:v>0.14292659212445308</c:v>
                </c:pt>
                <c:pt idx="3">
                  <c:v>0.12113174182139699</c:v>
                </c:pt>
                <c:pt idx="4">
                  <c:v>0.11808328579577866</c:v>
                </c:pt>
                <c:pt idx="5">
                  <c:v>0.11863117870722434</c:v>
                </c:pt>
                <c:pt idx="6">
                  <c:v>0.11202635914332784</c:v>
                </c:pt>
                <c:pt idx="7">
                  <c:v>0.11180447217888716</c:v>
                </c:pt>
                <c:pt idx="8">
                  <c:v>0.10481403960714861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F-42D7-B233-4FEA53C09C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0642944"/>
        <c:axId val="290643504"/>
        <c:axId val="0"/>
      </c:bar3D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 b="1">
                    <a:solidFill>
                      <a:srgbClr val="5B807A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9.501658827300051E-3"/>
              <c:y val="0.37336020625881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5B807A"/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8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 b="1" i="0" u="none" strike="noStrike" kern="1200" baseline="0" dirty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55516575279575"/>
              <c:y val="0.936344105398193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800" b="1" i="0" u="none" strike="noStrike" kern="1200" baseline="0">
                  <a:solidFill>
                    <a:srgbClr val="5B807A"/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5B807A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EFBF8"/>
    </a:solidFill>
    <a:ln w="6350" cap="flat" cmpd="sng" algn="ctr">
      <a:solidFill>
        <a:schemeClr val="accent6">
          <a:lumMod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pattFill prst="pct5">
          <a:fgClr>
            <a:schemeClr val="accent2">
              <a:lumMod val="40000"/>
              <a:lumOff val="60000"/>
            </a:schemeClr>
          </a:fgClr>
          <a:bgClr>
            <a:srgbClr val="FEFBF8"/>
          </a:bgClr>
        </a:pattFill>
        <a:ln>
          <a:noFill/>
        </a:ln>
        <a:effectLst/>
        <a:sp3d/>
      </c:spPr>
    </c:sideWall>
    <c:backWall>
      <c:thickness val="0"/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572559233471811"/>
          <c:y val="6.4457497147990164E-2"/>
          <c:w val="0.68450794737302079"/>
          <c:h val="0.84875316835170345"/>
        </c:manualLayout>
      </c:layout>
      <c:bar3DChart>
        <c:barDir val="bar"/>
        <c:grouping val="clustered"/>
        <c:varyColors val="0"/>
        <c:ser>
          <c:idx val="0"/>
          <c:order val="0"/>
          <c:tx>
            <c:v>%repi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801435776026055E-2"/>
                  <c:y val="2.2498095244690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06-41C4-AB7A-ADC1A18860C3}"/>
                </c:ext>
              </c:extLst>
            </c:dLbl>
            <c:dLbl>
              <c:idx val="1"/>
              <c:layout>
                <c:manualLayout>
                  <c:x val="5.1839908565830463E-2"/>
                  <c:y val="2.249793420006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06-41C4-AB7A-ADC1A1886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20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'Repitencia_20%-30%'!$B$6:$B$7</c:f>
              <c:strCache>
                <c:ptCount val="2"/>
                <c:pt idx="0">
                  <c:v>Dpto. Ingeniería Mecánica</c:v>
                </c:pt>
                <c:pt idx="1">
                  <c:v>Dpto. Matematicas y estadístic</c:v>
                </c:pt>
              </c:strCache>
            </c:strRef>
          </c:cat>
          <c:val>
            <c:numRef>
              <c:f>'Repitencia_20%-30%'!$J$6:$J$7</c:f>
              <c:numCache>
                <c:formatCode>0.0%</c:formatCode>
                <c:ptCount val="2"/>
                <c:pt idx="0">
                  <c:v>0.24460874922982132</c:v>
                </c:pt>
                <c:pt idx="1">
                  <c:v>0.23018867924528302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06-41C4-AB7A-ADC1A18860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0642944"/>
        <c:axId val="290643504"/>
        <c:axId val="0"/>
      </c:bar3D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CO" sz="20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2000" b="1">
                    <a:solidFill>
                      <a:srgbClr val="5B807A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2.2643003540553638E-2"/>
              <c:y val="0.366509556325566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CO" sz="2000" b="1" i="0" u="none" strike="noStrike" kern="1200" baseline="0">
                  <a:solidFill>
                    <a:srgbClr val="5B807A"/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CO" sz="2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  <c:min val="0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20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20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674062619858235"/>
              <c:y val="0.939236200786643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2000" b="1" i="0" u="none" strike="noStrike" kern="1200" baseline="0">
                  <a:solidFill>
                    <a:srgbClr val="5B807A"/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600" b="1" i="0" u="none" strike="noStrike" kern="1200" baseline="0">
                <a:solidFill>
                  <a:srgbClr val="5B807A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EFBF8"/>
    </a:solidFill>
    <a:ln w="6350" cap="flat" cmpd="sng" algn="ctr">
      <a:solidFill>
        <a:schemeClr val="accent6">
          <a:lumMod val="75000"/>
        </a:schemeClr>
      </a:solidFill>
      <a:prstDash val="solid"/>
      <a:round/>
    </a:ln>
    <a:effectLst/>
  </c:spPr>
  <c:txPr>
    <a:bodyPr/>
    <a:lstStyle/>
    <a:p>
      <a:pPr>
        <a:defRPr lang="es-CO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39907976195905"/>
          <c:y val="5.0000043744570205E-2"/>
          <c:w val="0.44717508650453935"/>
          <c:h val="0.8318281555801886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Valor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D6-49DD-9CC5-F40236758DB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D6-49DD-9CC5-F40236758DB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3D6-49DD-9CC5-F40236758DB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D6-49DD-9CC5-F40236758DB4}"/>
              </c:ext>
            </c:extLst>
          </c:dPt>
          <c:dLbls>
            <c:dLbl>
              <c:idx val="0"/>
              <c:layout>
                <c:manualLayout>
                  <c:x val="-5.3741812228357874E-2"/>
                  <c:y val="0.106572271716773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D6-49DD-9CC5-F40236758DB4}"/>
                </c:ext>
              </c:extLst>
            </c:dLbl>
            <c:dLbl>
              <c:idx val="1"/>
              <c:layout>
                <c:manualLayout>
                  <c:x val="-0.1184283241047715"/>
                  <c:y val="-0.30407113217071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D6-49DD-9CC5-F40236758DB4}"/>
                </c:ext>
              </c:extLst>
            </c:dLbl>
            <c:dLbl>
              <c:idx val="2"/>
              <c:layout>
                <c:manualLayout>
                  <c:x val="0.11071452255655541"/>
                  <c:y val="0.221092931839835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D6-49DD-9CC5-F40236758DB4}"/>
                </c:ext>
              </c:extLst>
            </c:dLbl>
            <c:dLbl>
              <c:idx val="3"/>
              <c:layout>
                <c:manualLayout>
                  <c:x val="-5.1081771187791919E-2"/>
                  <c:y val="8.82146441073001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D6-49DD-9CC5-F40236758DB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300" baseline="0">
                    <a:solidFill>
                      <a:schemeClr val="bg1"/>
                    </a:solidFill>
                    <a:latin typeface="Code Pro" panose="020B060402020202020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Bec. Inst.</c:v>
                </c:pt>
                <c:pt idx="1">
                  <c:v>No becarios</c:v>
                </c:pt>
                <c:pt idx="2">
                  <c:v>Gen E</c:v>
                </c:pt>
                <c:pt idx="3">
                  <c:v>Ser Pilo Paga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5191</c:v>
                </c:pt>
                <c:pt idx="1">
                  <c:v>41326</c:v>
                </c:pt>
                <c:pt idx="2">
                  <c:v>10545</c:v>
                </c:pt>
                <c:pt idx="3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D6-49DD-9CC5-F40236758D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854311634572468E-2"/>
          <c:y val="0.86397928074269237"/>
          <c:w val="0.92252405595175202"/>
          <c:h val="0.13602074259468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de Pro" panose="020B060402020202020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38848113939372E-2"/>
          <c:y val="2.9907548067473561E-2"/>
          <c:w val="0.87704791177835018"/>
          <c:h val="0.80736547405199255"/>
        </c:manualLayout>
      </c:layout>
      <c:barChart>
        <c:barDir val="col"/>
        <c:grouping val="clustered"/>
        <c:varyColors val="0"/>
        <c:ser>
          <c:idx val="0"/>
          <c:order val="0"/>
          <c:tx>
            <c:v>Perdidos</c:v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4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Code Pro" panose="020B0604020202020204" charset="0"/>
                    <a:ea typeface="+mn-ea"/>
                    <a:cs typeface="Leelawadee" panose="020B0502040204020203" pitchFamily="34" charset="-34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Hoja3!$A$2:$A$4</c:f>
              <c:strCache>
                <c:ptCount val="3"/>
                <c:pt idx="0">
                  <c:v>Gen E</c:v>
                </c:pt>
                <c:pt idx="1">
                  <c:v>Bec. Inst.</c:v>
                </c:pt>
                <c:pt idx="2">
                  <c:v>Ser Pilo Paga</c:v>
                </c:pt>
              </c:strCache>
            </c:strRef>
          </c:cat>
          <c:val>
            <c:numRef>
              <c:f>Hoja3!$F$2:$F$4</c:f>
              <c:numCache>
                <c:formatCode>0.00%</c:formatCode>
                <c:ptCount val="3"/>
                <c:pt idx="0">
                  <c:v>2.8828828828828829E-2</c:v>
                </c:pt>
                <c:pt idx="1">
                  <c:v>2.2153727605471008E-2</c:v>
                </c:pt>
                <c:pt idx="2">
                  <c:v>7.7611940298507459E-2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9-4FCD-9172-B9B5CB8FD483}"/>
            </c:ext>
          </c:extLst>
        </c:ser>
        <c:ser>
          <c:idx val="1"/>
          <c:order val="1"/>
          <c:tx>
            <c:v>Retirados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4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Code Pro" panose="020B0604020202020204" charset="0"/>
                    <a:ea typeface="+mn-ea"/>
                    <a:cs typeface="Leelawadee" panose="020B0502040204020203" pitchFamily="34" charset="-34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Hoja3!$A$2:$A$4</c:f>
              <c:strCache>
                <c:ptCount val="3"/>
                <c:pt idx="0">
                  <c:v>Gen E</c:v>
                </c:pt>
                <c:pt idx="1">
                  <c:v>Bec. Inst.</c:v>
                </c:pt>
                <c:pt idx="2">
                  <c:v>Ser Pilo Paga</c:v>
                </c:pt>
              </c:strCache>
            </c:strRef>
          </c:cat>
          <c:val>
            <c:numRef>
              <c:f>Hoja3!$G$2:$G$4</c:f>
              <c:numCache>
                <c:formatCode>0.00%</c:formatCode>
                <c:ptCount val="3"/>
                <c:pt idx="0">
                  <c:v>3.2906590801327643E-2</c:v>
                </c:pt>
                <c:pt idx="1">
                  <c:v>1.6374494317087266E-2</c:v>
                </c:pt>
                <c:pt idx="2">
                  <c:v>0.12238805970149254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59-4FCD-9172-B9B5CB8FD4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1714783"/>
        <c:axId val="763798991"/>
      </c:barChart>
      <c:lineChart>
        <c:grouping val="standard"/>
        <c:varyColors val="0"/>
        <c:ser>
          <c:idx val="2"/>
          <c:order val="2"/>
          <c:tx>
            <c:v>Ganadas</c:v>
          </c:tx>
          <c:spPr>
            <a:ln w="57150" cap="rnd">
              <a:solidFill>
                <a:schemeClr val="accent5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333333333333334E-2"/>
                  <c:y val="5.55555555555555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CO" sz="16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Code Pro" panose="020B0604020202020204" charset="0"/>
                      <a:ea typeface="+mn-ea"/>
                      <a:cs typeface="Leelawadee" panose="020B0502040204020203" pitchFamily="34" charset="-34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59-4FCD-9172-B9B5CB8FD483}"/>
                </c:ext>
              </c:extLst>
            </c:dLbl>
            <c:dLbl>
              <c:idx val="1"/>
              <c:layout>
                <c:manualLayout>
                  <c:x val="-6.3888888888888842E-2"/>
                  <c:y val="6.944444444444444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CO" sz="16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Code Pro" panose="020B0604020202020204" charset="0"/>
                      <a:ea typeface="+mn-ea"/>
                      <a:cs typeface="Leelawadee" panose="020B0502040204020203" pitchFamily="34" charset="-34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59-4FCD-9172-B9B5CB8FD483}"/>
                </c:ext>
              </c:extLst>
            </c:dLbl>
            <c:dLbl>
              <c:idx val="2"/>
              <c:layout>
                <c:manualLayout>
                  <c:x val="-5.8333333333333334E-2"/>
                  <c:y val="-5.092592592592592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CO" sz="16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Code Pro" panose="020B0604020202020204" charset="0"/>
                      <a:ea typeface="+mn-ea"/>
                      <a:cs typeface="Leelawadee" panose="020B0502040204020203" pitchFamily="34" charset="-34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59-4FCD-9172-B9B5CB8FD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6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Code Pro" panose="020B0604020202020204" charset="0"/>
                    <a:ea typeface="+mn-ea"/>
                    <a:cs typeface="Leelawadee" panose="020B0502040204020203" pitchFamily="34" charset="-34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Hoja3!$A$2:$A$4</c:f>
              <c:strCache>
                <c:ptCount val="3"/>
                <c:pt idx="0">
                  <c:v>Gen E</c:v>
                </c:pt>
                <c:pt idx="1">
                  <c:v>Bec. Inst.</c:v>
                </c:pt>
                <c:pt idx="2">
                  <c:v>Ser Pilo Paga</c:v>
                </c:pt>
              </c:strCache>
            </c:strRef>
          </c:cat>
          <c:val>
            <c:numRef>
              <c:f>Hoja3!$H$2:$H$4</c:f>
              <c:numCache>
                <c:formatCode>0.00%</c:formatCode>
                <c:ptCount val="3"/>
                <c:pt idx="0">
                  <c:v>0.9382645803698435</c:v>
                </c:pt>
                <c:pt idx="1">
                  <c:v>0.96147177807744177</c:v>
                </c:pt>
                <c:pt idx="2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59-4FCD-9172-B9B5CB8FD4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4148704"/>
        <c:axId val="1933480016"/>
      </c:lineChart>
      <c:catAx>
        <c:axId val="66171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8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763798991"/>
        <c:crossesAt val="0"/>
        <c:auto val="1"/>
        <c:lblAlgn val="ctr"/>
        <c:lblOffset val="100"/>
        <c:noMultiLvlLbl val="0"/>
      </c:catAx>
      <c:valAx>
        <c:axId val="763798991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6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661714783"/>
        <c:crosses val="autoZero"/>
        <c:crossBetween val="between"/>
        <c:majorUnit val="3.0000000000000006E-2"/>
      </c:valAx>
      <c:valAx>
        <c:axId val="1933480016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6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ode Pro" panose="020B0604020202020204" charset="0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1924148704"/>
        <c:crosses val="max"/>
        <c:crossBetween val="between"/>
      </c:valAx>
      <c:catAx>
        <c:axId val="1924148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3480016"/>
        <c:crosses val="autoZero"/>
        <c:auto val="1"/>
        <c:lblAlgn val="ctr"/>
        <c:lblOffset val="100"/>
        <c:noMultiLvlLbl val="0"/>
      </c:catAx>
      <c:spPr>
        <a:pattFill prst="pct5">
          <a:fgClr>
            <a:schemeClr val="accent5">
              <a:lumMod val="40000"/>
              <a:lumOff val="60000"/>
            </a:schemeClr>
          </a:fgClr>
          <a:bgClr>
            <a:srgbClr val="EFFDFF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800" b="0" i="0" u="none" strike="noStrike" kern="1200" baseline="0">
              <a:solidFill>
                <a:schemeClr val="accent5">
                  <a:lumMod val="75000"/>
                </a:schemeClr>
              </a:solidFill>
              <a:latin typeface="Code Pro" panose="020B0604020202020204" charset="0"/>
              <a:ea typeface="+mn-ea"/>
              <a:cs typeface="Leelawadee" panose="020B0502040204020203" pitchFamily="34" charset="-34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FFDFF"/>
    </a:solidFill>
    <a:ln>
      <a:solidFill>
        <a:schemeClr val="accent5"/>
      </a:solidFill>
      <a:prstDash val="sysDash"/>
    </a:ln>
    <a:effectLst/>
  </c:spPr>
  <c:txPr>
    <a:bodyPr/>
    <a:lstStyle/>
    <a:p>
      <a:pPr algn="ctr">
        <a:defRPr lang="es-CO" sz="1400" b="0" i="0" u="none" strike="noStrike" kern="1200" baseline="0">
          <a:solidFill>
            <a:schemeClr val="accent5">
              <a:lumMod val="75000"/>
            </a:schemeClr>
          </a:solidFill>
          <a:latin typeface="Code Pro" panose="020B0604020202020204" charset="0"/>
          <a:ea typeface="+mn-ea"/>
          <a:cs typeface="Leelawadee" panose="020B0502040204020203" pitchFamily="34" charset="-34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121511982241207"/>
          <c:y val="3.1844716551301146E-2"/>
          <c:w val="0.73723594968490025"/>
          <c:h val="0.9105640223867518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'Perdidos y retirados'!$F$5</c:f>
              <c:strCache>
                <c:ptCount val="1"/>
                <c:pt idx="0">
                  <c:v>%Perdidos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0432182598790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02-4AEA-9587-F4C1B427AAAB}"/>
                </c:ext>
              </c:extLst>
            </c:dLbl>
            <c:dLbl>
              <c:idx val="1"/>
              <c:layout>
                <c:manualLayout>
                  <c:x val="3.9902446373428508E-3"/>
                  <c:y val="5.2160912993954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02-4AEA-9587-F4C1B427AAAB}"/>
                </c:ext>
              </c:extLst>
            </c:dLbl>
            <c:dLbl>
              <c:idx val="2"/>
              <c:layout>
                <c:manualLayout>
                  <c:x val="2.6668069365118311E-3"/>
                  <c:y val="5.2237270181717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02-4AEA-9587-F4C1B427AAAB}"/>
                </c:ext>
              </c:extLst>
            </c:dLbl>
            <c:dLbl>
              <c:idx val="3"/>
              <c:layout>
                <c:manualLayout>
                  <c:x val="2.9926834780071203E-3"/>
                  <c:y val="1.2170879698589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02-4AEA-9587-F4C1B427AAAB}"/>
                </c:ext>
              </c:extLst>
            </c:dLbl>
            <c:dLbl>
              <c:idx val="4"/>
              <c:layout>
                <c:manualLayout>
                  <c:x val="4.0002104047676488E-3"/>
                  <c:y val="1.7412423393904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02-4AEA-9587-F4C1B427AAAB}"/>
                </c:ext>
              </c:extLst>
            </c:dLbl>
            <c:dLbl>
              <c:idx val="5"/>
              <c:layout>
                <c:manualLayout>
                  <c:x val="-1.9951223186715356E-3"/>
                  <c:y val="3.4773941995969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02-4AEA-9587-F4C1B427AAAB}"/>
                </c:ext>
              </c:extLst>
            </c:dLbl>
            <c:dLbl>
              <c:idx val="6"/>
              <c:layout>
                <c:manualLayout>
                  <c:x val="-1.9951223186714623E-3"/>
                  <c:y val="1.043218259879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A02-4AEA-9587-F4C1B427AAAB}"/>
                </c:ext>
              </c:extLst>
            </c:dLbl>
            <c:dLbl>
              <c:idx val="7"/>
              <c:layout>
                <c:manualLayout>
                  <c:x val="-3.990244637342961E-3"/>
                  <c:y val="5.2160912993954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A02-4AEA-9587-F4C1B427AAAB}"/>
                </c:ext>
              </c:extLst>
            </c:dLbl>
            <c:dLbl>
              <c:idx val="11"/>
              <c:layout>
                <c:manualLayout>
                  <c:x val="-9.9756115933565784E-4"/>
                  <c:y val="5.2160912993954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A02-4AEA-9587-F4C1B427AAAB}"/>
                </c:ext>
              </c:extLst>
            </c:dLbl>
            <c:dLbl>
              <c:idx val="12"/>
              <c:layout>
                <c:manualLayout>
                  <c:x val="9.9756115933573113E-4"/>
                  <c:y val="6.9547883991939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A02-4AEA-9587-F4C1B427AAAB}"/>
                </c:ext>
              </c:extLst>
            </c:dLbl>
            <c:dLbl>
              <c:idx val="13"/>
              <c:layout>
                <c:manualLayout>
                  <c:x val="0"/>
                  <c:y val="8.6934854989924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A02-4AEA-9587-F4C1B427AAAB}"/>
                </c:ext>
              </c:extLst>
            </c:dLbl>
            <c:dLbl>
              <c:idx val="15"/>
              <c:layout>
                <c:manualLayout>
                  <c:x val="2.162044934396215E-2"/>
                  <c:y val="1.741572110750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02-4AEA-9587-F4C1B427AAAB}"/>
                </c:ext>
              </c:extLst>
            </c:dLbl>
            <c:dLbl>
              <c:idx val="19"/>
              <c:layout>
                <c:manualLayout>
                  <c:x val="0"/>
                  <c:y val="6.954788399194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A02-4AEA-9587-F4C1B427AAAB}"/>
                </c:ext>
              </c:extLst>
            </c:dLbl>
            <c:dLbl>
              <c:idx val="21"/>
              <c:layout>
                <c:manualLayout>
                  <c:x val="-8.0004208095355422E-3"/>
                  <c:y val="1.7412423393906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02-4AEA-9587-F4C1B427AAAB}"/>
                </c:ext>
              </c:extLst>
            </c:dLbl>
            <c:dLbl>
              <c:idx val="22"/>
              <c:layout>
                <c:manualLayout>
                  <c:x val="9.9756115933573113E-4"/>
                  <c:y val="8.6934854989925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A02-4AEA-9587-F4C1B427A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bIns="64800" anchor="t" anchorCtr="0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'Perdidos y retirados'!$B$6:$B$33</c:f>
              <c:strCache>
                <c:ptCount val="28"/>
                <c:pt idx="0">
                  <c:v>Dpto. Arquitectura y Urbanismo</c:v>
                </c:pt>
                <c:pt idx="1">
                  <c:v>Dpto. Comunicación Social</c:v>
                </c:pt>
                <c:pt idx="2">
                  <c:v>Dpto. Cs Politica y Rel Intern</c:v>
                </c:pt>
                <c:pt idx="3">
                  <c:v>Dpto. de Economía</c:v>
                </c:pt>
                <c:pt idx="4">
                  <c:v>Dpto. Derecho</c:v>
                </c:pt>
                <c:pt idx="5">
                  <c:v>Dpto. Diseño</c:v>
                </c:pt>
                <c:pt idx="6">
                  <c:v>Dpto. Educación</c:v>
                </c:pt>
                <c:pt idx="7">
                  <c:v>Dpto. Emprendim y Management</c:v>
                </c:pt>
                <c:pt idx="8">
                  <c:v>Dpto. Enfermería</c:v>
                </c:pt>
                <c:pt idx="9">
                  <c:v>Dpto. Español</c:v>
                </c:pt>
                <c:pt idx="10">
                  <c:v>Dpto. Finanzas y Contaduría</c:v>
                </c:pt>
                <c:pt idx="11">
                  <c:v>Dpto. Física</c:v>
                </c:pt>
                <c:pt idx="12">
                  <c:v>Dpto. Historia y Cs. Sociales</c:v>
                </c:pt>
                <c:pt idx="13">
                  <c:v>Dpto. Humanidades y Filosofía</c:v>
                </c:pt>
                <c:pt idx="14">
                  <c:v>Dpto. Ing. Civil y Ambiental</c:v>
                </c:pt>
                <c:pt idx="15">
                  <c:v>Dpto. Ingeniería de Sistemas</c:v>
                </c:pt>
                <c:pt idx="16">
                  <c:v>Dpto. Ingeniería Industrial</c:v>
                </c:pt>
                <c:pt idx="17">
                  <c:v>Dpto. Ingeniería Mecánica</c:v>
                </c:pt>
                <c:pt idx="18">
                  <c:v>Dpto. Lenguas Extranjeras</c:v>
                </c:pt>
                <c:pt idx="19">
                  <c:v>Dpto. Matematicas y estadístic</c:v>
                </c:pt>
                <c:pt idx="20">
                  <c:v>Dpto. Medicina</c:v>
                </c:pt>
                <c:pt idx="21">
                  <c:v>Dpto. Mercadeo y Neg. Internac</c:v>
                </c:pt>
                <c:pt idx="22">
                  <c:v>Dpto. Música</c:v>
                </c:pt>
                <c:pt idx="23">
                  <c:v>Dpto. Odontología</c:v>
                </c:pt>
                <c:pt idx="24">
                  <c:v>Dpto. Psicología</c:v>
                </c:pt>
                <c:pt idx="25">
                  <c:v>Dpto. Química y Biología</c:v>
                </c:pt>
                <c:pt idx="26">
                  <c:v>Dpto. Salud Pública</c:v>
                </c:pt>
                <c:pt idx="27">
                  <c:v>Dpto.Ing Eléctrica-Electrónica</c:v>
                </c:pt>
              </c:strCache>
            </c:strRef>
          </c:cat>
          <c:val>
            <c:numRef>
              <c:f>'Perdidos y retirados'!$F$6:$F$33</c:f>
              <c:numCache>
                <c:formatCode>0.0%</c:formatCode>
                <c:ptCount val="28"/>
                <c:pt idx="0">
                  <c:v>5.2330335241210141E-2</c:v>
                </c:pt>
                <c:pt idx="1">
                  <c:v>1.6190476190476189E-2</c:v>
                </c:pt>
                <c:pt idx="2">
                  <c:v>2.5709219858156027E-2</c:v>
                </c:pt>
                <c:pt idx="3">
                  <c:v>5.0764951321279554E-2</c:v>
                </c:pt>
                <c:pt idx="4">
                  <c:v>6.79399727148704E-2</c:v>
                </c:pt>
                <c:pt idx="5">
                  <c:v>3.5516093229744729E-2</c:v>
                </c:pt>
                <c:pt idx="6">
                  <c:v>1.7653167185877467E-2</c:v>
                </c:pt>
                <c:pt idx="7">
                  <c:v>1.5225334957369063E-2</c:v>
                </c:pt>
                <c:pt idx="8">
                  <c:v>2.3936170212765957E-2</c:v>
                </c:pt>
                <c:pt idx="9">
                  <c:v>4.662104362703165E-2</c:v>
                </c:pt>
                <c:pt idx="10">
                  <c:v>4.6831955922865015E-2</c:v>
                </c:pt>
                <c:pt idx="11">
                  <c:v>8.0745341614906832E-2</c:v>
                </c:pt>
                <c:pt idx="12">
                  <c:v>5.6741915802318486E-2</c:v>
                </c:pt>
                <c:pt idx="13">
                  <c:v>2.4937655860349128E-2</c:v>
                </c:pt>
                <c:pt idx="14">
                  <c:v>8.7474120082815729E-2</c:v>
                </c:pt>
                <c:pt idx="15">
                  <c:v>6.4030131826741998E-2</c:v>
                </c:pt>
                <c:pt idx="16">
                  <c:v>9.946476360392506E-2</c:v>
                </c:pt>
                <c:pt idx="17">
                  <c:v>0.14504881450488144</c:v>
                </c:pt>
                <c:pt idx="18">
                  <c:v>6.4130617741121027E-2</c:v>
                </c:pt>
                <c:pt idx="19">
                  <c:v>9.3333333333333338E-2</c:v>
                </c:pt>
                <c:pt idx="20">
                  <c:v>5.4775280898876406E-2</c:v>
                </c:pt>
                <c:pt idx="21">
                  <c:v>5.6634304207119745E-3</c:v>
                </c:pt>
                <c:pt idx="22">
                  <c:v>3.7102473498233215E-2</c:v>
                </c:pt>
                <c:pt idx="23">
                  <c:v>6.7700987306064886E-2</c:v>
                </c:pt>
                <c:pt idx="24">
                  <c:v>2.3647438194195628E-2</c:v>
                </c:pt>
                <c:pt idx="25">
                  <c:v>3.3628318584070796E-2</c:v>
                </c:pt>
                <c:pt idx="26">
                  <c:v>6.671608598962194E-3</c:v>
                </c:pt>
                <c:pt idx="27">
                  <c:v>6.9084628670120898E-2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02-4AEA-9587-F4C1B427AAAB}"/>
            </c:ext>
          </c:extLst>
        </c:ser>
        <c:ser>
          <c:idx val="0"/>
          <c:order val="1"/>
          <c:tx>
            <c:strRef>
              <c:f>'Perdidos y retirados'!$H$5</c:f>
              <c:strCache>
                <c:ptCount val="1"/>
                <c:pt idx="0">
                  <c:v>%Retirados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</c:spPr>
          <c:invertIfNegative val="0"/>
          <c:dLbls>
            <c:dLbl>
              <c:idx val="1"/>
              <c:layout>
                <c:manualLayout>
                  <c:x val="-1.9951223186714623E-3"/>
                  <c:y val="-3.4773941995969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02-4AEA-9587-F4C1B427AAAB}"/>
                </c:ext>
              </c:extLst>
            </c:dLbl>
            <c:dLbl>
              <c:idx val="2"/>
              <c:layout>
                <c:manualLayout>
                  <c:x val="3.9902446373429245E-3"/>
                  <c:y val="-1.7386970997984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02-4AEA-9587-F4C1B427AAAB}"/>
                </c:ext>
              </c:extLst>
            </c:dLbl>
            <c:dLbl>
              <c:idx val="3"/>
              <c:layout>
                <c:manualLayout>
                  <c:x val="-9.9756115933573113E-4"/>
                  <c:y val="-6.9547883991939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02-4AEA-9587-F4C1B427AAAB}"/>
                </c:ext>
              </c:extLst>
            </c:dLbl>
            <c:dLbl>
              <c:idx val="4"/>
              <c:layout>
                <c:manualLayout>
                  <c:x val="0"/>
                  <c:y val="-6.9649693575624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02-4AEA-9587-F4C1B427AAAB}"/>
                </c:ext>
              </c:extLst>
            </c:dLbl>
            <c:dLbl>
              <c:idx val="5"/>
              <c:layout>
                <c:manualLayout>
                  <c:x val="-2.9926834780071932E-3"/>
                  <c:y val="-6.9547883991939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A02-4AEA-9587-F4C1B427AAAB}"/>
                </c:ext>
              </c:extLst>
            </c:dLbl>
            <c:dLbl>
              <c:idx val="8"/>
              <c:layout>
                <c:manualLayout>
                  <c:x val="0"/>
                  <c:y val="-8.6934854989923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A02-4AEA-9587-F4C1B427AAAB}"/>
                </c:ext>
              </c:extLst>
            </c:dLbl>
            <c:dLbl>
              <c:idx val="9"/>
              <c:layout>
                <c:manualLayout>
                  <c:x val="0"/>
                  <c:y val="-6.9547883991938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A02-4AEA-9587-F4C1B427AAAB}"/>
                </c:ext>
              </c:extLst>
            </c:dLbl>
            <c:dLbl>
              <c:idx val="10"/>
              <c:layout>
                <c:manualLayout>
                  <c:x val="-9.9756115933573113E-4"/>
                  <c:y val="-3.4773941995969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A02-4AEA-9587-F4C1B427AAAB}"/>
                </c:ext>
              </c:extLst>
            </c:dLbl>
            <c:dLbl>
              <c:idx val="14"/>
              <c:layout>
                <c:manualLayout>
                  <c:x val="-2.9926834780071932E-3"/>
                  <c:y val="-3.4773941995969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A02-4AEA-9587-F4C1B427AAAB}"/>
                </c:ext>
              </c:extLst>
            </c:dLbl>
            <c:dLbl>
              <c:idx val="17"/>
              <c:layout>
                <c:manualLayout>
                  <c:x val="-1.4630727988172515E-16"/>
                  <c:y val="-8.6934854989923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A02-4AEA-9587-F4C1B427AAAB}"/>
                </c:ext>
              </c:extLst>
            </c:dLbl>
            <c:dLbl>
              <c:idx val="18"/>
              <c:layout>
                <c:manualLayout>
                  <c:x val="9.9756115933565784E-4"/>
                  <c:y val="-6.9547883991937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A02-4AEA-9587-F4C1B427AAAB}"/>
                </c:ext>
              </c:extLst>
            </c:dLbl>
            <c:dLbl>
              <c:idx val="23"/>
              <c:layout>
                <c:manualLayout>
                  <c:x val="6.6670173412795783E-3"/>
                  <c:y val="-1.7412423393906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02-4AEA-9587-F4C1B427AAAB}"/>
                </c:ext>
              </c:extLst>
            </c:dLbl>
            <c:dLbl>
              <c:idx val="24"/>
              <c:layout>
                <c:manualLayout>
                  <c:x val="-4.0002104047677225E-3"/>
                  <c:y val="-1.7412423393906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02-4AEA-9587-F4C1B427AAAB}"/>
                </c:ext>
              </c:extLst>
            </c:dLbl>
            <c:dLbl>
              <c:idx val="25"/>
              <c:layout>
                <c:manualLayout>
                  <c:x val="-3.9902446373429245E-3"/>
                  <c:y val="-1.3909576798387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A02-4AEA-9587-F4C1B427AAAB}"/>
                </c:ext>
              </c:extLst>
            </c:dLbl>
            <c:dLbl>
              <c:idx val="26"/>
              <c:layout>
                <c:manualLayout>
                  <c:x val="1.8291972641060486E-2"/>
                  <c:y val="-6.9699848856565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02-4AEA-9587-F4C1B427A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0" rIns="38100" bIns="19050" anchor="b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'Perdidos y retirados'!$B$6:$B$33</c:f>
              <c:strCache>
                <c:ptCount val="28"/>
                <c:pt idx="0">
                  <c:v>Dpto. Arquitectura y Urbanismo</c:v>
                </c:pt>
                <c:pt idx="1">
                  <c:v>Dpto. Comunicación Social</c:v>
                </c:pt>
                <c:pt idx="2">
                  <c:v>Dpto. Cs Politica y Rel Intern</c:v>
                </c:pt>
                <c:pt idx="3">
                  <c:v>Dpto. de Economía</c:v>
                </c:pt>
                <c:pt idx="4">
                  <c:v>Dpto. Derecho</c:v>
                </c:pt>
                <c:pt idx="5">
                  <c:v>Dpto. Diseño</c:v>
                </c:pt>
                <c:pt idx="6">
                  <c:v>Dpto. Educación</c:v>
                </c:pt>
                <c:pt idx="7">
                  <c:v>Dpto. Emprendim y Management</c:v>
                </c:pt>
                <c:pt idx="8">
                  <c:v>Dpto. Enfermería</c:v>
                </c:pt>
                <c:pt idx="9">
                  <c:v>Dpto. Español</c:v>
                </c:pt>
                <c:pt idx="10">
                  <c:v>Dpto. Finanzas y Contaduría</c:v>
                </c:pt>
                <c:pt idx="11">
                  <c:v>Dpto. Física</c:v>
                </c:pt>
                <c:pt idx="12">
                  <c:v>Dpto. Historia y Cs. Sociales</c:v>
                </c:pt>
                <c:pt idx="13">
                  <c:v>Dpto. Humanidades y Filosofía</c:v>
                </c:pt>
                <c:pt idx="14">
                  <c:v>Dpto. Ing. Civil y Ambiental</c:v>
                </c:pt>
                <c:pt idx="15">
                  <c:v>Dpto. Ingeniería de Sistemas</c:v>
                </c:pt>
                <c:pt idx="16">
                  <c:v>Dpto. Ingeniería Industrial</c:v>
                </c:pt>
                <c:pt idx="17">
                  <c:v>Dpto. Ingeniería Mecánica</c:v>
                </c:pt>
                <c:pt idx="18">
                  <c:v>Dpto. Lenguas Extranjeras</c:v>
                </c:pt>
                <c:pt idx="19">
                  <c:v>Dpto. Matematicas y estadístic</c:v>
                </c:pt>
                <c:pt idx="20">
                  <c:v>Dpto. Medicina</c:v>
                </c:pt>
                <c:pt idx="21">
                  <c:v>Dpto. Mercadeo y Neg. Internac</c:v>
                </c:pt>
                <c:pt idx="22">
                  <c:v>Dpto. Música</c:v>
                </c:pt>
                <c:pt idx="23">
                  <c:v>Dpto. Odontología</c:v>
                </c:pt>
                <c:pt idx="24">
                  <c:v>Dpto. Psicología</c:v>
                </c:pt>
                <c:pt idx="25">
                  <c:v>Dpto. Química y Biología</c:v>
                </c:pt>
                <c:pt idx="26">
                  <c:v>Dpto. Salud Pública</c:v>
                </c:pt>
                <c:pt idx="27">
                  <c:v>Dpto.Ing Eléctrica-Electrónica</c:v>
                </c:pt>
              </c:strCache>
            </c:strRef>
          </c:cat>
          <c:val>
            <c:numRef>
              <c:f>'Perdidos y retirados'!$H$6:$H$33</c:f>
              <c:numCache>
                <c:formatCode>0.0%</c:formatCode>
                <c:ptCount val="28"/>
                <c:pt idx="0">
                  <c:v>6.9961977186311794E-2</c:v>
                </c:pt>
                <c:pt idx="1">
                  <c:v>1.3621418506341005E-2</c:v>
                </c:pt>
                <c:pt idx="2">
                  <c:v>3.1759656652360517E-2</c:v>
                </c:pt>
                <c:pt idx="3">
                  <c:v>4.6419098143236075E-2</c:v>
                </c:pt>
                <c:pt idx="4">
                  <c:v>4.7061882475299015E-2</c:v>
                </c:pt>
                <c:pt idx="5">
                  <c:v>3.4815211569362611E-2</c:v>
                </c:pt>
                <c:pt idx="6">
                  <c:v>2.2335025380710659E-2</c:v>
                </c:pt>
                <c:pt idx="7">
                  <c:v>2.2036926742108397E-2</c:v>
                </c:pt>
                <c:pt idx="8">
                  <c:v>5.2910052910052907E-3</c:v>
                </c:pt>
                <c:pt idx="9">
                  <c:v>3.8651315789473686E-2</c:v>
                </c:pt>
                <c:pt idx="10">
                  <c:v>3.9046988749172735E-2</c:v>
                </c:pt>
                <c:pt idx="11">
                  <c:v>9.5505617977528087E-2</c:v>
                </c:pt>
                <c:pt idx="12">
                  <c:v>6.5031374786081009E-2</c:v>
                </c:pt>
                <c:pt idx="13">
                  <c:v>3.9233303384246777E-2</c:v>
                </c:pt>
                <c:pt idx="14">
                  <c:v>6.0768108896451144E-2</c:v>
                </c:pt>
                <c:pt idx="15">
                  <c:v>6.1007957559681698E-2</c:v>
                </c:pt>
                <c:pt idx="16">
                  <c:v>8.5271317829457363E-2</c:v>
                </c:pt>
                <c:pt idx="17">
                  <c:v>0.11645101663585952</c:v>
                </c:pt>
                <c:pt idx="18">
                  <c:v>4.3471260666559333E-2</c:v>
                </c:pt>
                <c:pt idx="19">
                  <c:v>0.1511318242343542</c:v>
                </c:pt>
                <c:pt idx="20">
                  <c:v>9.046624913013222E-3</c:v>
                </c:pt>
                <c:pt idx="21">
                  <c:v>1.5923566878980892E-2</c:v>
                </c:pt>
                <c:pt idx="22">
                  <c:v>4.7138047138047139E-2</c:v>
                </c:pt>
                <c:pt idx="23">
                  <c:v>1.4084507042253522E-3</c:v>
                </c:pt>
                <c:pt idx="24">
                  <c:v>1.5867418899858956E-2</c:v>
                </c:pt>
                <c:pt idx="25">
                  <c:v>3.4188034188034191E-2</c:v>
                </c:pt>
                <c:pt idx="26">
                  <c:v>8.0882352941176478E-3</c:v>
                </c:pt>
                <c:pt idx="27">
                  <c:v>4.6128500823723231E-2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A02-4AEA-9587-F4C1B427AA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5007792"/>
        <c:axId val="290637904"/>
      </c:barChart>
      <c:catAx>
        <c:axId val="285007792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l" rtl="0">
                  <a:defRPr lang="es-CO"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5.0471096293793222E-3"/>
              <c:y val="0.3844435895470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l" rtl="0">
                <a:defRPr lang="es-CO" sz="18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37904"/>
        <c:crosses val="autoZero"/>
        <c:auto val="1"/>
        <c:lblAlgn val="ctr"/>
        <c:lblOffset val="100"/>
        <c:noMultiLvlLbl val="0"/>
      </c:catAx>
      <c:valAx>
        <c:axId val="290637904"/>
        <c:scaling>
          <c:orientation val="minMax"/>
        </c:scaling>
        <c:delete val="1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965383449549207"/>
              <c:y val="0.95181084618417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low"/>
        <c:crossAx val="285007792"/>
        <c:crosses val="autoZero"/>
        <c:crossBetween val="between"/>
      </c:valAx>
      <c:sp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2551861987177966"/>
          <c:y val="8.5686082490665547E-2"/>
          <c:w val="0.13134400786612321"/>
          <c:h val="0.14526294028739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1">
                  <a:lumMod val="75000"/>
                </a:schemeClr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rgbClr val="FFFFFF"/>
    </a:solidFill>
    <a:ln w="6350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</c:spPr>
    </c:backWall>
    <c:plotArea>
      <c:layout>
        <c:manualLayout>
          <c:layoutTarget val="inner"/>
          <c:xMode val="edge"/>
          <c:yMode val="edge"/>
          <c:x val="0.26912425281612251"/>
          <c:y val="4.3467581296259342E-2"/>
          <c:w val="0.69701546731429231"/>
          <c:h val="0.9053378738935440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5B807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'O. Perdidos'!$B$6:$B$33</c:f>
              <c:strCache>
                <c:ptCount val="28"/>
                <c:pt idx="0">
                  <c:v>Dpto. Ingeniería Mecánica</c:v>
                </c:pt>
                <c:pt idx="1">
                  <c:v>Dpto. Ingeniería Industrial</c:v>
                </c:pt>
                <c:pt idx="2">
                  <c:v>Dpto. Matematicas y estadístic</c:v>
                </c:pt>
                <c:pt idx="3">
                  <c:v>Dpto. Ing. Civil y Ambiental</c:v>
                </c:pt>
                <c:pt idx="4">
                  <c:v>Dpto. Física</c:v>
                </c:pt>
                <c:pt idx="5">
                  <c:v>Dpto.Ing Eléctrica-Electrónica</c:v>
                </c:pt>
                <c:pt idx="6">
                  <c:v>Dpto. Odontología</c:v>
                </c:pt>
                <c:pt idx="7">
                  <c:v>Dpto. Derecho</c:v>
                </c:pt>
                <c:pt idx="8">
                  <c:v>Dpto. Lenguas Extranjeras</c:v>
                </c:pt>
                <c:pt idx="9">
                  <c:v>Dpto. Ingeniería de Sistemas</c:v>
                </c:pt>
                <c:pt idx="10">
                  <c:v>Dpto. Historia y Cs. Sociales</c:v>
                </c:pt>
                <c:pt idx="11">
                  <c:v>Dpto. Medicina</c:v>
                </c:pt>
                <c:pt idx="12">
                  <c:v>Dpto. Arquitectura y Urbanismo</c:v>
                </c:pt>
                <c:pt idx="13">
                  <c:v>Dpto. de Economía</c:v>
                </c:pt>
                <c:pt idx="14">
                  <c:v>Dpto. Finanzas y Contaduría</c:v>
                </c:pt>
                <c:pt idx="15">
                  <c:v>Dpto. Español</c:v>
                </c:pt>
                <c:pt idx="16">
                  <c:v>Dpto. Música</c:v>
                </c:pt>
                <c:pt idx="17">
                  <c:v>Dpto. Diseño</c:v>
                </c:pt>
                <c:pt idx="18">
                  <c:v>Dpto. Química y Biología</c:v>
                </c:pt>
                <c:pt idx="19">
                  <c:v>Dpto. Cs Politica y Rel Intern</c:v>
                </c:pt>
                <c:pt idx="20">
                  <c:v>Dpto. Humanidades y Filosofía</c:v>
                </c:pt>
                <c:pt idx="21">
                  <c:v>Dpto. Psicología</c:v>
                </c:pt>
                <c:pt idx="22">
                  <c:v>Dpto. Enfermería</c:v>
                </c:pt>
                <c:pt idx="23">
                  <c:v>Dpto. Educación</c:v>
                </c:pt>
                <c:pt idx="24">
                  <c:v>Dpto. Comunicación Social</c:v>
                </c:pt>
                <c:pt idx="25">
                  <c:v>Dpto. Emprendim y Management</c:v>
                </c:pt>
                <c:pt idx="26">
                  <c:v>Dpto. Salud Pública</c:v>
                </c:pt>
                <c:pt idx="27">
                  <c:v>Dpto. Mercadeo y Neg. Internac</c:v>
                </c:pt>
              </c:strCache>
            </c:strRef>
          </c:cat>
          <c:val>
            <c:numRef>
              <c:f>'O. Perdidos'!$F$6:$F$33</c:f>
              <c:numCache>
                <c:formatCode>0.0%</c:formatCode>
                <c:ptCount val="28"/>
                <c:pt idx="0">
                  <c:v>0.14504881450488144</c:v>
                </c:pt>
                <c:pt idx="1">
                  <c:v>9.946476360392506E-2</c:v>
                </c:pt>
                <c:pt idx="2">
                  <c:v>9.3333333333333338E-2</c:v>
                </c:pt>
                <c:pt idx="3">
                  <c:v>8.7474120082815729E-2</c:v>
                </c:pt>
                <c:pt idx="4">
                  <c:v>8.0745341614906832E-2</c:v>
                </c:pt>
                <c:pt idx="5">
                  <c:v>6.9084628670120898E-2</c:v>
                </c:pt>
                <c:pt idx="6">
                  <c:v>6.7700987306064886E-2</c:v>
                </c:pt>
                <c:pt idx="7">
                  <c:v>6.79399727148704E-2</c:v>
                </c:pt>
                <c:pt idx="8">
                  <c:v>6.4130617741121027E-2</c:v>
                </c:pt>
                <c:pt idx="9">
                  <c:v>6.4030131826741998E-2</c:v>
                </c:pt>
                <c:pt idx="10">
                  <c:v>5.6741915802318486E-2</c:v>
                </c:pt>
                <c:pt idx="11">
                  <c:v>5.4775280898876406E-2</c:v>
                </c:pt>
                <c:pt idx="12">
                  <c:v>5.2330335241210141E-2</c:v>
                </c:pt>
                <c:pt idx="13">
                  <c:v>5.0764951321279554E-2</c:v>
                </c:pt>
                <c:pt idx="14">
                  <c:v>4.6831955922865015E-2</c:v>
                </c:pt>
                <c:pt idx="15">
                  <c:v>4.662104362703165E-2</c:v>
                </c:pt>
                <c:pt idx="16">
                  <c:v>3.7102473498233215E-2</c:v>
                </c:pt>
                <c:pt idx="17">
                  <c:v>3.5516093229744729E-2</c:v>
                </c:pt>
                <c:pt idx="18">
                  <c:v>3.3628318584070796E-2</c:v>
                </c:pt>
                <c:pt idx="19">
                  <c:v>2.5709219858156027E-2</c:v>
                </c:pt>
                <c:pt idx="20">
                  <c:v>2.4937655860349128E-2</c:v>
                </c:pt>
                <c:pt idx="21">
                  <c:v>2.3647438194195628E-2</c:v>
                </c:pt>
                <c:pt idx="22">
                  <c:v>2.3936170212765957E-2</c:v>
                </c:pt>
                <c:pt idx="23">
                  <c:v>1.7653167185877467E-2</c:v>
                </c:pt>
                <c:pt idx="24">
                  <c:v>1.6190476190476189E-2</c:v>
                </c:pt>
                <c:pt idx="25">
                  <c:v>1.5225334957369063E-2</c:v>
                </c:pt>
                <c:pt idx="26">
                  <c:v>6.671608598962194E-3</c:v>
                </c:pt>
                <c:pt idx="27">
                  <c:v>5.6634304207119745E-3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A-4599-AAE6-CB7D618DF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640144"/>
        <c:axId val="290640704"/>
        <c:axId val="0"/>
      </c:bar3D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defRPr>
                </a:pPr>
                <a:r>
                  <a:rPr lang="es-CO" sz="180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1.8483659016086087E-2"/>
              <c:y val="0.3921570349708777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 algn="ctr" rtl="0">
                  <a:defRPr lang="es-CO"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296310696840507"/>
              <c:y val="0.9457848530209181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pPr>
            <a:endParaRPr lang="es-CO"/>
          </a:p>
        </c:txPr>
        <c:crossAx val="290640144"/>
        <c:crosses val="autoZero"/>
        <c:crossBetween val="between"/>
      </c:valAx>
    </c:plotArea>
    <c:plotVisOnly val="1"/>
    <c:dispBlanksAs val="gap"/>
    <c:showDLblsOverMax val="0"/>
  </c:chart>
  <c:spPr>
    <a:solidFill>
      <a:srgbClr val="FEFBF8"/>
    </a:solidFill>
    <a:ln>
      <a:solidFill>
        <a:schemeClr val="accent1">
          <a:lumMod val="75000"/>
        </a:schemeClr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pattFill prst="pct5">
          <a:fgClr>
            <a:schemeClr val="accent2">
              <a:lumMod val="40000"/>
              <a:lumOff val="60000"/>
            </a:schemeClr>
          </a:fgClr>
          <a:bgClr>
            <a:srgbClr val="FEFBF8"/>
          </a:bgClr>
        </a:pattFill>
        <a:ln>
          <a:noFill/>
        </a:ln>
        <a:effectLst/>
        <a:sp3d/>
      </c:spPr>
    </c:sideWall>
    <c:backWall>
      <c:thickness val="0"/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403133621788782"/>
          <c:y val="4.4691746972640979E-2"/>
          <c:w val="0.70122117841061815"/>
          <c:h val="0.9054614031957999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'O. Retirados'!$B$6:$B$33</c:f>
              <c:strCache>
                <c:ptCount val="28"/>
                <c:pt idx="0">
                  <c:v>Dpto. Matematicas y estadístic</c:v>
                </c:pt>
                <c:pt idx="1">
                  <c:v>Dpto. Ingeniería Mecánica</c:v>
                </c:pt>
                <c:pt idx="2">
                  <c:v>Dpto. Física</c:v>
                </c:pt>
                <c:pt idx="3">
                  <c:v>Dpto. Ingeniería Industrial</c:v>
                </c:pt>
                <c:pt idx="4">
                  <c:v>Dpto. Arquitectura y Urbanismo</c:v>
                </c:pt>
                <c:pt idx="5">
                  <c:v>Dpto. Historia y Cs. Sociales</c:v>
                </c:pt>
                <c:pt idx="6">
                  <c:v>Dpto. Ingeniería de Sistemas</c:v>
                </c:pt>
                <c:pt idx="7">
                  <c:v>Dpto. Ing. Civil y Ambiental</c:v>
                </c:pt>
                <c:pt idx="8">
                  <c:v>Dpto. Derecho</c:v>
                </c:pt>
                <c:pt idx="9">
                  <c:v>Dpto. de Economía</c:v>
                </c:pt>
                <c:pt idx="10">
                  <c:v>Dpto.Ing Eléctrica-Electrónica</c:v>
                </c:pt>
                <c:pt idx="11">
                  <c:v>Dpto. Lenguas Extranjeras</c:v>
                </c:pt>
                <c:pt idx="12">
                  <c:v>Dpto. Música</c:v>
                </c:pt>
                <c:pt idx="13">
                  <c:v>Dpto. Cs Politica y Rel Intern</c:v>
                </c:pt>
                <c:pt idx="14">
                  <c:v>Dpto. Humanidades y Filosofía</c:v>
                </c:pt>
                <c:pt idx="15">
                  <c:v>Dpto. Finanzas y Contaduría</c:v>
                </c:pt>
                <c:pt idx="16">
                  <c:v>Dpto. Español</c:v>
                </c:pt>
                <c:pt idx="17">
                  <c:v>Dpto. Diseño</c:v>
                </c:pt>
                <c:pt idx="18">
                  <c:v>Dpto. Química y Biología</c:v>
                </c:pt>
                <c:pt idx="19">
                  <c:v>Dpto. Educación</c:v>
                </c:pt>
                <c:pt idx="20">
                  <c:v>Dpto. Emprendim y Management</c:v>
                </c:pt>
                <c:pt idx="21">
                  <c:v>Dpto. Mercadeo y Neg. Internac</c:v>
                </c:pt>
                <c:pt idx="22">
                  <c:v>Dpto. Psicología</c:v>
                </c:pt>
                <c:pt idx="23">
                  <c:v>Dpto. Comunicación Social</c:v>
                </c:pt>
                <c:pt idx="24">
                  <c:v>Dpto. Medicina</c:v>
                </c:pt>
                <c:pt idx="25">
                  <c:v>Dpto. Salud Pública</c:v>
                </c:pt>
                <c:pt idx="26">
                  <c:v>Dpto. Enfermería</c:v>
                </c:pt>
                <c:pt idx="27">
                  <c:v>Dpto. Odontología</c:v>
                </c:pt>
              </c:strCache>
            </c:strRef>
          </c:cat>
          <c:val>
            <c:numRef>
              <c:f>'O. Retirados'!$H$6:$H$33</c:f>
              <c:numCache>
                <c:formatCode>0.0%</c:formatCode>
                <c:ptCount val="28"/>
                <c:pt idx="0">
                  <c:v>0.1511318242343542</c:v>
                </c:pt>
                <c:pt idx="1">
                  <c:v>0.11645101663585952</c:v>
                </c:pt>
                <c:pt idx="2">
                  <c:v>9.5505617977528087E-2</c:v>
                </c:pt>
                <c:pt idx="3">
                  <c:v>8.5271317829457363E-2</c:v>
                </c:pt>
                <c:pt idx="4">
                  <c:v>6.9961977186311794E-2</c:v>
                </c:pt>
                <c:pt idx="5">
                  <c:v>6.5031374786081009E-2</c:v>
                </c:pt>
                <c:pt idx="6">
                  <c:v>6.1007957559681698E-2</c:v>
                </c:pt>
                <c:pt idx="7">
                  <c:v>6.0768108896451144E-2</c:v>
                </c:pt>
                <c:pt idx="8">
                  <c:v>4.7061882475299015E-2</c:v>
                </c:pt>
                <c:pt idx="9">
                  <c:v>4.6419098143236075E-2</c:v>
                </c:pt>
                <c:pt idx="10">
                  <c:v>4.6128500823723231E-2</c:v>
                </c:pt>
                <c:pt idx="11">
                  <c:v>4.3471260666559333E-2</c:v>
                </c:pt>
                <c:pt idx="12">
                  <c:v>4.7138047138047139E-2</c:v>
                </c:pt>
                <c:pt idx="13">
                  <c:v>3.1759656652360517E-2</c:v>
                </c:pt>
                <c:pt idx="14">
                  <c:v>3.9233303384246777E-2</c:v>
                </c:pt>
                <c:pt idx="15">
                  <c:v>3.9046988749172735E-2</c:v>
                </c:pt>
                <c:pt idx="16">
                  <c:v>3.8651315789473686E-2</c:v>
                </c:pt>
                <c:pt idx="17">
                  <c:v>3.4815211569362611E-2</c:v>
                </c:pt>
                <c:pt idx="18">
                  <c:v>3.4188034188034191E-2</c:v>
                </c:pt>
                <c:pt idx="19">
                  <c:v>2.2335025380710659E-2</c:v>
                </c:pt>
                <c:pt idx="20">
                  <c:v>2.2036926742108397E-2</c:v>
                </c:pt>
                <c:pt idx="21">
                  <c:v>1.5923566878980892E-2</c:v>
                </c:pt>
                <c:pt idx="22">
                  <c:v>1.5867418899858956E-2</c:v>
                </c:pt>
                <c:pt idx="23">
                  <c:v>1.3621418506341005E-2</c:v>
                </c:pt>
                <c:pt idx="24">
                  <c:v>9.046624913013222E-3</c:v>
                </c:pt>
                <c:pt idx="25">
                  <c:v>8.0882352941176478E-3</c:v>
                </c:pt>
                <c:pt idx="26">
                  <c:v>5.2910052910052907E-3</c:v>
                </c:pt>
                <c:pt idx="27">
                  <c:v>1.4084507042253522E-3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6D-48C2-B6AF-DED42DC9B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642944"/>
        <c:axId val="290643504"/>
        <c:axId val="0"/>
      </c:bar3D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 b="1">
                    <a:solidFill>
                      <a:schemeClr val="accent6">
                        <a:lumMod val="50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1.2266801514366373E-2"/>
              <c:y val="0.37556456151482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accent6">
                      <a:lumMod val="50000"/>
                    </a:schemeClr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4879929913037242"/>
              <c:y val="0.951288534641831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800" b="1" i="0" u="none" strike="noStrike" kern="1200" baseline="0">
                  <a:solidFill>
                    <a:schemeClr val="accent6">
                      <a:lumMod val="50000"/>
                    </a:schemeClr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EFBF8"/>
    </a:solidFill>
    <a:ln w="6350" cap="flat" cmpd="sng" algn="ctr">
      <a:solidFill>
        <a:schemeClr val="accent5">
          <a:lumMod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pattFill prst="pct5">
          <a:fgClr>
            <a:schemeClr val="accent2">
              <a:lumMod val="40000"/>
              <a:lumOff val="60000"/>
            </a:schemeClr>
          </a:fgClr>
          <a:bgClr>
            <a:srgbClr val="FEFBF8"/>
          </a:bgClr>
        </a:pattFill>
        <a:ln>
          <a:noFill/>
        </a:ln>
        <a:effectLst/>
        <a:sp3d/>
      </c:spPr>
    </c:sideWall>
    <c:backWall>
      <c:thickness val="0"/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429649449620612"/>
          <c:y val="4.3673741421667141E-2"/>
          <c:w val="0.69095598106351341"/>
          <c:h val="0.87851464352847208"/>
        </c:manualLayout>
      </c:layout>
      <c:bar3DChart>
        <c:barDir val="bar"/>
        <c:grouping val="clustered"/>
        <c:varyColors val="0"/>
        <c:ser>
          <c:idx val="0"/>
          <c:order val="0"/>
          <c:tx>
            <c:v>%repi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'O. Repitencia'!$B$6:$B$33</c:f>
              <c:strCache>
                <c:ptCount val="28"/>
                <c:pt idx="0">
                  <c:v>Dpto. Ingeniería Mecánica</c:v>
                </c:pt>
                <c:pt idx="1">
                  <c:v>Dpto. Matematicas y estadístic</c:v>
                </c:pt>
                <c:pt idx="2">
                  <c:v>Dpto. Ingeniería Industrial</c:v>
                </c:pt>
                <c:pt idx="3">
                  <c:v>Dpto. Física</c:v>
                </c:pt>
                <c:pt idx="4">
                  <c:v>Dpto. Ing. Civil y Ambiental</c:v>
                </c:pt>
                <c:pt idx="5">
                  <c:v>Dpto. Ingeniería de Sistemas</c:v>
                </c:pt>
                <c:pt idx="6">
                  <c:v>Dpto. Historia y Cs. Sociales</c:v>
                </c:pt>
                <c:pt idx="7">
                  <c:v>Dpto. Arquitectura y Urbanismo</c:v>
                </c:pt>
                <c:pt idx="8">
                  <c:v>Dpto.Ing Eléctrica-Electrónica</c:v>
                </c:pt>
                <c:pt idx="9">
                  <c:v>Dpto. Derecho</c:v>
                </c:pt>
                <c:pt idx="10">
                  <c:v>Dpto. Lenguas Extranjeras</c:v>
                </c:pt>
                <c:pt idx="11">
                  <c:v>Dpto. de Economía</c:v>
                </c:pt>
                <c:pt idx="12">
                  <c:v>Dpto. Finanzas y Contaduría</c:v>
                </c:pt>
                <c:pt idx="13">
                  <c:v>Dpto. Español</c:v>
                </c:pt>
                <c:pt idx="14">
                  <c:v>Dpto. Música</c:v>
                </c:pt>
                <c:pt idx="15">
                  <c:v>Dpto. Diseño</c:v>
                </c:pt>
                <c:pt idx="16">
                  <c:v>Dpto. Odontología</c:v>
                </c:pt>
                <c:pt idx="17">
                  <c:v>Dpto. Química y Biología</c:v>
                </c:pt>
                <c:pt idx="18">
                  <c:v>Dpto. Cs Politica y Rel Intern</c:v>
                </c:pt>
                <c:pt idx="19">
                  <c:v>Dpto. Humanidades y Filosofía</c:v>
                </c:pt>
                <c:pt idx="20">
                  <c:v>Dpto. Medicina</c:v>
                </c:pt>
                <c:pt idx="21">
                  <c:v>Dpto. Educación</c:v>
                </c:pt>
                <c:pt idx="22">
                  <c:v>Dpto. Psicología</c:v>
                </c:pt>
                <c:pt idx="23">
                  <c:v>Dpto. Emprendim y Management</c:v>
                </c:pt>
                <c:pt idx="24">
                  <c:v>Dpto. Comunicación Social</c:v>
                </c:pt>
                <c:pt idx="25">
                  <c:v>Dpto. Enfermería</c:v>
                </c:pt>
                <c:pt idx="26">
                  <c:v>Dpto. Mercadeo y Neg. Internac</c:v>
                </c:pt>
                <c:pt idx="27">
                  <c:v>Dpto. Salud Pública</c:v>
                </c:pt>
              </c:strCache>
            </c:strRef>
          </c:cat>
          <c:val>
            <c:numRef>
              <c:f>'O. Repitencia'!$J$6:$J$33</c:f>
              <c:numCache>
                <c:formatCode>0.0%</c:formatCode>
                <c:ptCount val="28"/>
                <c:pt idx="0">
                  <c:v>0.24460874922982132</c:v>
                </c:pt>
                <c:pt idx="1">
                  <c:v>0.2303595206391478</c:v>
                </c:pt>
                <c:pt idx="2">
                  <c:v>0.17625458996328031</c:v>
                </c:pt>
                <c:pt idx="3">
                  <c:v>0.16853932584269662</c:v>
                </c:pt>
                <c:pt idx="4">
                  <c:v>0.14292659212445308</c:v>
                </c:pt>
                <c:pt idx="5">
                  <c:v>0.12113174182139699</c:v>
                </c:pt>
                <c:pt idx="6">
                  <c:v>0.11808328579577866</c:v>
                </c:pt>
                <c:pt idx="7">
                  <c:v>0.11863117870722434</c:v>
                </c:pt>
                <c:pt idx="8">
                  <c:v>0.11202635914332784</c:v>
                </c:pt>
                <c:pt idx="9">
                  <c:v>0.11180447217888716</c:v>
                </c:pt>
                <c:pt idx="10">
                  <c:v>0.10481403960714861</c:v>
                </c:pt>
                <c:pt idx="11">
                  <c:v>9.4827586206896547E-2</c:v>
                </c:pt>
                <c:pt idx="12">
                  <c:v>8.405029781601589E-2</c:v>
                </c:pt>
                <c:pt idx="13">
                  <c:v>8.3470394736842105E-2</c:v>
                </c:pt>
                <c:pt idx="14">
                  <c:v>8.2491582491582491E-2</c:v>
                </c:pt>
                <c:pt idx="15">
                  <c:v>6.9094804499196569E-2</c:v>
                </c:pt>
                <c:pt idx="16">
                  <c:v>6.9014084507042259E-2</c:v>
                </c:pt>
                <c:pt idx="17">
                  <c:v>6.6666666666666666E-2</c:v>
                </c:pt>
                <c:pt idx="18">
                  <c:v>5.6652360515021462E-2</c:v>
                </c:pt>
                <c:pt idx="19">
                  <c:v>6.3192572626534896E-2</c:v>
                </c:pt>
                <c:pt idx="20">
                  <c:v>6.3326374391092552E-2</c:v>
                </c:pt>
                <c:pt idx="21">
                  <c:v>3.9593908629441621E-2</c:v>
                </c:pt>
                <c:pt idx="22">
                  <c:v>3.913963328631876E-2</c:v>
                </c:pt>
                <c:pt idx="23">
                  <c:v>3.6926742108397859E-2</c:v>
                </c:pt>
                <c:pt idx="24">
                  <c:v>2.9591357444809771E-2</c:v>
                </c:pt>
                <c:pt idx="25">
                  <c:v>2.9100529100529099E-2</c:v>
                </c:pt>
                <c:pt idx="26">
                  <c:v>2.1496815286624203E-2</c:v>
                </c:pt>
                <c:pt idx="27">
                  <c:v>1.4705882352941176E-2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1-4221-8B33-CAF5EE2B96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0642944"/>
        <c:axId val="290643504"/>
        <c:axId val="0"/>
      </c:bar3D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 b="1">
                    <a:solidFill>
                      <a:srgbClr val="5B807A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1.9906561023572168E-2"/>
              <c:y val="0.37408315816059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5B807A"/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8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 b="1" i="0" u="none" strike="noStrike" kern="1200" baseline="0">
                    <a:solidFill>
                      <a:srgbClr val="5B807A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5282057040179441"/>
              <c:y val="0.940270515734759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800" b="1" i="0" u="none" strike="noStrike" kern="1200" baseline="0">
                  <a:solidFill>
                    <a:srgbClr val="5B807A"/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5B807A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EFBF8"/>
    </a:solidFill>
    <a:ln w="6350" cap="flat" cmpd="sng" algn="ctr">
      <a:solidFill>
        <a:schemeClr val="accent6">
          <a:lumMod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</c:spPr>
    </c:backWall>
    <c:plotArea>
      <c:layout>
        <c:manualLayout>
          <c:layoutTarget val="inner"/>
          <c:xMode val="edge"/>
          <c:yMode val="edge"/>
          <c:x val="0.24254263995825789"/>
          <c:y val="5.2304911321123145E-2"/>
          <c:w val="0.72359705369622163"/>
          <c:h val="0.89650051728231861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5B807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'Perdidos&lt;10%'!$B$6:$B$32</c:f>
              <c:strCache>
                <c:ptCount val="27"/>
                <c:pt idx="0">
                  <c:v>Dpto. Ingeniería Industrial</c:v>
                </c:pt>
                <c:pt idx="1">
                  <c:v>Dpto. Matematicas y estadístic</c:v>
                </c:pt>
                <c:pt idx="2">
                  <c:v>Dpto. Ing. Civil y Ambiental</c:v>
                </c:pt>
                <c:pt idx="3">
                  <c:v>Dpto. Física</c:v>
                </c:pt>
                <c:pt idx="4">
                  <c:v>Dpto.Ing Eléctrica-Electrónica</c:v>
                </c:pt>
                <c:pt idx="5">
                  <c:v>Dpto. Odontología</c:v>
                </c:pt>
                <c:pt idx="6">
                  <c:v>Dpto. Derecho</c:v>
                </c:pt>
                <c:pt idx="7">
                  <c:v>Dpto. Lenguas Extranjeras</c:v>
                </c:pt>
                <c:pt idx="8">
                  <c:v>Dpto. Ingeniería de Sistemas</c:v>
                </c:pt>
                <c:pt idx="9">
                  <c:v>Dpto. Historia y Cs. Sociales</c:v>
                </c:pt>
                <c:pt idx="10">
                  <c:v>Dpto. Medicina</c:v>
                </c:pt>
                <c:pt idx="11">
                  <c:v>Dpto. Arquitectura y Urbanismo</c:v>
                </c:pt>
                <c:pt idx="12">
                  <c:v>Dpto. de Economía</c:v>
                </c:pt>
                <c:pt idx="13">
                  <c:v>Dpto. Finanzas y Contaduría</c:v>
                </c:pt>
                <c:pt idx="14">
                  <c:v>Dpto. Español</c:v>
                </c:pt>
                <c:pt idx="15">
                  <c:v>Dpto. Música</c:v>
                </c:pt>
                <c:pt idx="16">
                  <c:v>Dpto. Diseño</c:v>
                </c:pt>
                <c:pt idx="17">
                  <c:v>Dpto. Química y Biología</c:v>
                </c:pt>
                <c:pt idx="18">
                  <c:v>Dpto. Cs Politica y Rel Intern</c:v>
                </c:pt>
                <c:pt idx="19">
                  <c:v>Dpto. Humanidades y Filosofía</c:v>
                </c:pt>
                <c:pt idx="20">
                  <c:v>Dpto. Psicología</c:v>
                </c:pt>
                <c:pt idx="21">
                  <c:v>Dpto. Enfermería</c:v>
                </c:pt>
                <c:pt idx="22">
                  <c:v>Dpto. Educación</c:v>
                </c:pt>
                <c:pt idx="23">
                  <c:v>Dpto. Comunicación Social</c:v>
                </c:pt>
                <c:pt idx="24">
                  <c:v>Dpto. Emprendim y Management</c:v>
                </c:pt>
                <c:pt idx="25">
                  <c:v>Dpto. Salud Pública</c:v>
                </c:pt>
                <c:pt idx="26">
                  <c:v>Dpto. Mercadeo y Neg. Internac</c:v>
                </c:pt>
              </c:strCache>
            </c:strRef>
          </c:cat>
          <c:val>
            <c:numRef>
              <c:f>'Perdidos&lt;10%'!$F$6:$F$32</c:f>
              <c:numCache>
                <c:formatCode>0.0%</c:formatCode>
                <c:ptCount val="27"/>
                <c:pt idx="0">
                  <c:v>9.946476360392506E-2</c:v>
                </c:pt>
                <c:pt idx="1">
                  <c:v>9.3333333333333338E-2</c:v>
                </c:pt>
                <c:pt idx="2">
                  <c:v>8.7474120082815729E-2</c:v>
                </c:pt>
                <c:pt idx="3">
                  <c:v>8.0745341614906832E-2</c:v>
                </c:pt>
                <c:pt idx="4">
                  <c:v>6.9084628670120898E-2</c:v>
                </c:pt>
                <c:pt idx="5">
                  <c:v>6.7700987306064886E-2</c:v>
                </c:pt>
                <c:pt idx="6">
                  <c:v>6.79399727148704E-2</c:v>
                </c:pt>
                <c:pt idx="7">
                  <c:v>6.4130617741121027E-2</c:v>
                </c:pt>
                <c:pt idx="8">
                  <c:v>6.4030131826741998E-2</c:v>
                </c:pt>
                <c:pt idx="9">
                  <c:v>5.6741915802318486E-2</c:v>
                </c:pt>
                <c:pt idx="10">
                  <c:v>5.4775280898876406E-2</c:v>
                </c:pt>
                <c:pt idx="11">
                  <c:v>5.2330335241210141E-2</c:v>
                </c:pt>
                <c:pt idx="12">
                  <c:v>5.0764951321279554E-2</c:v>
                </c:pt>
                <c:pt idx="13">
                  <c:v>4.6831955922865015E-2</c:v>
                </c:pt>
                <c:pt idx="14">
                  <c:v>4.662104362703165E-2</c:v>
                </c:pt>
                <c:pt idx="15">
                  <c:v>3.7102473498233215E-2</c:v>
                </c:pt>
                <c:pt idx="16">
                  <c:v>3.5516093229744729E-2</c:v>
                </c:pt>
                <c:pt idx="17">
                  <c:v>3.3628318584070796E-2</c:v>
                </c:pt>
                <c:pt idx="18">
                  <c:v>2.5709219858156027E-2</c:v>
                </c:pt>
                <c:pt idx="19">
                  <c:v>2.4937655860349128E-2</c:v>
                </c:pt>
                <c:pt idx="20">
                  <c:v>2.3647438194195628E-2</c:v>
                </c:pt>
                <c:pt idx="21">
                  <c:v>2.3936170212765957E-2</c:v>
                </c:pt>
                <c:pt idx="22">
                  <c:v>1.7653167185877467E-2</c:v>
                </c:pt>
                <c:pt idx="23">
                  <c:v>1.6190476190476189E-2</c:v>
                </c:pt>
                <c:pt idx="24">
                  <c:v>1.5225334957369063E-2</c:v>
                </c:pt>
                <c:pt idx="25">
                  <c:v>6.671608598962194E-3</c:v>
                </c:pt>
                <c:pt idx="26">
                  <c:v>5.6634304207119745E-3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1-4202-9F1B-A38142E06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640144"/>
        <c:axId val="290640704"/>
        <c:axId val="0"/>
      </c:bar3DChart>
      <c:catAx>
        <c:axId val="29064014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defRPr>
                </a:pPr>
                <a:r>
                  <a:rPr lang="es-CO" sz="1800" dirty="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1.9210399541196712E-2"/>
              <c:y val="0.3633202903304125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pPr>
            <a:endParaRPr lang="es-CO"/>
          </a:p>
        </c:txPr>
        <c:crossAx val="290640704"/>
        <c:crosses val="autoZero"/>
        <c:auto val="1"/>
        <c:lblAlgn val="ctr"/>
        <c:lblOffset val="100"/>
        <c:noMultiLvlLbl val="0"/>
      </c:catAx>
      <c:valAx>
        <c:axId val="29064070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 algn="ctr" rtl="0">
                  <a:defRPr lang="es-CO"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5521774039380614"/>
              <c:y val="0.9332445023904359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pPr>
            <a:endParaRPr lang="es-CO"/>
          </a:p>
        </c:txPr>
        <c:crossAx val="290640144"/>
        <c:crosses val="autoZero"/>
        <c:crossBetween val="between"/>
      </c:valAx>
    </c:plotArea>
    <c:plotVisOnly val="1"/>
    <c:dispBlanksAs val="gap"/>
    <c:showDLblsOverMax val="0"/>
  </c:chart>
  <c:spPr>
    <a:solidFill>
      <a:srgbClr val="FEFBF8"/>
    </a:solidFill>
    <a:ln>
      <a:solidFill>
        <a:schemeClr val="accent1">
          <a:lumMod val="75000"/>
        </a:schemeClr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pattFill prst="pct5">
          <a:fgClr>
            <a:schemeClr val="accent2">
              <a:lumMod val="40000"/>
              <a:lumOff val="60000"/>
            </a:schemeClr>
          </a:fgClr>
          <a:bgClr>
            <a:srgbClr val="FEFBF8"/>
          </a:bgClr>
        </a:pattFill>
        <a:ln>
          <a:noFill/>
        </a:ln>
        <a:effectLst/>
        <a:sp3d/>
      </c:spPr>
    </c:sideWall>
    <c:backWall>
      <c:thickness val="0"/>
      <c:spPr>
        <a:pattFill prst="pct5">
          <a:fgClr>
            <a:schemeClr val="accent2">
              <a:lumMod val="60000"/>
              <a:lumOff val="40000"/>
            </a:schemeClr>
          </a:fgClr>
          <a:bgClr>
            <a:srgbClr val="FEFBF8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681851337199984"/>
          <c:y val="5.744088602742882E-2"/>
          <c:w val="0.70843400882039076"/>
          <c:h val="0.88754542858213081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'Retirados&lt;10%'!$B$6:$B$31</c:f>
              <c:strCache>
                <c:ptCount val="26"/>
                <c:pt idx="0">
                  <c:v>Dpto. Física</c:v>
                </c:pt>
                <c:pt idx="1">
                  <c:v>Dpto. Ingeniería Industrial</c:v>
                </c:pt>
                <c:pt idx="2">
                  <c:v>Dpto. Arquitectura y Urbanismo</c:v>
                </c:pt>
                <c:pt idx="3">
                  <c:v>Dpto. Historia y Cs. Sociales</c:v>
                </c:pt>
                <c:pt idx="4">
                  <c:v>Dpto. Ingeniería de Sistemas</c:v>
                </c:pt>
                <c:pt idx="5">
                  <c:v>Dpto. Ing. Civil y Ambiental</c:v>
                </c:pt>
                <c:pt idx="6">
                  <c:v>Dpto. Derecho</c:v>
                </c:pt>
                <c:pt idx="7">
                  <c:v>Dpto. de Economía</c:v>
                </c:pt>
                <c:pt idx="8">
                  <c:v>Dpto.Ing Eléctrica-Electrónica</c:v>
                </c:pt>
                <c:pt idx="9">
                  <c:v>Dpto. Lenguas Extranjeras</c:v>
                </c:pt>
                <c:pt idx="10">
                  <c:v>Dpto. Música</c:v>
                </c:pt>
                <c:pt idx="11">
                  <c:v>Dpto. Cs Politica y Rel Intern</c:v>
                </c:pt>
                <c:pt idx="12">
                  <c:v>Dpto. Humanidades y Filosofía</c:v>
                </c:pt>
                <c:pt idx="13">
                  <c:v>Dpto. Finanzas y Contaduría</c:v>
                </c:pt>
                <c:pt idx="14">
                  <c:v>Dpto. Español</c:v>
                </c:pt>
                <c:pt idx="15">
                  <c:v>Dpto. Diseño</c:v>
                </c:pt>
                <c:pt idx="16">
                  <c:v>Dpto. Química y Biología</c:v>
                </c:pt>
                <c:pt idx="17">
                  <c:v>Dpto. Educación</c:v>
                </c:pt>
                <c:pt idx="18">
                  <c:v>Dpto. Emprendim y Management</c:v>
                </c:pt>
                <c:pt idx="19">
                  <c:v>Dpto. Mercadeo y Neg. Internac</c:v>
                </c:pt>
                <c:pt idx="20">
                  <c:v>Dpto. Psicología</c:v>
                </c:pt>
                <c:pt idx="21">
                  <c:v>Dpto. Comunicación Social</c:v>
                </c:pt>
                <c:pt idx="22">
                  <c:v>Dpto. Medicina</c:v>
                </c:pt>
                <c:pt idx="23">
                  <c:v>Dpto. Salud Pública</c:v>
                </c:pt>
                <c:pt idx="24">
                  <c:v>Dpto. Enfermería</c:v>
                </c:pt>
                <c:pt idx="25">
                  <c:v>Dpto. Odontología</c:v>
                </c:pt>
              </c:strCache>
            </c:strRef>
          </c:cat>
          <c:val>
            <c:numRef>
              <c:f>'Retirados&lt;10%'!$H$6:$H$31</c:f>
              <c:numCache>
                <c:formatCode>0.0%</c:formatCode>
                <c:ptCount val="26"/>
                <c:pt idx="0">
                  <c:v>9.5505617977528087E-2</c:v>
                </c:pt>
                <c:pt idx="1">
                  <c:v>8.5271317829457363E-2</c:v>
                </c:pt>
                <c:pt idx="2">
                  <c:v>6.9961977186311794E-2</c:v>
                </c:pt>
                <c:pt idx="3">
                  <c:v>6.5031374786081009E-2</c:v>
                </c:pt>
                <c:pt idx="4">
                  <c:v>6.1007957559681698E-2</c:v>
                </c:pt>
                <c:pt idx="5">
                  <c:v>6.0768108896451144E-2</c:v>
                </c:pt>
                <c:pt idx="6">
                  <c:v>4.7061882475299015E-2</c:v>
                </c:pt>
                <c:pt idx="7">
                  <c:v>4.6419098143236075E-2</c:v>
                </c:pt>
                <c:pt idx="8">
                  <c:v>4.6128500823723231E-2</c:v>
                </c:pt>
                <c:pt idx="9">
                  <c:v>4.3471260666559333E-2</c:v>
                </c:pt>
                <c:pt idx="10">
                  <c:v>4.7138047138047139E-2</c:v>
                </c:pt>
                <c:pt idx="11">
                  <c:v>3.1759656652360517E-2</c:v>
                </c:pt>
                <c:pt idx="12">
                  <c:v>3.9233303384246777E-2</c:v>
                </c:pt>
                <c:pt idx="13">
                  <c:v>3.9046988749172735E-2</c:v>
                </c:pt>
                <c:pt idx="14">
                  <c:v>3.8651315789473686E-2</c:v>
                </c:pt>
                <c:pt idx="15">
                  <c:v>3.4815211569362611E-2</c:v>
                </c:pt>
                <c:pt idx="16">
                  <c:v>3.4188034188034191E-2</c:v>
                </c:pt>
                <c:pt idx="17">
                  <c:v>2.2335025380710659E-2</c:v>
                </c:pt>
                <c:pt idx="18">
                  <c:v>2.2036926742108397E-2</c:v>
                </c:pt>
                <c:pt idx="19">
                  <c:v>1.5923566878980892E-2</c:v>
                </c:pt>
                <c:pt idx="20">
                  <c:v>1.5867418899858956E-2</c:v>
                </c:pt>
                <c:pt idx="21">
                  <c:v>1.3621418506341005E-2</c:v>
                </c:pt>
                <c:pt idx="22">
                  <c:v>9.046624913013222E-3</c:v>
                </c:pt>
                <c:pt idx="23">
                  <c:v>8.0882352941176478E-3</c:v>
                </c:pt>
                <c:pt idx="24">
                  <c:v>5.2910052910052907E-3</c:v>
                </c:pt>
                <c:pt idx="25">
                  <c:v>1.4084507042253522E-3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0-4E85-8FEC-95F95BD91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642944"/>
        <c:axId val="290643504"/>
        <c:axId val="0"/>
      </c:bar3DChart>
      <c:catAx>
        <c:axId val="29064294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 b="1" dirty="0">
                    <a:solidFill>
                      <a:schemeClr val="accent6">
                        <a:lumMod val="50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Departamento</a:t>
                </a:r>
              </a:p>
            </c:rich>
          </c:tx>
          <c:layout>
            <c:manualLayout>
              <c:xMode val="edge"/>
              <c:yMode val="edge"/>
              <c:x val="1.2370248658703394E-2"/>
              <c:y val="0.37331186744766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accent5">
                      <a:lumMod val="75000"/>
                    </a:schemeClr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43504"/>
        <c:crosses val="autoZero"/>
        <c:auto val="1"/>
        <c:lblAlgn val="ctr"/>
        <c:lblOffset val="100"/>
        <c:noMultiLvlLbl val="0"/>
      </c:catAx>
      <c:valAx>
        <c:axId val="290643504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s-CO"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r>
                  <a:rPr lang="es-CO"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0.45507075869405561"/>
              <c:y val="0.941182209865947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s-CO" sz="1800" b="1" i="0" u="none" strike="noStrike" kern="1200" baseline="0">
                  <a:solidFill>
                    <a:schemeClr val="accent6">
                      <a:lumMod val="50000"/>
                    </a:schemeClr>
                  </a:solidFill>
                  <a:latin typeface="Leelawadee" panose="020B0502040204020203" pitchFamily="34" charset="-34"/>
                  <a:ea typeface="+mn-ea"/>
                  <a:cs typeface="Leelawadee" panose="020B0502040204020203" pitchFamily="34" charset="-34"/>
                </a:defRPr>
              </a:pPr>
              <a:endParaRPr lang="es-CO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s-CO"/>
          </a:p>
        </c:txPr>
        <c:crossAx val="290642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EFBF8"/>
    </a:solidFill>
    <a:ln w="6350" cap="flat" cmpd="sng" algn="ctr">
      <a:solidFill>
        <a:schemeClr val="accent5">
          <a:lumMod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29A0-EADE-4DED-B037-197D2055459A}" type="datetimeFigureOut">
              <a:rPr lang="es-CO" smtClean="0"/>
              <a:t>24/08/2023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A061-C764-4D09-BAFC-6835C94033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108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A061-C764-4D09-BAFC-6835C940339E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47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Relationship Id="rId9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10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10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10" Type="http://schemas.openxmlformats.org/officeDocument/2006/relationships/image" Target="../media/image24.sv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10" Type="http://schemas.openxmlformats.org/officeDocument/2006/relationships/image" Target="../media/image26.sv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10" Type="http://schemas.openxmlformats.org/officeDocument/2006/relationships/image" Target="../media/image28.sv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10" Type="http://schemas.openxmlformats.org/officeDocument/2006/relationships/image" Target="../media/image30.sv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10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725" y="-2117204"/>
            <a:ext cx="21769222" cy="14540459"/>
            <a:chOff x="0" y="0"/>
            <a:chExt cx="29025629" cy="19387278"/>
          </a:xfrm>
        </p:grpSpPr>
        <p:sp>
          <p:nvSpPr>
            <p:cNvPr id="3" name="Freeform 3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1542533">
            <a:off x="-1201847" y="3630526"/>
            <a:ext cx="19253597" cy="11022685"/>
          </a:xfrm>
          <a:custGeom>
            <a:avLst/>
            <a:gdLst/>
            <a:ahLst/>
            <a:cxnLst/>
            <a:rect l="l" t="t" r="r" b="b"/>
            <a:pathLst>
              <a:path w="19253597" h="11022685">
                <a:moveTo>
                  <a:pt x="0" y="0"/>
                </a:moveTo>
                <a:lnTo>
                  <a:pt x="19253597" y="0"/>
                </a:lnTo>
                <a:lnTo>
                  <a:pt x="19253597" y="11022684"/>
                </a:lnTo>
                <a:lnTo>
                  <a:pt x="0" y="110226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718707">
            <a:off x="-1461073" y="5348162"/>
            <a:ext cx="18106968" cy="10366239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9" y="0"/>
                </a:lnTo>
                <a:lnTo>
                  <a:pt x="18106969" y="10366240"/>
                </a:lnTo>
                <a:lnTo>
                  <a:pt x="0" y="103662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276487" y="7438786"/>
            <a:ext cx="5242259" cy="4759433"/>
            <a:chOff x="0" y="0"/>
            <a:chExt cx="1380677" cy="1253513"/>
          </a:xfrm>
        </p:grpSpPr>
        <p:sp>
          <p:nvSpPr>
            <p:cNvPr id="10" name="Freeform 10"/>
            <p:cNvSpPr/>
            <p:nvPr/>
          </p:nvSpPr>
          <p:spPr>
            <a:xfrm>
              <a:off x="66379" y="0"/>
              <a:ext cx="1247920" cy="1253513"/>
            </a:xfrm>
            <a:custGeom>
              <a:avLst/>
              <a:gdLst/>
              <a:ahLst/>
              <a:cxnLst/>
              <a:rect l="l" t="t" r="r" b="b"/>
              <a:pathLst>
                <a:path w="1247920" h="1253513">
                  <a:moveTo>
                    <a:pt x="623960" y="0"/>
                  </a:moveTo>
                  <a:lnTo>
                    <a:pt x="623960" y="0"/>
                  </a:lnTo>
                  <a:cubicBezTo>
                    <a:pt x="969014" y="1543"/>
                    <a:pt x="1247920" y="281699"/>
                    <a:pt x="1247920" y="626757"/>
                  </a:cubicBezTo>
                  <a:cubicBezTo>
                    <a:pt x="1247920" y="971814"/>
                    <a:pt x="969014" y="1251970"/>
                    <a:pt x="623960" y="1253513"/>
                  </a:cubicBezTo>
                  <a:cubicBezTo>
                    <a:pt x="278906" y="1251970"/>
                    <a:pt x="0" y="971814"/>
                    <a:pt x="0" y="626757"/>
                  </a:cubicBezTo>
                  <a:cubicBezTo>
                    <a:pt x="0" y="281699"/>
                    <a:pt x="278906" y="1543"/>
                    <a:pt x="623960" y="0"/>
                  </a:cubicBezTo>
                  <a:close/>
                </a:path>
              </a:pathLst>
            </a:custGeom>
            <a:solidFill>
              <a:srgbClr val="98C1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507234" y="7949279"/>
            <a:ext cx="4780766" cy="1869224"/>
          </a:xfrm>
          <a:custGeom>
            <a:avLst/>
            <a:gdLst/>
            <a:ahLst/>
            <a:cxnLst/>
            <a:rect l="l" t="t" r="r" b="b"/>
            <a:pathLst>
              <a:path w="4780766" h="1869224">
                <a:moveTo>
                  <a:pt x="0" y="0"/>
                </a:moveTo>
                <a:lnTo>
                  <a:pt x="4780766" y="0"/>
                </a:lnTo>
                <a:lnTo>
                  <a:pt x="4780766" y="1869224"/>
                </a:lnTo>
                <a:lnTo>
                  <a:pt x="0" y="186922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80226" y="4112631"/>
            <a:ext cx="9392763" cy="505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439"/>
              </a:lnSpc>
            </a:pPr>
            <a:r>
              <a:rPr lang="en-US" sz="9600">
                <a:solidFill>
                  <a:srgbClr val="98C1C8"/>
                </a:solidFill>
                <a:latin typeface="Playfair Display SC"/>
              </a:rPr>
              <a:t>PERDIDOS,</a:t>
            </a:r>
          </a:p>
          <a:p>
            <a:pPr algn="just">
              <a:lnSpc>
                <a:spcPts val="13439"/>
              </a:lnSpc>
            </a:pPr>
            <a:r>
              <a:rPr lang="en-US" sz="9600">
                <a:solidFill>
                  <a:srgbClr val="98C1C8"/>
                </a:solidFill>
                <a:latin typeface="Playfair Display SC"/>
              </a:rPr>
              <a:t>RETIRADOS Y,</a:t>
            </a:r>
          </a:p>
          <a:p>
            <a:pPr algn="just">
              <a:lnSpc>
                <a:spcPts val="13439"/>
              </a:lnSpc>
            </a:pPr>
            <a:r>
              <a:rPr lang="en-US" sz="9600">
                <a:solidFill>
                  <a:srgbClr val="98C1C8"/>
                </a:solidFill>
                <a:latin typeface="Playfair Display SC"/>
              </a:rPr>
              <a:t>REPITENCIA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90426" y="2791005"/>
            <a:ext cx="3985156" cy="11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en-US" sz="4589" spc="839">
                <a:solidFill>
                  <a:srgbClr val="274472"/>
                </a:solidFill>
                <a:latin typeface="Oswald Bold"/>
              </a:rPr>
              <a:t>INFORME 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60540" y="9107541"/>
            <a:ext cx="3444928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274472"/>
                </a:solidFill>
                <a:latin typeface="Code Pro Bold"/>
              </a:rPr>
              <a:t>Agosto 16 de 2023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6642" y="9818502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3" name="Freeform 3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718707">
            <a:off x="-6379290" y="7734639"/>
            <a:ext cx="18106968" cy="10366239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8" y="0"/>
                </a:lnTo>
                <a:lnTo>
                  <a:pt x="18106968" y="10366239"/>
                </a:lnTo>
                <a:lnTo>
                  <a:pt x="0" y="10366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976892">
            <a:off x="10536419" y="-6002967"/>
            <a:ext cx="18106968" cy="10366239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9" y="0"/>
                </a:lnTo>
                <a:lnTo>
                  <a:pt x="18106969" y="10366239"/>
                </a:lnTo>
                <a:lnTo>
                  <a:pt x="0" y="10366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63107" y="817628"/>
            <a:ext cx="17390349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rgbClr val="5290C9"/>
                </a:solidFill>
                <a:latin typeface="Playfair Display SC Bold"/>
              </a:rPr>
              <a:t>BECARIOS SERVIDOS </a:t>
            </a:r>
          </a:p>
          <a:p>
            <a:pPr algn="ctr"/>
            <a:r>
              <a:rPr lang="en-US" sz="6600" dirty="0">
                <a:solidFill>
                  <a:srgbClr val="5290C9"/>
                </a:solidFill>
                <a:latin typeface="Playfair Display SC Bold Italics"/>
              </a:rPr>
              <a:t>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61007" y="552833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rgbClr val="9572AB"/>
                </a:solidFill>
                <a:latin typeface="Oswald Bold"/>
              </a:rPr>
              <a:t>DETALLE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66843" y="2673970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rgbClr val="9572AB"/>
                </a:solidFill>
                <a:latin typeface="Oswald Bold"/>
              </a:rPr>
              <a:t>2023-1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8436" y="8906226"/>
            <a:ext cx="11931127" cy="52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Un </a:t>
            </a:r>
            <a:r>
              <a:rPr lang="en-US" sz="3122" dirty="0" err="1">
                <a:solidFill>
                  <a:srgbClr val="274472"/>
                </a:solidFill>
                <a:latin typeface="Oswald Bold"/>
              </a:rPr>
              <a:t>mismo</a:t>
            </a:r>
            <a:r>
              <a:rPr lang="en-US" sz="3122" dirty="0">
                <a:solidFill>
                  <a:srgbClr val="274472"/>
                </a:solidFill>
                <a:latin typeface="Oswald Bo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puede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hacer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parte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de </a:t>
            </a:r>
            <a:r>
              <a:rPr lang="en-US" sz="3122" dirty="0" err="1">
                <a:solidFill>
                  <a:srgbClr val="9572AB"/>
                </a:solidFill>
                <a:latin typeface="Oswald Bold"/>
              </a:rPr>
              <a:t>Perdidos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 y </a:t>
            </a:r>
            <a:r>
              <a:rPr lang="en-US" sz="3122" dirty="0" err="1">
                <a:solidFill>
                  <a:srgbClr val="9572AB"/>
                </a:solidFill>
                <a:latin typeface="Oswald Bold"/>
              </a:rPr>
              <a:t>Retirados</a:t>
            </a:r>
            <a:endParaRPr lang="en-US" sz="3122" dirty="0">
              <a:solidFill>
                <a:srgbClr val="9572AB"/>
              </a:solidFill>
              <a:latin typeface="Oswald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6828D61E-BDF7-4322-A495-4DD75A73A8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795712"/>
              </p:ext>
            </p:extLst>
          </p:nvPr>
        </p:nvGraphicFramePr>
        <p:xfrm>
          <a:off x="4343400" y="3325257"/>
          <a:ext cx="10011791" cy="559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30358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10107" y="616203"/>
            <a:ext cx="13667785" cy="1046457"/>
          </a:xfrm>
          <a:prstGeom prst="roundRect">
            <a:avLst/>
          </a:prstGeom>
          <a:solidFill>
            <a:srgbClr val="F9F6E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dirty="0">
                <a:solidFill>
                  <a:srgbClr val="274472"/>
                </a:solidFill>
                <a:latin typeface="Playfair Display SC Italics"/>
              </a:rPr>
              <a:t>PERDIDOS, RETIRADOS Y REPITENCIA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114800" y="1724220"/>
            <a:ext cx="9559684" cy="693523"/>
            <a:chOff x="-408100" y="-66675"/>
            <a:chExt cx="12746245" cy="924698"/>
          </a:xfrm>
        </p:grpSpPr>
        <p:sp>
          <p:nvSpPr>
            <p:cNvPr id="15" name="TextBox 15"/>
            <p:cNvSpPr txBox="1"/>
            <p:nvPr/>
          </p:nvSpPr>
          <p:spPr>
            <a:xfrm>
              <a:off x="-408100" y="-66675"/>
              <a:ext cx="8984569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rgbClr val="5290C9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576469" y="-66675"/>
              <a:ext cx="3761676" cy="924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6">
                      <a:lumMod val="50000"/>
                    </a:schemeClr>
                  </a:solidFill>
                  <a:latin typeface="Oswald Bold"/>
                </a:rPr>
                <a:t>2023-1</a:t>
              </a:r>
            </a:p>
          </p:txBody>
        </p:sp>
      </p:grp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7E0D13A5-8322-424E-892F-355FC3C06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252462"/>
              </p:ext>
            </p:extLst>
          </p:nvPr>
        </p:nvGraphicFramePr>
        <p:xfrm>
          <a:off x="1678536" y="2501998"/>
          <a:ext cx="14930925" cy="6897661"/>
        </p:xfrm>
        <a:graphic>
          <a:graphicData uri="http://schemas.openxmlformats.org/drawingml/2006/table">
            <a:tbl>
              <a:tblPr/>
              <a:tblGrid>
                <a:gridCol w="3798729">
                  <a:extLst>
                    <a:ext uri="{9D8B030D-6E8A-4147-A177-3AD203B41FA5}">
                      <a16:colId xmlns:a16="http://schemas.microsoft.com/office/drawing/2014/main" val="2151056828"/>
                    </a:ext>
                  </a:extLst>
                </a:gridCol>
                <a:gridCol w="1812114">
                  <a:extLst>
                    <a:ext uri="{9D8B030D-6E8A-4147-A177-3AD203B41FA5}">
                      <a16:colId xmlns:a16="http://schemas.microsoft.com/office/drawing/2014/main" val="3769692760"/>
                    </a:ext>
                  </a:extLst>
                </a:gridCol>
                <a:gridCol w="1597345">
                  <a:extLst>
                    <a:ext uri="{9D8B030D-6E8A-4147-A177-3AD203B41FA5}">
                      <a16:colId xmlns:a16="http://schemas.microsoft.com/office/drawing/2014/main" val="2130149123"/>
                    </a:ext>
                  </a:extLst>
                </a:gridCol>
                <a:gridCol w="966460">
                  <a:extLst>
                    <a:ext uri="{9D8B030D-6E8A-4147-A177-3AD203B41FA5}">
                      <a16:colId xmlns:a16="http://schemas.microsoft.com/office/drawing/2014/main" val="1004574124"/>
                    </a:ext>
                  </a:extLst>
                </a:gridCol>
                <a:gridCol w="1328884">
                  <a:extLst>
                    <a:ext uri="{9D8B030D-6E8A-4147-A177-3AD203B41FA5}">
                      <a16:colId xmlns:a16="http://schemas.microsoft.com/office/drawing/2014/main" val="2870711676"/>
                    </a:ext>
                  </a:extLst>
                </a:gridCol>
                <a:gridCol w="1091741">
                  <a:extLst>
                    <a:ext uri="{9D8B030D-6E8A-4147-A177-3AD203B41FA5}">
                      <a16:colId xmlns:a16="http://schemas.microsoft.com/office/drawing/2014/main" val="3806584360"/>
                    </a:ext>
                  </a:extLst>
                </a:gridCol>
                <a:gridCol w="1489961">
                  <a:extLst>
                    <a:ext uri="{9D8B030D-6E8A-4147-A177-3AD203B41FA5}">
                      <a16:colId xmlns:a16="http://schemas.microsoft.com/office/drawing/2014/main" val="109276535"/>
                    </a:ext>
                  </a:extLst>
                </a:gridCol>
                <a:gridCol w="1181231">
                  <a:extLst>
                    <a:ext uri="{9D8B030D-6E8A-4147-A177-3AD203B41FA5}">
                      <a16:colId xmlns:a16="http://schemas.microsoft.com/office/drawing/2014/main" val="2827549812"/>
                    </a:ext>
                  </a:extLst>
                </a:gridCol>
                <a:gridCol w="1664460">
                  <a:extLst>
                    <a:ext uri="{9D8B030D-6E8A-4147-A177-3AD203B41FA5}">
                      <a16:colId xmlns:a16="http://schemas.microsoft.com/office/drawing/2014/main" val="3022773115"/>
                    </a:ext>
                  </a:extLst>
                </a:gridCol>
              </a:tblGrid>
              <a:tr h="4229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DEPARTAMENTOS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</a:t>
                      </a:r>
                      <a:br>
                        <a:rPr lang="es-CO" sz="14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inicial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Matricula </a:t>
                      </a:r>
                      <a:br>
                        <a:rPr lang="es-CO" sz="14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</a:br>
                      <a:r>
                        <a:rPr lang="es-CO" sz="14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Final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Perdidos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%Perdidos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Retirados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%Retirados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Repitencia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%Repitencia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95435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Arquitectura y Urbanismo</a:t>
                      </a:r>
                      <a:endParaRPr lang="es-CO" sz="1400" b="1" i="0" u="none" strike="noStrike" dirty="0">
                        <a:solidFill>
                          <a:srgbClr val="344E6D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1989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Comunicación Social</a:t>
                      </a:r>
                      <a:endParaRPr lang="es-CO" sz="1400" b="1" i="0" u="none" strike="noStrike" dirty="0">
                        <a:solidFill>
                          <a:srgbClr val="344E6D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484179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Cs Politica y Rel Intern</a:t>
                      </a:r>
                      <a:endParaRPr lang="es-ES" sz="1400" b="1" i="0" u="none" strike="noStrike" dirty="0">
                        <a:solidFill>
                          <a:srgbClr val="344E6D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59251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de Economía</a:t>
                      </a:r>
                      <a:endParaRPr lang="es-CO" sz="1400" b="1" i="0" u="none" strike="noStrike" dirty="0">
                        <a:solidFill>
                          <a:srgbClr val="344E6D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1.508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1.438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10190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Derecho</a:t>
                      </a:r>
                      <a:endParaRPr lang="es-CO" sz="1400" b="1" i="0" u="none" strike="noStrike" dirty="0">
                        <a:solidFill>
                          <a:srgbClr val="344E6D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3.846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3.665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277595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Diseño</a:t>
                      </a:r>
                      <a:endParaRPr lang="es-CO" sz="1400" b="1" i="0" u="none" strike="noStrike" dirty="0">
                        <a:solidFill>
                          <a:srgbClr val="344E6D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856763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Educación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963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711486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Emprendim y Management</a:t>
                      </a:r>
                      <a:endParaRPr lang="es-CO" sz="1400" b="1" i="0" u="none" strike="noStrike" dirty="0">
                        <a:solidFill>
                          <a:srgbClr val="344E6D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80460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Enfermería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148047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Español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2.432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2.338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45187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Finanzas y Contaduría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1.511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524038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Física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1.780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794785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Historia y Cs. Sociales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1.753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215763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Humanidades y Filosofía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3.339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3.208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12888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Ing. Civil y Ambiental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2.057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1.932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632044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de Sistemas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521163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Industrial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855103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Mecánica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24,5%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86019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Lenguas Extranjeras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6.211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5.941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010638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Matematicas y estadístic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4.506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3.825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23,0%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949435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Medicina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2.848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804022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Mercadeo y Neg. Internac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21489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Música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398481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Odontología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867501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Psicología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2.791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799923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Química y Biología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1.755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1.695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30230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Salud Pública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473849"/>
                  </a:ext>
                </a:extLst>
              </a:tr>
              <a:tr h="2155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Dpto.Ing Eléctrica-Electrónica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344E6D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1.158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295523"/>
                  </a:ext>
                </a:extLst>
              </a:tr>
              <a:tr h="1504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57.396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ea typeface="+mn-ea"/>
                          <a:cs typeface="Leelawadee" panose="020B0502040204020203" pitchFamily="34" charset="-34"/>
                        </a:rPr>
                        <a:t>54.434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2.962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7B354E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2.962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546242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5.924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5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8797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30358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016460" y="2090522"/>
            <a:ext cx="12737663" cy="719904"/>
            <a:chOff x="-1962711" y="-234081"/>
            <a:chExt cx="16186968" cy="959873"/>
          </a:xfrm>
        </p:grpSpPr>
        <p:sp>
          <p:nvSpPr>
            <p:cNvPr id="15" name="TextBox 15"/>
            <p:cNvSpPr txBox="1"/>
            <p:nvPr/>
          </p:nvSpPr>
          <p:spPr>
            <a:xfrm>
              <a:off x="-1962711" y="-198906"/>
              <a:ext cx="8582864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6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16858" y="-234081"/>
              <a:ext cx="7707399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6">
                      <a:lumMod val="50000"/>
                    </a:schemeClr>
                  </a:solidFill>
                  <a:latin typeface="Oswald Bold"/>
                </a:rPr>
                <a:t>2022-1 vs 2023-1</a:t>
              </a: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4B1C0B56-8C3C-46F6-BF48-8387813420D6}"/>
              </a:ext>
            </a:extLst>
          </p:cNvPr>
          <p:cNvSpPr txBox="1"/>
          <p:nvPr/>
        </p:nvSpPr>
        <p:spPr>
          <a:xfrm>
            <a:off x="2310107" y="997128"/>
            <a:ext cx="13667785" cy="1046457"/>
          </a:xfrm>
          <a:prstGeom prst="roundRect">
            <a:avLst/>
          </a:prstGeom>
          <a:solidFill>
            <a:srgbClr val="F9F6E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dirty="0">
                <a:solidFill>
                  <a:srgbClr val="274472"/>
                </a:solidFill>
                <a:latin typeface="Playfair Display SC Italics"/>
              </a:rPr>
              <a:t>PERDIDOS, RETIRADOS Y REPITENCIA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651F34E7-B833-4D8B-BFA2-3D4A0A717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580" r="36852" b="85699"/>
          <a:stretch/>
        </p:blipFill>
        <p:spPr>
          <a:xfrm>
            <a:off x="6623135" y="-87985"/>
            <a:ext cx="5041726" cy="1471086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60EF89F2-6BD4-46AE-AAEA-2122BD4AC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180259"/>
              </p:ext>
            </p:extLst>
          </p:nvPr>
        </p:nvGraphicFramePr>
        <p:xfrm>
          <a:off x="1911618" y="2918922"/>
          <a:ext cx="14464761" cy="6328674"/>
        </p:xfrm>
        <a:graphic>
          <a:graphicData uri="http://schemas.openxmlformats.org/drawingml/2006/table">
            <a:tbl>
              <a:tblPr/>
              <a:tblGrid>
                <a:gridCol w="3269912">
                  <a:extLst>
                    <a:ext uri="{9D8B030D-6E8A-4147-A177-3AD203B41FA5}">
                      <a16:colId xmlns:a16="http://schemas.microsoft.com/office/drawing/2014/main" val="2248671223"/>
                    </a:ext>
                  </a:extLst>
                </a:gridCol>
                <a:gridCol w="979972">
                  <a:extLst>
                    <a:ext uri="{9D8B030D-6E8A-4147-A177-3AD203B41FA5}">
                      <a16:colId xmlns:a16="http://schemas.microsoft.com/office/drawing/2014/main" val="35474416"/>
                    </a:ext>
                  </a:extLst>
                </a:gridCol>
                <a:gridCol w="979972">
                  <a:extLst>
                    <a:ext uri="{9D8B030D-6E8A-4147-A177-3AD203B41FA5}">
                      <a16:colId xmlns:a16="http://schemas.microsoft.com/office/drawing/2014/main" val="4138471872"/>
                    </a:ext>
                  </a:extLst>
                </a:gridCol>
                <a:gridCol w="1709954">
                  <a:extLst>
                    <a:ext uri="{9D8B030D-6E8A-4147-A177-3AD203B41FA5}">
                      <a16:colId xmlns:a16="http://schemas.microsoft.com/office/drawing/2014/main" val="2082393614"/>
                    </a:ext>
                  </a:extLst>
                </a:gridCol>
                <a:gridCol w="979972">
                  <a:extLst>
                    <a:ext uri="{9D8B030D-6E8A-4147-A177-3AD203B41FA5}">
                      <a16:colId xmlns:a16="http://schemas.microsoft.com/office/drawing/2014/main" val="1209805248"/>
                    </a:ext>
                  </a:extLst>
                </a:gridCol>
                <a:gridCol w="979972">
                  <a:extLst>
                    <a:ext uri="{9D8B030D-6E8A-4147-A177-3AD203B41FA5}">
                      <a16:colId xmlns:a16="http://schemas.microsoft.com/office/drawing/2014/main" val="48710559"/>
                    </a:ext>
                  </a:extLst>
                </a:gridCol>
                <a:gridCol w="1816128">
                  <a:extLst>
                    <a:ext uri="{9D8B030D-6E8A-4147-A177-3AD203B41FA5}">
                      <a16:colId xmlns:a16="http://schemas.microsoft.com/office/drawing/2014/main" val="390086222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6713417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497475677"/>
                    </a:ext>
                  </a:extLst>
                </a:gridCol>
                <a:gridCol w="1767679">
                  <a:extLst>
                    <a:ext uri="{9D8B030D-6E8A-4147-A177-3AD203B41FA5}">
                      <a16:colId xmlns:a16="http://schemas.microsoft.com/office/drawing/2014/main" val="2073027881"/>
                    </a:ext>
                  </a:extLst>
                </a:gridCol>
              </a:tblGrid>
              <a:tr h="3701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DEPARTAMENTOS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 de Perdidos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50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Variación (puntos porcentuales)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508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 de Retirados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9E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Variación (puntos porcentuales)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9EC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 de Repitencia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Variación (puntos porcentuales)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915774"/>
                  </a:ext>
                </a:extLst>
              </a:tr>
              <a:tr h="6352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2022-1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2023-1</a:t>
                      </a:r>
                    </a:p>
                  </a:txBody>
                  <a:tcPr marL="5901" marR="5901" marT="5901" marB="0" anchor="ctr">
                    <a:lnL>
                      <a:noFill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A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2022-1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2023-1</a:t>
                      </a:r>
                    </a:p>
                  </a:txBody>
                  <a:tcPr marL="5901" marR="5901" marT="5901" marB="0" anchor="ctr">
                    <a:lnL w="635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2022-1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2023-1</a:t>
                      </a:r>
                    </a:p>
                  </a:txBody>
                  <a:tcPr marL="5901" marR="5901" marT="5901" marB="0" anchor="ctr">
                    <a:lnL w="635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770905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Arquitectura y Urbanismo</a:t>
                      </a:r>
                    </a:p>
                  </a:txBody>
                  <a:tcPr marL="5901" marR="5901" marT="5901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46455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Comunicación Social</a:t>
                      </a:r>
                    </a:p>
                  </a:txBody>
                  <a:tcPr marL="5901" marR="5901" marT="5901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969158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Cs </a:t>
                      </a:r>
                      <a:r>
                        <a:rPr lang="es-ES" sz="1400" b="1" i="0" u="none" strike="noStrike" dirty="0" err="1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Politica</a:t>
                      </a:r>
                      <a:r>
                        <a:rPr lang="es-ES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y </a:t>
                      </a:r>
                      <a:r>
                        <a:rPr lang="es-ES" sz="1400" b="1" i="0" u="none" strike="noStrike" dirty="0" err="1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Rel</a:t>
                      </a:r>
                      <a:r>
                        <a:rPr lang="es-ES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s-ES" sz="1400" b="1" i="0" u="none" strike="noStrike" dirty="0" err="1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Intern</a:t>
                      </a:r>
                      <a:endParaRPr lang="es-ES" sz="1400" b="1" i="0" u="none" strike="noStrike" dirty="0">
                        <a:solidFill>
                          <a:srgbClr val="7C9263"/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5901" marR="5901" marT="5901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353348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de Economía</a:t>
                      </a:r>
                    </a:p>
                  </a:txBody>
                  <a:tcPr marL="5901" marR="5901" marT="5901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149794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Derecho</a:t>
                      </a:r>
                    </a:p>
                  </a:txBody>
                  <a:tcPr marL="5901" marR="5901" marT="5901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488599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Diseño</a:t>
                      </a:r>
                    </a:p>
                  </a:txBody>
                  <a:tcPr marL="5901" marR="5901" marT="5901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08843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Educación</a:t>
                      </a:r>
                    </a:p>
                  </a:txBody>
                  <a:tcPr marL="5901" marR="5901" marT="5901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528085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</a:t>
                      </a:r>
                      <a:r>
                        <a:rPr lang="es-CO" sz="1400" b="1" i="0" u="none" strike="noStrike" dirty="0" err="1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Emprendim</a:t>
                      </a:r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y Management</a:t>
                      </a:r>
                    </a:p>
                  </a:txBody>
                  <a:tcPr marL="5901" marR="5901" marT="5901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B59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31328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Enfermería</a:t>
                      </a:r>
                    </a:p>
                  </a:txBody>
                  <a:tcPr marL="5901" marR="5901" marT="5901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B59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000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63850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Español</a:t>
                      </a:r>
                    </a:p>
                  </a:txBody>
                  <a:tcPr marL="5901" marR="5901" marT="5901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000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62655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Finanzas y Contaduría</a:t>
                      </a:r>
                    </a:p>
                  </a:txBody>
                  <a:tcPr marL="5901" marR="5901" marT="5901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694852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Física</a:t>
                      </a:r>
                    </a:p>
                  </a:txBody>
                  <a:tcPr marL="5901" marR="5901" marT="5901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280468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Historia y Cs. Sociales</a:t>
                      </a:r>
                    </a:p>
                  </a:txBody>
                  <a:tcPr marL="5901" marR="5901" marT="5901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000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000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000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986997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Humanidades y Filosofía</a:t>
                      </a:r>
                    </a:p>
                  </a:txBody>
                  <a:tcPr marL="5901" marR="5901" marT="5901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82381"/>
                  </a:ext>
                </a:extLst>
              </a:tr>
              <a:tr h="3877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152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15277" y="9830358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016460" y="2090522"/>
            <a:ext cx="12737663" cy="719904"/>
            <a:chOff x="-1962711" y="-234081"/>
            <a:chExt cx="16186968" cy="959873"/>
          </a:xfrm>
        </p:grpSpPr>
        <p:sp>
          <p:nvSpPr>
            <p:cNvPr id="15" name="TextBox 15"/>
            <p:cNvSpPr txBox="1"/>
            <p:nvPr/>
          </p:nvSpPr>
          <p:spPr>
            <a:xfrm>
              <a:off x="-1962711" y="-198906"/>
              <a:ext cx="8582864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6"/>
                  </a:solidFill>
                  <a:latin typeface="Oswald Bold"/>
                </a:rPr>
                <a:t>POR DEPARTAMENTO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16858" y="-234081"/>
              <a:ext cx="7707399" cy="924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spc="932" dirty="0">
                  <a:solidFill>
                    <a:schemeClr val="accent6">
                      <a:lumMod val="50000"/>
                    </a:schemeClr>
                  </a:solidFill>
                  <a:latin typeface="Oswald Bold"/>
                </a:rPr>
                <a:t>2022-1 vs 2023-1</a:t>
              </a: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4B1C0B56-8C3C-46F6-BF48-8387813420D6}"/>
              </a:ext>
            </a:extLst>
          </p:cNvPr>
          <p:cNvSpPr txBox="1"/>
          <p:nvPr/>
        </p:nvSpPr>
        <p:spPr>
          <a:xfrm>
            <a:off x="2310107" y="997128"/>
            <a:ext cx="13667785" cy="1046457"/>
          </a:xfrm>
          <a:prstGeom prst="roundRect">
            <a:avLst/>
          </a:prstGeom>
          <a:solidFill>
            <a:srgbClr val="F9F6E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dirty="0">
                <a:solidFill>
                  <a:srgbClr val="274472"/>
                </a:solidFill>
                <a:latin typeface="Playfair Display SC Italics"/>
              </a:rPr>
              <a:t>PERDIDOS, RETIRADOS Y REPITENCIA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651F34E7-B833-4D8B-BFA2-3D4A0A717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580" r="36852" b="85699"/>
          <a:stretch/>
        </p:blipFill>
        <p:spPr>
          <a:xfrm>
            <a:off x="6623135" y="-87985"/>
            <a:ext cx="5041726" cy="1471086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60EF89F2-6BD4-46AE-AAEA-2122BD4AC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797612"/>
              </p:ext>
            </p:extLst>
          </p:nvPr>
        </p:nvGraphicFramePr>
        <p:xfrm>
          <a:off x="1911618" y="2918922"/>
          <a:ext cx="14464761" cy="6328674"/>
        </p:xfrm>
        <a:graphic>
          <a:graphicData uri="http://schemas.openxmlformats.org/drawingml/2006/table">
            <a:tbl>
              <a:tblPr/>
              <a:tblGrid>
                <a:gridCol w="3269912">
                  <a:extLst>
                    <a:ext uri="{9D8B030D-6E8A-4147-A177-3AD203B41FA5}">
                      <a16:colId xmlns:a16="http://schemas.microsoft.com/office/drawing/2014/main" val="2248671223"/>
                    </a:ext>
                  </a:extLst>
                </a:gridCol>
                <a:gridCol w="979972">
                  <a:extLst>
                    <a:ext uri="{9D8B030D-6E8A-4147-A177-3AD203B41FA5}">
                      <a16:colId xmlns:a16="http://schemas.microsoft.com/office/drawing/2014/main" val="35474416"/>
                    </a:ext>
                  </a:extLst>
                </a:gridCol>
                <a:gridCol w="979972">
                  <a:extLst>
                    <a:ext uri="{9D8B030D-6E8A-4147-A177-3AD203B41FA5}">
                      <a16:colId xmlns:a16="http://schemas.microsoft.com/office/drawing/2014/main" val="4138471872"/>
                    </a:ext>
                  </a:extLst>
                </a:gridCol>
                <a:gridCol w="1709954">
                  <a:extLst>
                    <a:ext uri="{9D8B030D-6E8A-4147-A177-3AD203B41FA5}">
                      <a16:colId xmlns:a16="http://schemas.microsoft.com/office/drawing/2014/main" val="2082393614"/>
                    </a:ext>
                  </a:extLst>
                </a:gridCol>
                <a:gridCol w="979972">
                  <a:extLst>
                    <a:ext uri="{9D8B030D-6E8A-4147-A177-3AD203B41FA5}">
                      <a16:colId xmlns:a16="http://schemas.microsoft.com/office/drawing/2014/main" val="1209805248"/>
                    </a:ext>
                  </a:extLst>
                </a:gridCol>
                <a:gridCol w="979972">
                  <a:extLst>
                    <a:ext uri="{9D8B030D-6E8A-4147-A177-3AD203B41FA5}">
                      <a16:colId xmlns:a16="http://schemas.microsoft.com/office/drawing/2014/main" val="48710559"/>
                    </a:ext>
                  </a:extLst>
                </a:gridCol>
                <a:gridCol w="1816128">
                  <a:extLst>
                    <a:ext uri="{9D8B030D-6E8A-4147-A177-3AD203B41FA5}">
                      <a16:colId xmlns:a16="http://schemas.microsoft.com/office/drawing/2014/main" val="390086222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6713417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497475677"/>
                    </a:ext>
                  </a:extLst>
                </a:gridCol>
                <a:gridCol w="1767679">
                  <a:extLst>
                    <a:ext uri="{9D8B030D-6E8A-4147-A177-3AD203B41FA5}">
                      <a16:colId xmlns:a16="http://schemas.microsoft.com/office/drawing/2014/main" val="2073027881"/>
                    </a:ext>
                  </a:extLst>
                </a:gridCol>
              </a:tblGrid>
              <a:tr h="3701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DEPARTAMENTOS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 de Perdidos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50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Variación (puntos porcentuales)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508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 de Retirados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9E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Variación (puntos porcentuales)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9EC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 de Repitencia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Variación (puntos porcentuales)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915774"/>
                  </a:ext>
                </a:extLst>
              </a:tr>
              <a:tr h="6352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2022-1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2023-1</a:t>
                      </a:r>
                    </a:p>
                  </a:txBody>
                  <a:tcPr marL="5901" marR="5901" marT="5901" marB="0" anchor="ctr">
                    <a:lnL>
                      <a:noFill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A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2022-1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2023-1</a:t>
                      </a:r>
                    </a:p>
                  </a:txBody>
                  <a:tcPr marL="5901" marR="5901" marT="5901" marB="0" anchor="ctr">
                    <a:lnL w="635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2022-1</a:t>
                      </a:r>
                    </a:p>
                  </a:txBody>
                  <a:tcPr marL="5901" marR="5901" marT="5901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94560A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2023-1</a:t>
                      </a:r>
                    </a:p>
                  </a:txBody>
                  <a:tcPr marL="5901" marR="5901" marT="5901" marB="0" anchor="ctr">
                    <a:lnL w="6350" cap="flat" cmpd="sng" algn="ctr">
                      <a:solidFill>
                        <a:srgbClr val="A5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770905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Ing. Civil y Ambiental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19,4%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46455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</a:t>
                      </a:r>
                      <a:r>
                        <a:rPr lang="es-CO" sz="1400" b="1" i="0" u="none" strike="noStrike" dirty="0" err="1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Ing</a:t>
                      </a:r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Eléctrica-Electrónica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969158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de Sistemas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19,1%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353348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Industrial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000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24,4%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24,5%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149794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Ingeniería Mecánica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488599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Lenguas Extranjeras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26,2%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23,0%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08843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Matemáticas y Estadística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528085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Medicina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B59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31328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Mercadeo y Neg. Internac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B59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000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63850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Música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000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000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62655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Odontología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694852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Psicología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0006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280468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Química y Biología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986997"/>
                  </a:ext>
                </a:extLst>
              </a:tr>
              <a:tr h="35253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C9263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Dpto. Salud Pública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13,9%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610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82381"/>
                  </a:ext>
                </a:extLst>
              </a:tr>
              <a:tr h="3877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9C85C0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4F75A4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5720D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75A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386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15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37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27131">
            <a:off x="-3084352" y="7228030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4" y="0"/>
                </a:lnTo>
                <a:lnTo>
                  <a:pt x="10565824" y="6048935"/>
                </a:lnTo>
                <a:lnTo>
                  <a:pt x="0" y="6048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4" name="Freeform 4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42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42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42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42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42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42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261515" y="742030"/>
            <a:ext cx="1346616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5290C9"/>
                </a:solidFill>
                <a:latin typeface="Playfair Display SC Bold"/>
              </a:rPr>
              <a:t> </a:t>
            </a:r>
            <a:r>
              <a:rPr lang="en-US" sz="6600" dirty="0">
                <a:solidFill>
                  <a:srgbClr val="5290C9"/>
                </a:solidFill>
                <a:latin typeface="Playfair Display SC Bold"/>
              </a:rPr>
              <a:t>PERDIDOS Y RETIRADOS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53314" y="348640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PORCENTAJE DE ESTUDIANTES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7" name="Freeform 17"/>
          <p:cNvSpPr/>
          <p:nvPr/>
        </p:nvSpPr>
        <p:spPr>
          <a:xfrm rot="1427131">
            <a:off x="12424064" y="-3024467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5" y="0"/>
                </a:lnTo>
                <a:lnTo>
                  <a:pt x="10565825" y="6048934"/>
                </a:lnTo>
                <a:lnTo>
                  <a:pt x="0" y="60489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D98342A-0E8A-46AC-9C1B-6E7F1EB2E4F1}"/>
              </a:ext>
            </a:extLst>
          </p:cNvPr>
          <p:cNvGrpSpPr/>
          <p:nvPr/>
        </p:nvGrpSpPr>
        <p:grpSpPr>
          <a:xfrm>
            <a:off x="4755818" y="1574142"/>
            <a:ext cx="8776362" cy="769441"/>
            <a:chOff x="3599821" y="2108856"/>
            <a:chExt cx="8776362" cy="769441"/>
          </a:xfrm>
        </p:grpSpPr>
        <p:sp>
          <p:nvSpPr>
            <p:cNvPr id="12" name="TextBox 12"/>
            <p:cNvSpPr txBox="1"/>
            <p:nvPr/>
          </p:nvSpPr>
          <p:spPr>
            <a:xfrm>
              <a:off x="9416012" y="2237096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000" spc="699" dirty="0">
                  <a:solidFill>
                    <a:schemeClr val="accent6"/>
                  </a:solidFill>
                  <a:latin typeface="Oswald Bold"/>
                </a:rPr>
                <a:t>2023-1</a:t>
              </a:r>
              <a:endParaRPr lang="en-US" sz="4400" spc="699" dirty="0">
                <a:solidFill>
                  <a:schemeClr val="accent6"/>
                </a:solidFill>
                <a:latin typeface="Oswald Bold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9051620-ECCC-439B-85C8-366F8481178F}"/>
                </a:ext>
              </a:extLst>
            </p:cNvPr>
            <p:cNvSpPr/>
            <p:nvPr/>
          </p:nvSpPr>
          <p:spPr>
            <a:xfrm>
              <a:off x="3599821" y="2108856"/>
              <a:ext cx="695303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POR DEPARTAMENTO</a:t>
              </a:r>
              <a:endParaRPr lang="es-CO" sz="4400" dirty="0"/>
            </a:p>
          </p:txBody>
        </p:sp>
      </p:grpSp>
      <p:graphicFrame>
        <p:nvGraphicFramePr>
          <p:cNvPr id="22" name="6 Gráfico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707337"/>
              </p:ext>
            </p:extLst>
          </p:nvPr>
        </p:nvGraphicFramePr>
        <p:xfrm>
          <a:off x="2511988" y="2299159"/>
          <a:ext cx="12731049" cy="730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27131">
            <a:off x="-3084352" y="7228030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4" y="0"/>
                </a:lnTo>
                <a:lnTo>
                  <a:pt x="10565824" y="6048935"/>
                </a:lnTo>
                <a:lnTo>
                  <a:pt x="0" y="6048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4" name="Freeform 4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206735" y="705155"/>
            <a:ext cx="13466165" cy="96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dirty="0">
                <a:solidFill>
                  <a:srgbClr val="5290C9"/>
                </a:solidFill>
                <a:latin typeface="Playfair Display SC Bold"/>
              </a:rPr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5404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PORCENTAJE 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7" name="Freeform 17"/>
          <p:cNvSpPr/>
          <p:nvPr/>
        </p:nvSpPr>
        <p:spPr>
          <a:xfrm rot="1427131">
            <a:off x="12424064" y="-3024467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5" y="0"/>
                </a:lnTo>
                <a:lnTo>
                  <a:pt x="10565825" y="6048934"/>
                </a:lnTo>
                <a:lnTo>
                  <a:pt x="0" y="6048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4547643" y="1426933"/>
            <a:ext cx="9034608" cy="830997"/>
            <a:chOff x="3932425" y="2049563"/>
            <a:chExt cx="9034608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10006862" y="2207121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000" spc="699" dirty="0">
                  <a:solidFill>
                    <a:schemeClr val="accent6"/>
                  </a:solidFill>
                  <a:latin typeface="Oswald Bold"/>
                </a:rPr>
                <a:t>2023-1</a:t>
              </a:r>
              <a:endParaRPr lang="en-US" sz="4400" spc="699" dirty="0">
                <a:solidFill>
                  <a:schemeClr val="accent6"/>
                </a:solidFill>
                <a:latin typeface="Oswald Bold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POR</a:t>
              </a:r>
              <a:r>
                <a:rPr lang="en-US" sz="4800" dirty="0">
                  <a:solidFill>
                    <a:srgbClr val="274472"/>
                  </a:solidFill>
                  <a:latin typeface="Playfair Display SC Bold Italics"/>
                </a:rPr>
                <a:t> </a:t>
              </a:r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DEPARTAMENTO</a:t>
              </a:r>
              <a:endParaRPr lang="es-CO" sz="4800" dirty="0"/>
            </a:p>
          </p:txBody>
        </p:sp>
      </p:grpSp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788112"/>
              </p:ext>
            </p:extLst>
          </p:nvPr>
        </p:nvGraphicFramePr>
        <p:xfrm>
          <a:off x="2639736" y="2185136"/>
          <a:ext cx="11944349" cy="736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27131">
            <a:off x="-3084352" y="7228030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4" y="0"/>
                </a:lnTo>
                <a:lnTo>
                  <a:pt x="10565824" y="6048935"/>
                </a:lnTo>
                <a:lnTo>
                  <a:pt x="0" y="6048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081249">
            <a:off x="-1740612" y="-2177636"/>
            <a:ext cx="21769222" cy="15751464"/>
            <a:chOff x="0" y="0"/>
            <a:chExt cx="29025629" cy="21001952"/>
          </a:xfrm>
        </p:grpSpPr>
        <p:sp>
          <p:nvSpPr>
            <p:cNvPr id="4" name="Freeform 4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7" name="Freeform 17"/>
          <p:cNvSpPr/>
          <p:nvPr/>
        </p:nvSpPr>
        <p:spPr>
          <a:xfrm rot="1427131">
            <a:off x="12424064" y="-3024467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5" y="0"/>
                </a:lnTo>
                <a:lnTo>
                  <a:pt x="10565825" y="6048934"/>
                </a:lnTo>
                <a:lnTo>
                  <a:pt x="0" y="6048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1480F42-1A0B-4B1E-AFA3-C7F6CB867C13}"/>
              </a:ext>
            </a:extLst>
          </p:cNvPr>
          <p:cNvSpPr txBox="1"/>
          <p:nvPr/>
        </p:nvSpPr>
        <p:spPr>
          <a:xfrm>
            <a:off x="2095101" y="635978"/>
            <a:ext cx="13466165" cy="96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dirty="0">
                <a:solidFill>
                  <a:srgbClr val="5290C9"/>
                </a:solidFill>
                <a:latin typeface="Playfair Display SC Bold"/>
              </a:rPr>
              <a:t> ESTUDIANTES RETIRADOS    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6AD614BB-E96C-4B48-8754-11F1B4749BFF}"/>
              </a:ext>
            </a:extLst>
          </p:cNvPr>
          <p:cNvSpPr txBox="1"/>
          <p:nvPr/>
        </p:nvSpPr>
        <p:spPr>
          <a:xfrm>
            <a:off x="4731062" y="250725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PORCENTAJE DE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86B0864-6C08-41FB-9F9F-5DBC631D2BFE}"/>
              </a:ext>
            </a:extLst>
          </p:cNvPr>
          <p:cNvGrpSpPr/>
          <p:nvPr/>
        </p:nvGrpSpPr>
        <p:grpSpPr>
          <a:xfrm>
            <a:off x="4441545" y="1281722"/>
            <a:ext cx="8885578" cy="830997"/>
            <a:chOff x="3749307" y="2029181"/>
            <a:chExt cx="8885578" cy="830997"/>
          </a:xfrm>
        </p:grpSpPr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C9A163C1-FB2D-47F7-AA68-0022692EC9B0}"/>
                </a:ext>
              </a:extLst>
            </p:cNvPr>
            <p:cNvSpPr txBox="1"/>
            <p:nvPr/>
          </p:nvSpPr>
          <p:spPr>
            <a:xfrm>
              <a:off x="9674714" y="2202457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000" spc="699" dirty="0">
                  <a:solidFill>
                    <a:schemeClr val="accent6"/>
                  </a:solidFill>
                  <a:latin typeface="Oswald Bold"/>
                </a:rPr>
                <a:t>2023-1</a:t>
              </a:r>
              <a:endParaRPr lang="en-US" sz="4400" spc="699" dirty="0">
                <a:solidFill>
                  <a:schemeClr val="accent6"/>
                </a:solidFill>
                <a:latin typeface="Oswald Bold"/>
              </a:endParaRP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1BCCF476-8804-4A33-9CB5-BDB8E47CE424}"/>
                </a:ext>
              </a:extLst>
            </p:cNvPr>
            <p:cNvSpPr/>
            <p:nvPr/>
          </p:nvSpPr>
          <p:spPr>
            <a:xfrm>
              <a:off x="3749307" y="2029181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POR</a:t>
              </a:r>
              <a:r>
                <a:rPr lang="en-US" sz="4800" dirty="0">
                  <a:solidFill>
                    <a:srgbClr val="274472"/>
                  </a:solidFill>
                  <a:latin typeface="Playfair Display SC Bold Italics"/>
                </a:rPr>
                <a:t> </a:t>
              </a:r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DEPARTAMENTO</a:t>
              </a:r>
              <a:endParaRPr lang="es-CO" sz="4800" dirty="0"/>
            </a:p>
          </p:txBody>
        </p:sp>
      </p:grpSp>
      <p:graphicFrame>
        <p:nvGraphicFramePr>
          <p:cNvPr id="24" name="1 Gráfico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115172"/>
              </p:ext>
            </p:extLst>
          </p:nvPr>
        </p:nvGraphicFramePr>
        <p:xfrm>
          <a:off x="3086100" y="2195480"/>
          <a:ext cx="11827592" cy="7259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27131">
            <a:off x="-3084352" y="7228030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4" y="0"/>
                </a:lnTo>
                <a:lnTo>
                  <a:pt x="10565824" y="6048935"/>
                </a:lnTo>
                <a:lnTo>
                  <a:pt x="0" y="6048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4" name="Freeform 4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4783034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7" name="Freeform 17"/>
          <p:cNvSpPr/>
          <p:nvPr/>
        </p:nvSpPr>
        <p:spPr>
          <a:xfrm rot="1427131">
            <a:off x="12424064" y="-3024467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5" y="0"/>
                </a:lnTo>
                <a:lnTo>
                  <a:pt x="10565825" y="6048934"/>
                </a:lnTo>
                <a:lnTo>
                  <a:pt x="0" y="6048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9" y="1017535"/>
            <a:ext cx="13466165" cy="96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dirty="0">
                <a:solidFill>
                  <a:srgbClr val="5290C9"/>
                </a:solidFill>
                <a:latin typeface="Playfair Display SC Bold"/>
              </a:rPr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626696" y="1716388"/>
            <a:ext cx="9034608" cy="830997"/>
            <a:chOff x="3932425" y="2049563"/>
            <a:chExt cx="9034608" cy="83099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10006862" y="2207121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000" spc="699" dirty="0">
                  <a:solidFill>
                    <a:schemeClr val="accent6"/>
                  </a:solidFill>
                  <a:latin typeface="Oswald Bold"/>
                </a:rPr>
                <a:t>2023-1</a:t>
              </a:r>
              <a:endParaRPr lang="en-US" sz="4400" spc="699" dirty="0">
                <a:solidFill>
                  <a:schemeClr val="accent6"/>
                </a:solidFill>
                <a:latin typeface="Oswald Bold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POR</a:t>
              </a:r>
              <a:r>
                <a:rPr lang="en-US" sz="4800" dirty="0">
                  <a:solidFill>
                    <a:srgbClr val="274472"/>
                  </a:solidFill>
                  <a:latin typeface="Playfair Display SC Bold Italics"/>
                </a:rPr>
                <a:t> </a:t>
              </a:r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DEPARTAMENTO</a:t>
              </a:r>
              <a:endParaRPr lang="es-CO" sz="4800" dirty="0"/>
            </a:p>
          </p:txBody>
        </p:sp>
      </p:grpSp>
      <p:graphicFrame>
        <p:nvGraphicFramePr>
          <p:cNvPr id="23" name="1 Gráfico">
            <a:extLst>
              <a:ext uri="{FF2B5EF4-FFF2-40B4-BE49-F238E27FC236}">
                <a16:creationId xmlns:a16="http://schemas.microsoft.com/office/drawing/2014/main" id="{FDAAE96C-8F7D-4138-A1EC-723E235158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936373"/>
              </p:ext>
            </p:extLst>
          </p:nvPr>
        </p:nvGraphicFramePr>
        <p:xfrm>
          <a:off x="2511987" y="2605426"/>
          <a:ext cx="12352661" cy="701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27131">
            <a:off x="-3084352" y="7228030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4" y="0"/>
                </a:lnTo>
                <a:lnTo>
                  <a:pt x="10565824" y="6048935"/>
                </a:lnTo>
                <a:lnTo>
                  <a:pt x="0" y="6048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4" name="Freeform 4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206735" y="705155"/>
            <a:ext cx="13466165" cy="96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dirty="0">
                <a:solidFill>
                  <a:srgbClr val="5290C9"/>
                </a:solidFill>
                <a:latin typeface="Playfair Display SC Bold"/>
              </a:rPr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5404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PORCENTAJE 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7" name="Freeform 17"/>
          <p:cNvSpPr/>
          <p:nvPr/>
        </p:nvSpPr>
        <p:spPr>
          <a:xfrm rot="1427131">
            <a:off x="12424064" y="-3024467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5" y="0"/>
                </a:lnTo>
                <a:lnTo>
                  <a:pt x="10565825" y="6048934"/>
                </a:lnTo>
                <a:lnTo>
                  <a:pt x="0" y="6048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4547643" y="1426933"/>
            <a:ext cx="9034608" cy="830997"/>
            <a:chOff x="3932425" y="2049563"/>
            <a:chExt cx="9034608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10006862" y="2207121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000" spc="699" dirty="0">
                  <a:solidFill>
                    <a:schemeClr val="accent6"/>
                  </a:solidFill>
                  <a:latin typeface="Oswald Bold"/>
                </a:rPr>
                <a:t>2023-1</a:t>
              </a:r>
              <a:endParaRPr lang="en-US" sz="4400" spc="699" dirty="0">
                <a:solidFill>
                  <a:schemeClr val="accent6"/>
                </a:solidFill>
                <a:latin typeface="Oswald Bold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POR</a:t>
              </a:r>
              <a:r>
                <a:rPr lang="en-US" sz="4800" dirty="0">
                  <a:solidFill>
                    <a:srgbClr val="274472"/>
                  </a:solidFill>
                  <a:latin typeface="Playfair Display SC Bold Italics"/>
                </a:rPr>
                <a:t> </a:t>
              </a:r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DEPARTAMENTO</a:t>
              </a:r>
              <a:endParaRPr lang="es-CO" sz="4800" dirty="0"/>
            </a:p>
          </p:txBody>
        </p:sp>
      </p:grpSp>
      <p:graphicFrame>
        <p:nvGraphicFramePr>
          <p:cNvPr id="24" name="1 Gráfico">
            <a:extLst>
              <a:ext uri="{FF2B5EF4-FFF2-40B4-BE49-F238E27FC236}">
                <a16:creationId xmlns:a16="http://schemas.microsoft.com/office/drawing/2014/main" id="{55C8C41A-507C-4802-8C6B-2F06741815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011493"/>
              </p:ext>
            </p:extLst>
          </p:nvPr>
        </p:nvGraphicFramePr>
        <p:xfrm>
          <a:off x="2095524" y="2256727"/>
          <a:ext cx="13077500" cy="711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2" name="Gráfico 21">
            <a:extLst>
              <a:ext uri="{FF2B5EF4-FFF2-40B4-BE49-F238E27FC236}">
                <a16:creationId xmlns:a16="http://schemas.microsoft.com/office/drawing/2014/main" id="{FEABD4FC-2BE9-41D7-A360-C9FA96CCDD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4181" t="77927"/>
          <a:stretch/>
        </p:blipFill>
        <p:spPr>
          <a:xfrm>
            <a:off x="12346700" y="8016364"/>
            <a:ext cx="6550648" cy="22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27131">
            <a:off x="-3084352" y="7228030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4" y="0"/>
                </a:lnTo>
                <a:lnTo>
                  <a:pt x="10565824" y="6048935"/>
                </a:lnTo>
                <a:lnTo>
                  <a:pt x="0" y="6048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4" name="Freeform 4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281120" y="994612"/>
            <a:ext cx="1372576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5290C9"/>
                </a:solidFill>
                <a:latin typeface="Playfair Display SC Bold"/>
              </a:rPr>
              <a:t> </a:t>
            </a:r>
            <a:r>
              <a:rPr lang="en-US" sz="6600" dirty="0">
                <a:solidFill>
                  <a:srgbClr val="5290C9"/>
                </a:solidFill>
                <a:latin typeface="Playfair Display SC Bold"/>
              </a:rPr>
              <a:t>ESTUDIANTES</a:t>
            </a:r>
            <a:r>
              <a:rPr lang="en-US" sz="8000" dirty="0">
                <a:solidFill>
                  <a:srgbClr val="5290C9"/>
                </a:solidFill>
                <a:latin typeface="Playfair Display SC Bold"/>
              </a:rPr>
              <a:t> </a:t>
            </a:r>
            <a:r>
              <a:rPr lang="en-US" sz="6600" dirty="0">
                <a:solidFill>
                  <a:srgbClr val="5290C9"/>
                </a:solidFill>
                <a:latin typeface="Playfair Display SC Bold"/>
              </a:rPr>
              <a:t>RETIRADOS</a:t>
            </a:r>
            <a:endParaRPr lang="en-US" sz="8000" dirty="0">
              <a:solidFill>
                <a:srgbClr val="5290C9"/>
              </a:solidFill>
              <a:latin typeface="Playfair Display SC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83035" y="652216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PORCENTAJE DE ESTUDIANTES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7" name="Freeform 17"/>
          <p:cNvSpPr/>
          <p:nvPr/>
        </p:nvSpPr>
        <p:spPr>
          <a:xfrm rot="1427131">
            <a:off x="12424064" y="-3024467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5" y="0"/>
                </a:lnTo>
                <a:lnTo>
                  <a:pt x="10565825" y="6048934"/>
                </a:lnTo>
                <a:lnTo>
                  <a:pt x="0" y="6048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0A8E972-99AC-469A-83F6-14DF6484955C}"/>
              </a:ext>
            </a:extLst>
          </p:cNvPr>
          <p:cNvGrpSpPr/>
          <p:nvPr/>
        </p:nvGrpSpPr>
        <p:grpSpPr>
          <a:xfrm>
            <a:off x="4626696" y="1716388"/>
            <a:ext cx="9034608" cy="830997"/>
            <a:chOff x="3932425" y="2049563"/>
            <a:chExt cx="9034608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D26B2D3A-46CA-4BA6-AF5B-429D2E1126EA}"/>
                </a:ext>
              </a:extLst>
            </p:cNvPr>
            <p:cNvSpPr txBox="1"/>
            <p:nvPr/>
          </p:nvSpPr>
          <p:spPr>
            <a:xfrm>
              <a:off x="10006862" y="2207121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000" spc="699" dirty="0">
                  <a:solidFill>
                    <a:schemeClr val="accent6"/>
                  </a:solidFill>
                  <a:latin typeface="Oswald Bold"/>
                </a:rPr>
                <a:t>2023-1</a:t>
              </a:r>
              <a:endParaRPr lang="en-US" sz="4400" spc="699" dirty="0">
                <a:solidFill>
                  <a:schemeClr val="accent6"/>
                </a:solidFill>
                <a:latin typeface="Oswald Bold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B9659BA-7841-470A-9E21-E8907EB5C4E2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POR</a:t>
              </a:r>
              <a:r>
                <a:rPr lang="en-US" sz="4800" dirty="0">
                  <a:solidFill>
                    <a:srgbClr val="274472"/>
                  </a:solidFill>
                  <a:latin typeface="Playfair Display SC Bold Italics"/>
                </a:rPr>
                <a:t> </a:t>
              </a:r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DEPARTAMENTO</a:t>
              </a:r>
              <a:endParaRPr lang="es-CO" sz="4800" dirty="0"/>
            </a:p>
          </p:txBody>
        </p:sp>
      </p:grpSp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50D66481-6629-4877-A837-05D9AC727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278912"/>
              </p:ext>
            </p:extLst>
          </p:nvPr>
        </p:nvGraphicFramePr>
        <p:xfrm>
          <a:off x="2939726" y="2529141"/>
          <a:ext cx="12067987" cy="675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8" name="Gráfico 37">
            <a:extLst>
              <a:ext uri="{FF2B5EF4-FFF2-40B4-BE49-F238E27FC236}">
                <a16:creationId xmlns:a16="http://schemas.microsoft.com/office/drawing/2014/main" id="{65195DFC-B2B2-48C9-A327-776827FEED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6985" t="75110"/>
          <a:stretch/>
        </p:blipFill>
        <p:spPr>
          <a:xfrm>
            <a:off x="12877800" y="7757473"/>
            <a:ext cx="6037752" cy="2560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H="1" flipV="1">
            <a:off x="843734" y="1233102"/>
            <a:ext cx="36" cy="2514824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>
            <a:off x="927194" y="3692418"/>
            <a:ext cx="11110222" cy="0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843734" y="3785413"/>
            <a:ext cx="36" cy="1665921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927288" y="5390246"/>
            <a:ext cx="6571473" cy="19050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843734" y="5492243"/>
            <a:ext cx="0" cy="1635665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927252" y="7069619"/>
            <a:ext cx="6571509" cy="9525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843734" y="7172989"/>
            <a:ext cx="0" cy="1669756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927252" y="8742245"/>
            <a:ext cx="6571550" cy="38100"/>
          </a:xfrm>
          <a:prstGeom prst="line">
            <a:avLst/>
          </a:prstGeom>
          <a:ln w="28575" cap="flat">
            <a:solidFill>
              <a:srgbClr val="27447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7498761" y="4668012"/>
            <a:ext cx="10267226" cy="1482567"/>
            <a:chOff x="0" y="0"/>
            <a:chExt cx="2704125" cy="3904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4125" cy="390470"/>
            </a:xfrm>
            <a:custGeom>
              <a:avLst/>
              <a:gdLst/>
              <a:ahLst/>
              <a:cxnLst/>
              <a:rect l="l" t="t" r="r" b="b"/>
              <a:pathLst>
                <a:path w="2704125" h="390470">
                  <a:moveTo>
                    <a:pt x="38456" y="0"/>
                  </a:moveTo>
                  <a:lnTo>
                    <a:pt x="2665669" y="0"/>
                  </a:lnTo>
                  <a:cubicBezTo>
                    <a:pt x="2675868" y="0"/>
                    <a:pt x="2685650" y="4052"/>
                    <a:pt x="2692862" y="11264"/>
                  </a:cubicBezTo>
                  <a:cubicBezTo>
                    <a:pt x="2700074" y="18475"/>
                    <a:pt x="2704125" y="28257"/>
                    <a:pt x="2704125" y="38456"/>
                  </a:cubicBezTo>
                  <a:lnTo>
                    <a:pt x="2704125" y="352014"/>
                  </a:lnTo>
                  <a:cubicBezTo>
                    <a:pt x="2704125" y="373253"/>
                    <a:pt x="2686908" y="390470"/>
                    <a:pt x="2665669" y="390470"/>
                  </a:cubicBezTo>
                  <a:lnTo>
                    <a:pt x="38456" y="390470"/>
                  </a:lnTo>
                  <a:cubicBezTo>
                    <a:pt x="28257" y="390470"/>
                    <a:pt x="18475" y="386419"/>
                    <a:pt x="11264" y="379207"/>
                  </a:cubicBezTo>
                  <a:cubicBezTo>
                    <a:pt x="4052" y="371995"/>
                    <a:pt x="0" y="362213"/>
                    <a:pt x="0" y="352014"/>
                  </a:cubicBezTo>
                  <a:lnTo>
                    <a:pt x="0" y="38456"/>
                  </a:lnTo>
                  <a:cubicBezTo>
                    <a:pt x="0" y="28257"/>
                    <a:pt x="4052" y="18475"/>
                    <a:pt x="11264" y="11264"/>
                  </a:cubicBezTo>
                  <a:cubicBezTo>
                    <a:pt x="18475" y="4052"/>
                    <a:pt x="28257" y="0"/>
                    <a:pt x="38456" y="0"/>
                  </a:cubicBezTo>
                  <a:close/>
                </a:path>
              </a:pathLst>
            </a:custGeom>
            <a:solidFill>
              <a:srgbClr val="274472">
                <a:alpha val="65882"/>
              </a:srgbClr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27246" y="1568382"/>
            <a:ext cx="7970343" cy="72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6"/>
              </a:lnSpc>
            </a:pPr>
            <a:r>
              <a:rPr lang="en-US" sz="8533">
                <a:solidFill>
                  <a:srgbClr val="5290C9"/>
                </a:solidFill>
                <a:latin typeface="Playfair Display SC Bold"/>
              </a:rPr>
              <a:t> </a:t>
            </a:r>
            <a:r>
              <a:rPr lang="en-US" sz="8533">
                <a:solidFill>
                  <a:srgbClr val="5290C9"/>
                </a:solidFill>
                <a:latin typeface="Playfair Display SC Bold Italics"/>
              </a:rPr>
              <a:t>del informe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7863" y="703512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u="sng" spc="699">
                <a:solidFill>
                  <a:srgbClr val="9572AB"/>
                </a:solidFill>
                <a:latin typeface="Oswald Bold"/>
              </a:rPr>
              <a:t>INDICADORES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498761" y="6328335"/>
            <a:ext cx="10267226" cy="1482567"/>
            <a:chOff x="0" y="0"/>
            <a:chExt cx="2704125" cy="39047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04125" cy="390470"/>
            </a:xfrm>
            <a:custGeom>
              <a:avLst/>
              <a:gdLst/>
              <a:ahLst/>
              <a:cxnLst/>
              <a:rect l="l" t="t" r="r" b="b"/>
              <a:pathLst>
                <a:path w="2704125" h="390470">
                  <a:moveTo>
                    <a:pt x="38456" y="0"/>
                  </a:moveTo>
                  <a:lnTo>
                    <a:pt x="2665669" y="0"/>
                  </a:lnTo>
                  <a:cubicBezTo>
                    <a:pt x="2675868" y="0"/>
                    <a:pt x="2685650" y="4052"/>
                    <a:pt x="2692862" y="11264"/>
                  </a:cubicBezTo>
                  <a:cubicBezTo>
                    <a:pt x="2700074" y="18475"/>
                    <a:pt x="2704125" y="28257"/>
                    <a:pt x="2704125" y="38456"/>
                  </a:cubicBezTo>
                  <a:lnTo>
                    <a:pt x="2704125" y="352014"/>
                  </a:lnTo>
                  <a:cubicBezTo>
                    <a:pt x="2704125" y="373253"/>
                    <a:pt x="2686908" y="390470"/>
                    <a:pt x="2665669" y="390470"/>
                  </a:cubicBezTo>
                  <a:lnTo>
                    <a:pt x="38456" y="390470"/>
                  </a:lnTo>
                  <a:cubicBezTo>
                    <a:pt x="28257" y="390470"/>
                    <a:pt x="18475" y="386419"/>
                    <a:pt x="11264" y="379207"/>
                  </a:cubicBezTo>
                  <a:cubicBezTo>
                    <a:pt x="4052" y="371995"/>
                    <a:pt x="0" y="362213"/>
                    <a:pt x="0" y="352014"/>
                  </a:cubicBezTo>
                  <a:lnTo>
                    <a:pt x="0" y="38456"/>
                  </a:lnTo>
                  <a:cubicBezTo>
                    <a:pt x="0" y="28257"/>
                    <a:pt x="4052" y="18475"/>
                    <a:pt x="11264" y="11264"/>
                  </a:cubicBezTo>
                  <a:cubicBezTo>
                    <a:pt x="18475" y="4052"/>
                    <a:pt x="28257" y="0"/>
                    <a:pt x="38456" y="0"/>
                  </a:cubicBezTo>
                  <a:close/>
                </a:path>
              </a:pathLst>
            </a:custGeom>
            <a:solidFill>
              <a:srgbClr val="274472">
                <a:alpha val="65882"/>
              </a:srgbClr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5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498802" y="8000961"/>
            <a:ext cx="10267185" cy="1482567"/>
            <a:chOff x="0" y="0"/>
            <a:chExt cx="2704115" cy="3904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04115" cy="390470"/>
            </a:xfrm>
            <a:custGeom>
              <a:avLst/>
              <a:gdLst/>
              <a:ahLst/>
              <a:cxnLst/>
              <a:rect l="l" t="t" r="r" b="b"/>
              <a:pathLst>
                <a:path w="2704115" h="390470">
                  <a:moveTo>
                    <a:pt x="38456" y="0"/>
                  </a:moveTo>
                  <a:lnTo>
                    <a:pt x="2665658" y="0"/>
                  </a:lnTo>
                  <a:cubicBezTo>
                    <a:pt x="2686897" y="0"/>
                    <a:pt x="2704115" y="17217"/>
                    <a:pt x="2704115" y="38456"/>
                  </a:cubicBezTo>
                  <a:lnTo>
                    <a:pt x="2704115" y="352014"/>
                  </a:lnTo>
                  <a:cubicBezTo>
                    <a:pt x="2704115" y="373253"/>
                    <a:pt x="2686897" y="390470"/>
                    <a:pt x="2665658" y="390470"/>
                  </a:cubicBezTo>
                  <a:lnTo>
                    <a:pt x="38456" y="390470"/>
                  </a:lnTo>
                  <a:cubicBezTo>
                    <a:pt x="17217" y="390470"/>
                    <a:pt x="0" y="373253"/>
                    <a:pt x="0" y="352014"/>
                  </a:cubicBezTo>
                  <a:lnTo>
                    <a:pt x="0" y="38456"/>
                  </a:lnTo>
                  <a:cubicBezTo>
                    <a:pt x="0" y="17217"/>
                    <a:pt x="17217" y="0"/>
                    <a:pt x="38456" y="0"/>
                  </a:cubicBezTo>
                  <a:close/>
                </a:path>
              </a:pathLst>
            </a:custGeom>
            <a:solidFill>
              <a:srgbClr val="274472">
                <a:alpha val="65882"/>
              </a:srgbClr>
            </a:solidFill>
            <a:ln>
              <a:noFill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66513" y="3392777"/>
            <a:ext cx="1549370" cy="571930"/>
          </a:xfrm>
          <a:prstGeom prst="roundRect">
            <a:avLst/>
          </a:prstGeom>
          <a:solidFill>
            <a:srgbClr val="D0ECDD"/>
          </a:solidFill>
          <a:ln>
            <a:solidFill>
              <a:srgbClr val="D0ECD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sz="3122" dirty="0" err="1">
                <a:solidFill>
                  <a:srgbClr val="9572AB"/>
                </a:solidFill>
                <a:latin typeface="Oswald"/>
              </a:rPr>
              <a:t>Indicador</a:t>
            </a:r>
            <a:endParaRPr lang="en-US" sz="3122" dirty="0">
              <a:solidFill>
                <a:srgbClr val="9572AB"/>
              </a:solidFill>
              <a:latin typeface="Oswa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015611" y="5143500"/>
            <a:ext cx="2251138" cy="571930"/>
          </a:xfrm>
          <a:prstGeom prst="roundRect">
            <a:avLst/>
          </a:prstGeom>
          <a:solidFill>
            <a:srgbClr val="D0ECDD"/>
          </a:solidFill>
          <a:ln>
            <a:solidFill>
              <a:srgbClr val="D0ECD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371"/>
              </a:lnSpc>
              <a:defRPr sz="3122">
                <a:solidFill>
                  <a:srgbClr val="9572AB"/>
                </a:solidFill>
                <a:latin typeface="Oswald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% de </a:t>
            </a:r>
            <a:r>
              <a:rPr lang="en-US" dirty="0" err="1"/>
              <a:t>Perdidos</a:t>
            </a:r>
            <a:endParaRPr lang="en-US" dirty="0"/>
          </a:p>
        </p:txBody>
      </p:sp>
      <p:sp>
        <p:nvSpPr>
          <p:cNvPr id="28" name="TextBox 28"/>
          <p:cNvSpPr txBox="1"/>
          <p:nvPr/>
        </p:nvSpPr>
        <p:spPr>
          <a:xfrm>
            <a:off x="3839308" y="6721741"/>
            <a:ext cx="2603743" cy="571930"/>
          </a:xfrm>
          <a:prstGeom prst="roundRect">
            <a:avLst/>
          </a:prstGeom>
          <a:solidFill>
            <a:srgbClr val="D0ECDD"/>
          </a:solidFill>
          <a:ln>
            <a:solidFill>
              <a:srgbClr val="D0ECD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371"/>
              </a:lnSpc>
              <a:defRPr sz="3122">
                <a:solidFill>
                  <a:srgbClr val="9572AB"/>
                </a:solidFill>
                <a:latin typeface="Oswald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% de </a:t>
            </a:r>
            <a:r>
              <a:rPr lang="en-US" dirty="0" err="1"/>
              <a:t>Retirados</a:t>
            </a:r>
            <a:endParaRPr lang="en-US" dirty="0"/>
          </a:p>
        </p:txBody>
      </p:sp>
      <p:sp>
        <p:nvSpPr>
          <p:cNvPr id="29" name="TextBox 29"/>
          <p:cNvSpPr txBox="1"/>
          <p:nvPr/>
        </p:nvSpPr>
        <p:spPr>
          <a:xfrm>
            <a:off x="3755772" y="8453502"/>
            <a:ext cx="2758756" cy="571930"/>
          </a:xfrm>
          <a:prstGeom prst="roundRect">
            <a:avLst/>
          </a:prstGeom>
          <a:solidFill>
            <a:srgbClr val="D0ECDD"/>
          </a:solidFill>
          <a:ln>
            <a:solidFill>
              <a:srgbClr val="D0ECD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371"/>
              </a:lnSpc>
              <a:defRPr sz="3122">
                <a:solidFill>
                  <a:srgbClr val="9572AB"/>
                </a:solidFill>
                <a:latin typeface="Oswald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% de </a:t>
            </a:r>
            <a:r>
              <a:rPr lang="en-US" dirty="0" err="1"/>
              <a:t>Repitencia</a:t>
            </a:r>
            <a:r>
              <a:rPr lang="en-US" dirty="0"/>
              <a:t>*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696249" y="4874335"/>
            <a:ext cx="10023872" cy="91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n-US" sz="1723" spc="87" dirty="0">
                <a:solidFill>
                  <a:srgbClr val="FFFFFF"/>
                </a:solidFill>
                <a:latin typeface="Code Pro"/>
              </a:rPr>
              <a:t>Total de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estudiantes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perdidos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del total de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asignaturas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</a:t>
            </a:r>
          </a:p>
          <a:p>
            <a:pPr algn="ctr">
              <a:lnSpc>
                <a:spcPts val="3843"/>
              </a:lnSpc>
            </a:pPr>
            <a:r>
              <a:rPr lang="en-US" sz="1723" spc="87" dirty="0">
                <a:solidFill>
                  <a:srgbClr val="FFFFFF"/>
                </a:solidFill>
                <a:latin typeface="Code Pro"/>
              </a:rPr>
              <a:t>Total de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estudiantes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matriculados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en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el total de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asignaturas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al final del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semestre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</a:t>
            </a:r>
          </a:p>
        </p:txBody>
      </p:sp>
      <p:sp>
        <p:nvSpPr>
          <p:cNvPr id="31" name="AutoShape 31"/>
          <p:cNvSpPr/>
          <p:nvPr/>
        </p:nvSpPr>
        <p:spPr>
          <a:xfrm>
            <a:off x="8714658" y="5399771"/>
            <a:ext cx="7939334" cy="0"/>
          </a:xfrm>
          <a:prstGeom prst="line">
            <a:avLst/>
          </a:prstGeom>
          <a:ln w="38100" cap="flat">
            <a:solidFill>
              <a:srgbClr val="D5EBD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2" name="Group 32"/>
          <p:cNvGrpSpPr/>
          <p:nvPr/>
        </p:nvGrpSpPr>
        <p:grpSpPr>
          <a:xfrm>
            <a:off x="13433926" y="127114"/>
            <a:ext cx="4545296" cy="3740835"/>
            <a:chOff x="0" y="0"/>
            <a:chExt cx="5470471" cy="4987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5470471" cy="4987780"/>
              <a:chOff x="0" y="0"/>
              <a:chExt cx="1522865" cy="1388494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70283" y="0"/>
                <a:ext cx="1382298" cy="1388494"/>
              </a:xfrm>
              <a:custGeom>
                <a:avLst/>
                <a:gdLst/>
                <a:ahLst/>
                <a:cxnLst/>
                <a:rect l="l" t="t" r="r" b="b"/>
                <a:pathLst>
                  <a:path w="1382298" h="1388494">
                    <a:moveTo>
                      <a:pt x="691149" y="0"/>
                    </a:moveTo>
                    <a:lnTo>
                      <a:pt x="691149" y="0"/>
                    </a:lnTo>
                    <a:cubicBezTo>
                      <a:pt x="1073359" y="1709"/>
                      <a:pt x="1382298" y="312033"/>
                      <a:pt x="1382298" y="694247"/>
                    </a:cubicBezTo>
                    <a:cubicBezTo>
                      <a:pt x="1382298" y="1076461"/>
                      <a:pt x="1073359" y="1386784"/>
                      <a:pt x="691149" y="1388494"/>
                    </a:cubicBezTo>
                    <a:cubicBezTo>
                      <a:pt x="308939" y="1386784"/>
                      <a:pt x="0" y="1076461"/>
                      <a:pt x="0" y="694247"/>
                    </a:cubicBezTo>
                    <a:cubicBezTo>
                      <a:pt x="0" y="312033"/>
                      <a:pt x="308939" y="1709"/>
                      <a:pt x="691149" y="0"/>
                    </a:cubicBezTo>
                    <a:close/>
                  </a:path>
                </a:pathLst>
              </a:custGeom>
              <a:solidFill>
                <a:srgbClr val="D5EBDF">
                  <a:alpha val="42745"/>
                </a:srgbClr>
              </a:solidFill>
              <a:ln w="19050">
                <a:solidFill>
                  <a:srgbClr val="002060">
                    <a:alpha val="42745"/>
                  </a:srgbClr>
                </a:solidFill>
                <a:prstDash val="sysDot"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342629" y="951451"/>
              <a:ext cx="4785211" cy="30787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89"/>
                </a:lnSpc>
              </a:pPr>
              <a:r>
                <a:rPr lang="en-US" sz="1823" spc="93" dirty="0">
                  <a:solidFill>
                    <a:srgbClr val="274472"/>
                  </a:solidFill>
                  <a:latin typeface="Code Pro Bold"/>
                </a:rPr>
                <a:t>*Nota: </a:t>
              </a:r>
              <a:r>
                <a:rPr lang="en-US" sz="1823" spc="93" dirty="0">
                  <a:solidFill>
                    <a:srgbClr val="274472"/>
                  </a:solidFill>
                  <a:latin typeface="Code Pro"/>
                </a:rPr>
                <a:t>Se </a:t>
              </a:r>
              <a:r>
                <a:rPr lang="en-US" sz="1823" spc="93" dirty="0" err="1">
                  <a:solidFill>
                    <a:srgbClr val="274472"/>
                  </a:solidFill>
                  <a:latin typeface="Code Pro"/>
                </a:rPr>
                <a:t>considera</a:t>
              </a:r>
              <a:r>
                <a:rPr lang="en-US" sz="1823" spc="93" dirty="0">
                  <a:solidFill>
                    <a:srgbClr val="274472"/>
                  </a:solidFill>
                  <a:latin typeface="Code Pro"/>
                </a:rPr>
                <a:t> </a:t>
              </a:r>
              <a:r>
                <a:rPr lang="en-US" sz="1823" u="sng" spc="93" dirty="0" err="1">
                  <a:solidFill>
                    <a:srgbClr val="274472"/>
                  </a:solidFill>
                  <a:latin typeface="Code Pro"/>
                </a:rPr>
                <a:t>Repitencia</a:t>
              </a:r>
              <a:r>
                <a:rPr lang="en-US" sz="1823" spc="93" dirty="0">
                  <a:solidFill>
                    <a:srgbClr val="274472"/>
                  </a:solidFill>
                  <a:latin typeface="Code Pro"/>
                </a:rPr>
                <a:t> al </a:t>
              </a:r>
              <a:r>
                <a:rPr lang="en-US" sz="1823" spc="93" dirty="0" err="1">
                  <a:solidFill>
                    <a:srgbClr val="274472"/>
                  </a:solidFill>
                  <a:latin typeface="Code Pro"/>
                </a:rPr>
                <a:t>indicador</a:t>
              </a:r>
              <a:r>
                <a:rPr lang="en-US" sz="1823" spc="93" dirty="0">
                  <a:solidFill>
                    <a:srgbClr val="274472"/>
                  </a:solidFill>
                  <a:latin typeface="Code Pro"/>
                </a:rPr>
                <a:t> de </a:t>
              </a:r>
              <a:r>
                <a:rPr lang="en-US" sz="1823" spc="93" dirty="0" err="1">
                  <a:solidFill>
                    <a:srgbClr val="274472"/>
                  </a:solidFill>
                  <a:latin typeface="Code Pro"/>
                </a:rPr>
                <a:t>estudiantes</a:t>
              </a:r>
              <a:r>
                <a:rPr lang="en-US" sz="1823" spc="93" dirty="0">
                  <a:solidFill>
                    <a:srgbClr val="274472"/>
                  </a:solidFill>
                  <a:latin typeface="Code Pro"/>
                </a:rPr>
                <a:t> que </a:t>
              </a:r>
              <a:r>
                <a:rPr lang="en-US" sz="1823" spc="93" dirty="0" err="1">
                  <a:solidFill>
                    <a:srgbClr val="274472"/>
                  </a:solidFill>
                  <a:latin typeface="Code Pro Bold"/>
                </a:rPr>
                <a:t>perdieron</a:t>
              </a:r>
              <a:r>
                <a:rPr lang="en-US" sz="1823" spc="93" dirty="0">
                  <a:solidFill>
                    <a:srgbClr val="274472"/>
                  </a:solidFill>
                  <a:latin typeface="Code Pro Bold"/>
                </a:rPr>
                <a:t> o </a:t>
              </a:r>
              <a:r>
                <a:rPr lang="en-US" sz="1823" spc="93" dirty="0" err="1">
                  <a:solidFill>
                    <a:srgbClr val="274472"/>
                  </a:solidFill>
                  <a:latin typeface="Code Pro Bold"/>
                </a:rPr>
                <a:t>retiraron</a:t>
              </a:r>
              <a:r>
                <a:rPr lang="en-US" sz="1823" spc="93" dirty="0">
                  <a:solidFill>
                    <a:srgbClr val="274472"/>
                  </a:solidFill>
                  <a:latin typeface="Code Pro Bold"/>
                </a:rPr>
                <a:t> al </a:t>
              </a:r>
              <a:r>
                <a:rPr lang="en-US" sz="1823" spc="93" dirty="0" err="1">
                  <a:solidFill>
                    <a:srgbClr val="274472"/>
                  </a:solidFill>
                  <a:latin typeface="Code Pro Bold"/>
                </a:rPr>
                <a:t>menos</a:t>
              </a:r>
              <a:r>
                <a:rPr lang="en-US" sz="1823" spc="93" dirty="0">
                  <a:solidFill>
                    <a:srgbClr val="274472"/>
                  </a:solidFill>
                  <a:latin typeface="Code Pro Bold"/>
                </a:rPr>
                <a:t> una </a:t>
              </a:r>
              <a:r>
                <a:rPr lang="en-US" sz="1823" spc="93" dirty="0" err="1">
                  <a:solidFill>
                    <a:srgbClr val="274472"/>
                  </a:solidFill>
                  <a:latin typeface="Code Pro Bold"/>
                </a:rPr>
                <a:t>asignatura</a:t>
              </a:r>
              <a:r>
                <a:rPr lang="en-US" sz="1823" spc="93" dirty="0">
                  <a:solidFill>
                    <a:srgbClr val="274472"/>
                  </a:solidFill>
                  <a:latin typeface="Code Pro Bold"/>
                </a:rPr>
                <a:t> </a:t>
              </a:r>
              <a:r>
                <a:rPr lang="en-US" sz="1823" spc="93" dirty="0">
                  <a:solidFill>
                    <a:srgbClr val="274472"/>
                  </a:solidFill>
                  <a:latin typeface="Code Pro"/>
                </a:rPr>
                <a:t>y que por lo tanto </a:t>
              </a:r>
              <a:r>
                <a:rPr lang="en-US" sz="1823" spc="93" dirty="0" err="1">
                  <a:solidFill>
                    <a:srgbClr val="274472"/>
                  </a:solidFill>
                  <a:latin typeface="Code Pro"/>
                </a:rPr>
                <a:t>deben</a:t>
              </a:r>
              <a:r>
                <a:rPr lang="en-US" sz="1823" spc="93" dirty="0">
                  <a:solidFill>
                    <a:srgbClr val="274472"/>
                  </a:solidFill>
                  <a:latin typeface="Code Pro"/>
                </a:rPr>
                <a:t> </a:t>
              </a:r>
              <a:r>
                <a:rPr lang="en-US" sz="1823" spc="93" dirty="0" err="1">
                  <a:solidFill>
                    <a:srgbClr val="274472"/>
                  </a:solidFill>
                  <a:latin typeface="Code Pro"/>
                </a:rPr>
                <a:t>repetirla</a:t>
              </a:r>
              <a:r>
                <a:rPr lang="en-US" sz="1823" spc="93" dirty="0">
                  <a:solidFill>
                    <a:srgbClr val="274472"/>
                  </a:solidFill>
                  <a:latin typeface="Code Pro"/>
                </a:rPr>
                <a:t>(s) </a:t>
              </a:r>
              <a:r>
                <a:rPr lang="en-US" sz="1823" spc="93" dirty="0" err="1">
                  <a:solidFill>
                    <a:srgbClr val="274472"/>
                  </a:solidFill>
                  <a:latin typeface="Code Pro"/>
                </a:rPr>
                <a:t>en</a:t>
              </a:r>
              <a:r>
                <a:rPr lang="en-US" sz="1823" spc="93" dirty="0">
                  <a:solidFill>
                    <a:srgbClr val="274472"/>
                  </a:solidFill>
                  <a:latin typeface="Code Pro"/>
                </a:rPr>
                <a:t> un </a:t>
              </a:r>
              <a:r>
                <a:rPr lang="en-US" sz="1823" spc="93" dirty="0" err="1">
                  <a:solidFill>
                    <a:srgbClr val="274472"/>
                  </a:solidFill>
                  <a:latin typeface="Code Pro"/>
                </a:rPr>
                <a:t>semestre</a:t>
              </a:r>
              <a:r>
                <a:rPr lang="en-US" sz="1823" spc="93" dirty="0">
                  <a:solidFill>
                    <a:srgbClr val="274472"/>
                  </a:solidFill>
                  <a:latin typeface="Code Pro"/>
                </a:rPr>
                <a:t> posterior.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602663" y="6548946"/>
            <a:ext cx="10163324" cy="91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n-US" sz="1723" spc="87">
                <a:solidFill>
                  <a:srgbClr val="FFFFFF"/>
                </a:solidFill>
                <a:latin typeface="Code Pro"/>
              </a:rPr>
              <a:t>Total de estudiantes retirados del total de asignaturas </a:t>
            </a:r>
          </a:p>
          <a:p>
            <a:pPr algn="ctr">
              <a:lnSpc>
                <a:spcPts val="3843"/>
              </a:lnSpc>
            </a:pPr>
            <a:r>
              <a:rPr lang="en-US" sz="1723" spc="87">
                <a:solidFill>
                  <a:srgbClr val="FFFFFF"/>
                </a:solidFill>
                <a:latin typeface="Code Pro"/>
              </a:rPr>
              <a:t>Total de estudiantes matriculados en el total de asignaturas al inicio del semestre </a:t>
            </a:r>
          </a:p>
        </p:txBody>
      </p:sp>
      <p:sp>
        <p:nvSpPr>
          <p:cNvPr id="38" name="AutoShape 38"/>
          <p:cNvSpPr/>
          <p:nvPr/>
        </p:nvSpPr>
        <p:spPr>
          <a:xfrm>
            <a:off x="8738518" y="7069619"/>
            <a:ext cx="7939334" cy="0"/>
          </a:xfrm>
          <a:prstGeom prst="line">
            <a:avLst/>
          </a:prstGeom>
          <a:ln w="38100" cap="flat">
            <a:solidFill>
              <a:srgbClr val="D5EB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TextBox 39"/>
          <p:cNvSpPr txBox="1"/>
          <p:nvPr/>
        </p:nvSpPr>
        <p:spPr>
          <a:xfrm>
            <a:off x="7602663" y="8250146"/>
            <a:ext cx="10163324" cy="91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n-US" sz="1723" spc="87" dirty="0">
                <a:solidFill>
                  <a:srgbClr val="FFFFFF"/>
                </a:solidFill>
                <a:latin typeface="Code Pro"/>
              </a:rPr>
              <a:t>Total de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estudiantes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perdidos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o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retirados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del total de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asignaturas</a:t>
            </a:r>
            <a:endParaRPr lang="en-US" sz="1723" spc="87" dirty="0">
              <a:solidFill>
                <a:srgbClr val="FFFFFF"/>
              </a:solidFill>
              <a:latin typeface="Code Pro"/>
            </a:endParaRPr>
          </a:p>
          <a:p>
            <a:pPr algn="ctr">
              <a:lnSpc>
                <a:spcPts val="3843"/>
              </a:lnSpc>
            </a:pPr>
            <a:r>
              <a:rPr lang="en-US" sz="1723" spc="87" dirty="0">
                <a:solidFill>
                  <a:srgbClr val="FFFFFF"/>
                </a:solidFill>
                <a:latin typeface="Code Pro"/>
              </a:rPr>
              <a:t>Total de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estudiantes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matriculados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en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el total de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asignaturas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al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inicio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del </a:t>
            </a:r>
            <a:r>
              <a:rPr lang="en-US" sz="1723" spc="87" dirty="0" err="1">
                <a:solidFill>
                  <a:srgbClr val="FFFFFF"/>
                </a:solidFill>
                <a:latin typeface="Code Pro"/>
              </a:rPr>
              <a:t>semestre</a:t>
            </a:r>
            <a:r>
              <a:rPr lang="en-US" sz="1723" spc="87" dirty="0">
                <a:solidFill>
                  <a:srgbClr val="FFFFFF"/>
                </a:solidFill>
                <a:latin typeface="Code Pro"/>
              </a:rPr>
              <a:t> </a:t>
            </a:r>
          </a:p>
        </p:txBody>
      </p:sp>
      <p:sp>
        <p:nvSpPr>
          <p:cNvPr id="40" name="AutoShape 40"/>
          <p:cNvSpPr/>
          <p:nvPr/>
        </p:nvSpPr>
        <p:spPr>
          <a:xfrm>
            <a:off x="8738518" y="8742245"/>
            <a:ext cx="7939334" cy="0"/>
          </a:xfrm>
          <a:prstGeom prst="line">
            <a:avLst/>
          </a:prstGeom>
          <a:ln w="38100" cap="flat">
            <a:solidFill>
              <a:srgbClr val="D5EB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1D08FC3E-5524-42C2-AD23-AB3F235A885B}"/>
              </a:ext>
            </a:extLst>
          </p:cNvPr>
          <p:cNvSpPr txBox="1"/>
          <p:nvPr/>
        </p:nvSpPr>
        <p:spPr>
          <a:xfrm>
            <a:off x="11857689" y="3365858"/>
            <a:ext cx="1549370" cy="571930"/>
          </a:xfrm>
          <a:prstGeom prst="roundRect">
            <a:avLst/>
          </a:prstGeom>
          <a:solidFill>
            <a:srgbClr val="D0ECDD"/>
          </a:solidFill>
          <a:ln>
            <a:solidFill>
              <a:srgbClr val="D0ECD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sz="3122" dirty="0">
                <a:solidFill>
                  <a:srgbClr val="9572AB"/>
                </a:solidFill>
                <a:latin typeface="Oswald"/>
              </a:rPr>
              <a:t>F</a:t>
            </a:r>
            <a:r>
              <a:rPr lang="es-CO" sz="3122" dirty="0" err="1">
                <a:solidFill>
                  <a:srgbClr val="9572AB"/>
                </a:solidFill>
                <a:latin typeface="Oswald"/>
              </a:rPr>
              <a:t>órmula</a:t>
            </a:r>
            <a:endParaRPr lang="en-US" sz="3122" dirty="0">
              <a:solidFill>
                <a:srgbClr val="9572AB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27131">
            <a:off x="-3084352" y="7228030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4" y="0"/>
                </a:lnTo>
                <a:lnTo>
                  <a:pt x="10565824" y="6048935"/>
                </a:lnTo>
                <a:lnTo>
                  <a:pt x="0" y="6048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4" name="Freeform 4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4783034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7" name="Freeform 17"/>
          <p:cNvSpPr/>
          <p:nvPr/>
        </p:nvSpPr>
        <p:spPr>
          <a:xfrm rot="1427131">
            <a:off x="12424064" y="-3024467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5" y="0"/>
                </a:lnTo>
                <a:lnTo>
                  <a:pt x="10565825" y="6048934"/>
                </a:lnTo>
                <a:lnTo>
                  <a:pt x="0" y="6048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9" y="1017535"/>
            <a:ext cx="13466165" cy="96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dirty="0">
                <a:solidFill>
                  <a:srgbClr val="5290C9"/>
                </a:solidFill>
                <a:latin typeface="Playfair Display SC Bold"/>
              </a:rPr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626696" y="1716388"/>
            <a:ext cx="9034608" cy="830997"/>
            <a:chOff x="3932425" y="2049563"/>
            <a:chExt cx="9034608" cy="83099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10006862" y="2207121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000" spc="699" dirty="0">
                  <a:solidFill>
                    <a:schemeClr val="accent6"/>
                  </a:solidFill>
                  <a:latin typeface="Oswald Bold"/>
                </a:rPr>
                <a:t>2023-1</a:t>
              </a:r>
              <a:endParaRPr lang="en-US" sz="4400" spc="699" dirty="0">
                <a:solidFill>
                  <a:schemeClr val="accent6"/>
                </a:solidFill>
                <a:latin typeface="Oswald Bold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POR</a:t>
              </a:r>
              <a:r>
                <a:rPr lang="en-US" sz="4800" dirty="0">
                  <a:solidFill>
                    <a:srgbClr val="274472"/>
                  </a:solidFill>
                  <a:latin typeface="Playfair Display SC Bold Italics"/>
                </a:rPr>
                <a:t> </a:t>
              </a:r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DEPARTAMENTO</a:t>
              </a:r>
              <a:endParaRPr lang="es-CO" sz="4800" dirty="0"/>
            </a:p>
          </p:txBody>
        </p:sp>
      </p:grpSp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693C0838-8712-4C21-99F8-CBFBB606C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341288"/>
              </p:ext>
            </p:extLst>
          </p:nvPr>
        </p:nvGraphicFramePr>
        <p:xfrm>
          <a:off x="2743200" y="2552905"/>
          <a:ext cx="12814584" cy="691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2" name="Gráfico 11">
            <a:extLst>
              <a:ext uri="{FF2B5EF4-FFF2-40B4-BE49-F238E27FC236}">
                <a16:creationId xmlns:a16="http://schemas.microsoft.com/office/drawing/2014/main" id="{8315DD11-3173-4C76-922C-F2ABC9B80D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6569" t="72950"/>
          <a:stretch/>
        </p:blipFill>
        <p:spPr>
          <a:xfrm>
            <a:off x="12801600" y="7581899"/>
            <a:ext cx="6113952" cy="27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27131">
            <a:off x="-3084352" y="7228030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4" y="0"/>
                </a:lnTo>
                <a:lnTo>
                  <a:pt x="10565824" y="6048935"/>
                </a:lnTo>
                <a:lnTo>
                  <a:pt x="0" y="6048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4" name="Freeform 4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206735" y="705155"/>
            <a:ext cx="13466165" cy="96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dirty="0">
                <a:solidFill>
                  <a:srgbClr val="5290C9"/>
                </a:solidFill>
                <a:latin typeface="Playfair Display SC Bold"/>
              </a:rPr>
              <a:t> ESTUDIANTES PERDIDOS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54042" y="375554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PORCENTAJE 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7" name="Freeform 17"/>
          <p:cNvSpPr/>
          <p:nvPr/>
        </p:nvSpPr>
        <p:spPr>
          <a:xfrm rot="1427131">
            <a:off x="12424064" y="-3024467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5" y="0"/>
                </a:lnTo>
                <a:lnTo>
                  <a:pt x="10565825" y="6048934"/>
                </a:lnTo>
                <a:lnTo>
                  <a:pt x="0" y="6048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70CF8B8-4A83-40D6-ABDE-321ECE7C524C}"/>
              </a:ext>
            </a:extLst>
          </p:cNvPr>
          <p:cNvGrpSpPr/>
          <p:nvPr/>
        </p:nvGrpSpPr>
        <p:grpSpPr>
          <a:xfrm>
            <a:off x="4547643" y="1426933"/>
            <a:ext cx="9034608" cy="830997"/>
            <a:chOff x="3932425" y="2049563"/>
            <a:chExt cx="9034608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8FBBB9-F1E4-4303-BA7E-D5A8B89DAE08}"/>
                </a:ext>
              </a:extLst>
            </p:cNvPr>
            <p:cNvSpPr txBox="1"/>
            <p:nvPr/>
          </p:nvSpPr>
          <p:spPr>
            <a:xfrm>
              <a:off x="10006862" y="2207121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000" spc="699" dirty="0">
                  <a:solidFill>
                    <a:schemeClr val="accent6"/>
                  </a:solidFill>
                  <a:latin typeface="Oswald Bold"/>
                </a:rPr>
                <a:t>2023-1</a:t>
              </a:r>
              <a:endParaRPr lang="en-US" sz="4400" spc="699" dirty="0">
                <a:solidFill>
                  <a:schemeClr val="accent6"/>
                </a:solidFill>
                <a:latin typeface="Oswald Bold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5E01F14-7437-4C4B-81F4-6B153B65EC57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POR</a:t>
              </a:r>
              <a:r>
                <a:rPr lang="en-US" sz="4800" dirty="0">
                  <a:solidFill>
                    <a:srgbClr val="274472"/>
                  </a:solidFill>
                  <a:latin typeface="Playfair Display SC Bold Italics"/>
                </a:rPr>
                <a:t> </a:t>
              </a:r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DEPARTAMENTO</a:t>
              </a:r>
              <a:endParaRPr lang="es-CO" sz="4800" dirty="0"/>
            </a:p>
          </p:txBody>
        </p:sp>
      </p:grpSp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22D798B2-28B6-4D72-BA5B-D95E917F98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264222"/>
              </p:ext>
            </p:extLst>
          </p:nvPr>
        </p:nvGraphicFramePr>
        <p:xfrm>
          <a:off x="3281967" y="2257930"/>
          <a:ext cx="11315700" cy="683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3" name="Gráfico 22">
            <a:extLst>
              <a:ext uri="{FF2B5EF4-FFF2-40B4-BE49-F238E27FC236}">
                <a16:creationId xmlns:a16="http://schemas.microsoft.com/office/drawing/2014/main" id="{2BA7F38D-AB5B-4F48-B8A9-80A50509EE7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2067" t="71505" b="1"/>
          <a:stretch/>
        </p:blipFill>
        <p:spPr>
          <a:xfrm>
            <a:off x="12233908" y="7555124"/>
            <a:ext cx="6534544" cy="27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2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27131">
            <a:off x="-3084352" y="7228030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4" y="0"/>
                </a:lnTo>
                <a:lnTo>
                  <a:pt x="10565824" y="6048935"/>
                </a:lnTo>
                <a:lnTo>
                  <a:pt x="0" y="6048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4" name="Freeform 4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281120" y="994612"/>
            <a:ext cx="1372576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5290C9"/>
                </a:solidFill>
                <a:latin typeface="Playfair Display SC Bold"/>
              </a:rPr>
              <a:t> </a:t>
            </a:r>
            <a:r>
              <a:rPr lang="en-US" sz="6600" dirty="0">
                <a:solidFill>
                  <a:srgbClr val="5290C9"/>
                </a:solidFill>
                <a:latin typeface="Playfair Display SC Bold"/>
              </a:rPr>
              <a:t>ESTUDIANTES</a:t>
            </a:r>
            <a:r>
              <a:rPr lang="en-US" sz="8000" dirty="0">
                <a:solidFill>
                  <a:srgbClr val="5290C9"/>
                </a:solidFill>
                <a:latin typeface="Playfair Display SC Bold"/>
              </a:rPr>
              <a:t> </a:t>
            </a:r>
            <a:r>
              <a:rPr lang="en-US" sz="6600" dirty="0">
                <a:solidFill>
                  <a:srgbClr val="5290C9"/>
                </a:solidFill>
                <a:latin typeface="Playfair Display SC Bold"/>
              </a:rPr>
              <a:t>RETIRADOS</a:t>
            </a:r>
            <a:endParaRPr lang="en-US" sz="8000" dirty="0">
              <a:solidFill>
                <a:srgbClr val="5290C9"/>
              </a:solidFill>
              <a:latin typeface="Playfair Display SC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83035" y="652216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PORCENTAJE DE ESTUDIANTES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7" name="Freeform 17"/>
          <p:cNvSpPr/>
          <p:nvPr/>
        </p:nvSpPr>
        <p:spPr>
          <a:xfrm rot="1427131">
            <a:off x="12424064" y="-3024467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5" y="0"/>
                </a:lnTo>
                <a:lnTo>
                  <a:pt x="10565825" y="6048934"/>
                </a:lnTo>
                <a:lnTo>
                  <a:pt x="0" y="6048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0A8E972-99AC-469A-83F6-14DF6484955C}"/>
              </a:ext>
            </a:extLst>
          </p:cNvPr>
          <p:cNvGrpSpPr/>
          <p:nvPr/>
        </p:nvGrpSpPr>
        <p:grpSpPr>
          <a:xfrm>
            <a:off x="4626696" y="1716388"/>
            <a:ext cx="9034608" cy="830997"/>
            <a:chOff x="3932425" y="2049563"/>
            <a:chExt cx="9034608" cy="830997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D26B2D3A-46CA-4BA6-AF5B-429D2E1126EA}"/>
                </a:ext>
              </a:extLst>
            </p:cNvPr>
            <p:cNvSpPr txBox="1"/>
            <p:nvPr/>
          </p:nvSpPr>
          <p:spPr>
            <a:xfrm>
              <a:off x="10006862" y="2207121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000" spc="699" dirty="0">
                  <a:solidFill>
                    <a:schemeClr val="accent6"/>
                  </a:solidFill>
                  <a:latin typeface="Oswald Bold"/>
                </a:rPr>
                <a:t>2023-1</a:t>
              </a:r>
              <a:endParaRPr lang="en-US" sz="4400" spc="699" dirty="0">
                <a:solidFill>
                  <a:schemeClr val="accent6"/>
                </a:solidFill>
                <a:latin typeface="Oswald Bold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B9659BA-7841-470A-9E21-E8907EB5C4E2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POR</a:t>
              </a:r>
              <a:r>
                <a:rPr lang="en-US" sz="4800" dirty="0">
                  <a:solidFill>
                    <a:srgbClr val="274472"/>
                  </a:solidFill>
                  <a:latin typeface="Playfair Display SC Bold Italics"/>
                </a:rPr>
                <a:t> </a:t>
              </a:r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DEPARTAMENTO</a:t>
              </a:r>
              <a:endParaRPr lang="es-CO" sz="4800" dirty="0"/>
            </a:p>
          </p:txBody>
        </p:sp>
      </p:grpSp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2206281B-BBEF-48E0-BC30-6D725213EC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42497"/>
              </p:ext>
            </p:extLst>
          </p:nvPr>
        </p:nvGraphicFramePr>
        <p:xfrm>
          <a:off x="3308036" y="2617716"/>
          <a:ext cx="11864988" cy="672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1" name="Gráfico 20">
            <a:extLst>
              <a:ext uri="{FF2B5EF4-FFF2-40B4-BE49-F238E27FC236}">
                <a16:creationId xmlns:a16="http://schemas.microsoft.com/office/drawing/2014/main" id="{CA6C85E3-A2D8-4530-9CA6-15D28ED674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1126" t="69327"/>
          <a:stretch/>
        </p:blipFill>
        <p:spPr>
          <a:xfrm>
            <a:off x="11961129" y="7502184"/>
            <a:ext cx="6400358" cy="28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31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27131">
            <a:off x="-3084352" y="7228030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4" y="0"/>
                </a:lnTo>
                <a:lnTo>
                  <a:pt x="10565824" y="6048935"/>
                </a:lnTo>
                <a:lnTo>
                  <a:pt x="0" y="6048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4" name="Freeform 4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4783034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7" name="Freeform 17"/>
          <p:cNvSpPr/>
          <p:nvPr/>
        </p:nvSpPr>
        <p:spPr>
          <a:xfrm rot="1427131">
            <a:off x="12424064" y="-3024467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5" y="0"/>
                </a:lnTo>
                <a:lnTo>
                  <a:pt x="10565825" y="6048934"/>
                </a:lnTo>
                <a:lnTo>
                  <a:pt x="0" y="6048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9" y="1017535"/>
            <a:ext cx="13466165" cy="96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dirty="0">
                <a:solidFill>
                  <a:srgbClr val="5290C9"/>
                </a:solidFill>
                <a:latin typeface="Playfair Display SC Bold"/>
              </a:rPr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626696" y="1716388"/>
            <a:ext cx="9034608" cy="830997"/>
            <a:chOff x="3932425" y="2049563"/>
            <a:chExt cx="9034608" cy="83099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10006862" y="2207121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000" spc="699" dirty="0">
                  <a:solidFill>
                    <a:schemeClr val="accent6"/>
                  </a:solidFill>
                  <a:latin typeface="Oswald Bold"/>
                </a:rPr>
                <a:t>2023-1</a:t>
              </a:r>
              <a:endParaRPr lang="en-US" sz="4400" spc="699" dirty="0">
                <a:solidFill>
                  <a:schemeClr val="accent6"/>
                </a:solidFill>
                <a:latin typeface="Oswald Bold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POR</a:t>
              </a:r>
              <a:r>
                <a:rPr lang="en-US" sz="4800" dirty="0">
                  <a:solidFill>
                    <a:srgbClr val="274472"/>
                  </a:solidFill>
                  <a:latin typeface="Playfair Display SC Bold Italics"/>
                </a:rPr>
                <a:t> </a:t>
              </a:r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DEPARTAMENTO</a:t>
              </a:r>
              <a:endParaRPr lang="es-CO" sz="4800" dirty="0"/>
            </a:p>
          </p:txBody>
        </p:sp>
      </p:grpSp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7C9AD516-BE3F-4D61-B216-F9C102D80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586435"/>
              </p:ext>
            </p:extLst>
          </p:nvPr>
        </p:nvGraphicFramePr>
        <p:xfrm>
          <a:off x="2895600" y="2528015"/>
          <a:ext cx="11470398" cy="677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7" name="Gráfico 26">
            <a:extLst>
              <a:ext uri="{FF2B5EF4-FFF2-40B4-BE49-F238E27FC236}">
                <a16:creationId xmlns:a16="http://schemas.microsoft.com/office/drawing/2014/main" id="{2ECA6667-0882-4BB7-AE15-AD7E440C7D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1822" t="68577"/>
          <a:stretch/>
        </p:blipFill>
        <p:spPr>
          <a:xfrm>
            <a:off x="12346700" y="7394381"/>
            <a:ext cx="6333098" cy="29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27131">
            <a:off x="-3084352" y="7228030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4" y="0"/>
                </a:lnTo>
                <a:lnTo>
                  <a:pt x="10565824" y="6048935"/>
                </a:lnTo>
                <a:lnTo>
                  <a:pt x="0" y="6048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4" name="Freeform 4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2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4783034" y="544413"/>
            <a:ext cx="838137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rgbClr val="5B807A"/>
                </a:solidFill>
                <a:latin typeface="Oswald Bold"/>
              </a:rPr>
              <a:t>PORCENTAJE DE ESTUDIANTES QUE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7" name="Freeform 17"/>
          <p:cNvSpPr/>
          <p:nvPr/>
        </p:nvSpPr>
        <p:spPr>
          <a:xfrm rot="1427131">
            <a:off x="12424064" y="-3024467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5" y="0"/>
                </a:lnTo>
                <a:lnTo>
                  <a:pt x="10565825" y="6048934"/>
                </a:lnTo>
                <a:lnTo>
                  <a:pt x="0" y="6048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C7713D2-1F5D-43E4-B54E-384AF4382EF1}"/>
              </a:ext>
            </a:extLst>
          </p:cNvPr>
          <p:cNvSpPr txBox="1"/>
          <p:nvPr/>
        </p:nvSpPr>
        <p:spPr>
          <a:xfrm>
            <a:off x="2091619" y="1017535"/>
            <a:ext cx="13466165" cy="96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dirty="0">
                <a:solidFill>
                  <a:srgbClr val="5290C9"/>
                </a:solidFill>
                <a:latin typeface="Playfair Display SC Bold"/>
              </a:rPr>
              <a:t> REPETIRÁN ASIGNATURAS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C56B00-A61A-49B4-83E1-3B952B1229B8}"/>
              </a:ext>
            </a:extLst>
          </p:cNvPr>
          <p:cNvGrpSpPr/>
          <p:nvPr/>
        </p:nvGrpSpPr>
        <p:grpSpPr>
          <a:xfrm>
            <a:off x="4626696" y="1716388"/>
            <a:ext cx="9034608" cy="830997"/>
            <a:chOff x="3932425" y="2049563"/>
            <a:chExt cx="9034608" cy="83099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A795155-8341-4E9C-8E4F-342893CD0B7C}"/>
                </a:ext>
              </a:extLst>
            </p:cNvPr>
            <p:cNvSpPr txBox="1"/>
            <p:nvPr/>
          </p:nvSpPr>
          <p:spPr>
            <a:xfrm>
              <a:off x="10006862" y="2207121"/>
              <a:ext cx="2960171" cy="5672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4000" spc="699" dirty="0">
                  <a:solidFill>
                    <a:schemeClr val="accent6"/>
                  </a:solidFill>
                  <a:latin typeface="Oswald Bold"/>
                </a:rPr>
                <a:t>2023-1</a:t>
              </a:r>
              <a:endParaRPr lang="en-US" sz="4400" spc="699" dirty="0">
                <a:solidFill>
                  <a:schemeClr val="accent6"/>
                </a:solidFill>
                <a:latin typeface="Oswald Bold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F5163B-B1DC-4893-AA75-2BB7492D76BE}"/>
                </a:ext>
              </a:extLst>
            </p:cNvPr>
            <p:cNvSpPr/>
            <p:nvPr/>
          </p:nvSpPr>
          <p:spPr>
            <a:xfrm>
              <a:off x="3932425" y="2049563"/>
              <a:ext cx="6953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POR</a:t>
              </a:r>
              <a:r>
                <a:rPr lang="en-US" sz="4800" dirty="0">
                  <a:solidFill>
                    <a:srgbClr val="274472"/>
                  </a:solidFill>
                  <a:latin typeface="Playfair Display SC Bold Italics"/>
                </a:rPr>
                <a:t> </a:t>
              </a:r>
              <a:r>
                <a:rPr lang="en-US" sz="4400" dirty="0">
                  <a:solidFill>
                    <a:srgbClr val="274472"/>
                  </a:solidFill>
                  <a:latin typeface="Playfair Display SC Bold Italics"/>
                </a:rPr>
                <a:t>DEPARTAMENTO</a:t>
              </a:r>
              <a:endParaRPr lang="es-CO" sz="4800" dirty="0"/>
            </a:p>
          </p:txBody>
        </p:sp>
      </p:grpSp>
      <p:graphicFrame>
        <p:nvGraphicFramePr>
          <p:cNvPr id="24" name="1 Gráfico">
            <a:extLst>
              <a:ext uri="{FF2B5EF4-FFF2-40B4-BE49-F238E27FC236}">
                <a16:creationId xmlns:a16="http://schemas.microsoft.com/office/drawing/2014/main" id="{8D04B326-7422-4490-8713-EF5CB56B7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883125"/>
              </p:ext>
            </p:extLst>
          </p:nvPr>
        </p:nvGraphicFramePr>
        <p:xfrm>
          <a:off x="3119866" y="2463800"/>
          <a:ext cx="11620499" cy="698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3" name="Gráfico 22">
            <a:extLst>
              <a:ext uri="{FF2B5EF4-FFF2-40B4-BE49-F238E27FC236}">
                <a16:creationId xmlns:a16="http://schemas.microsoft.com/office/drawing/2014/main" id="{6965A2B9-0817-452B-AC04-4BE8DBC60E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1648" t="69075"/>
          <a:stretch/>
        </p:blipFill>
        <p:spPr>
          <a:xfrm>
            <a:off x="12233908" y="7581900"/>
            <a:ext cx="6144959" cy="27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4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13618" y="-1170253"/>
            <a:ext cx="21769222" cy="15743469"/>
            <a:chOff x="0" y="0"/>
            <a:chExt cx="29025629" cy="20991292"/>
          </a:xfrm>
        </p:grpSpPr>
        <p:sp>
          <p:nvSpPr>
            <p:cNvPr id="3" name="Freeform 3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1243611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1"/>
                  </a:lnTo>
                  <a:lnTo>
                    <a:pt x="0" y="9747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639596" y="11243611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1"/>
                  </a:lnTo>
                  <a:lnTo>
                    <a:pt x="0" y="9747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550566" y="2402014"/>
            <a:ext cx="13186868" cy="7213479"/>
          </a:xfrm>
          <a:custGeom>
            <a:avLst/>
            <a:gdLst/>
            <a:ahLst/>
            <a:cxnLst/>
            <a:rect l="l" t="t" r="r" b="b"/>
            <a:pathLst>
              <a:path w="13186868" h="7213479">
                <a:moveTo>
                  <a:pt x="0" y="0"/>
                </a:moveTo>
                <a:lnTo>
                  <a:pt x="13186868" y="0"/>
                </a:lnTo>
                <a:lnTo>
                  <a:pt x="13186868" y="7213479"/>
                </a:lnTo>
                <a:lnTo>
                  <a:pt x="0" y="72134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015277" y="9830358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4116" y="923925"/>
            <a:ext cx="15219769" cy="1046457"/>
          </a:xfrm>
          <a:prstGeom prst="roundRect">
            <a:avLst/>
          </a:prstGeom>
          <a:solidFill>
            <a:srgbClr val="FCFAF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ctr">
              <a:lnSpc>
                <a:spcPts val="8058"/>
              </a:lnSpc>
            </a:pPr>
            <a:r>
              <a:rPr lang="en-US" sz="5755" dirty="0">
                <a:solidFill>
                  <a:srgbClr val="789F99"/>
                </a:solidFill>
                <a:latin typeface="Playfair Display SC Italics"/>
              </a:rPr>
              <a:t>RESUMEN</a:t>
            </a:r>
            <a:r>
              <a:rPr lang="en-US" sz="5755" dirty="0">
                <a:solidFill>
                  <a:srgbClr val="789F99"/>
                </a:solidFill>
                <a:latin typeface="Playfair Display SC"/>
              </a:rPr>
              <a:t> </a:t>
            </a:r>
            <a:r>
              <a:rPr lang="en-US" sz="5755" dirty="0">
                <a:solidFill>
                  <a:srgbClr val="274472"/>
                </a:solidFill>
                <a:latin typeface="Playfair Display SC Bold"/>
              </a:rPr>
              <a:t>INSTITUCIONAL DE PREGRADO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DCB71317-C4D6-43B6-8291-0375B48232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 rot="10034049">
            <a:off x="10310206" y="6783224"/>
            <a:ext cx="8965254" cy="5132608"/>
          </a:xfrm>
          <a:custGeom>
            <a:avLst/>
            <a:gdLst/>
            <a:ahLst/>
            <a:cxnLst/>
            <a:rect l="l" t="t" r="r" b="b"/>
            <a:pathLst>
              <a:path w="8965254" h="5132608">
                <a:moveTo>
                  <a:pt x="0" y="0"/>
                </a:moveTo>
                <a:lnTo>
                  <a:pt x="8965255" y="0"/>
                </a:lnTo>
                <a:lnTo>
                  <a:pt x="8965255" y="5132608"/>
                </a:lnTo>
                <a:lnTo>
                  <a:pt x="0" y="5132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ADDE400E-C6B9-42E5-89D7-38F8EF2CF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35036"/>
              </p:ext>
            </p:extLst>
          </p:nvPr>
        </p:nvGraphicFramePr>
        <p:xfrm>
          <a:off x="3363448" y="6499296"/>
          <a:ext cx="11522264" cy="23449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58300">
                  <a:extLst>
                    <a:ext uri="{9D8B030D-6E8A-4147-A177-3AD203B41FA5}">
                      <a16:colId xmlns:a16="http://schemas.microsoft.com/office/drawing/2014/main" val="2271941469"/>
                    </a:ext>
                  </a:extLst>
                </a:gridCol>
                <a:gridCol w="2263964">
                  <a:extLst>
                    <a:ext uri="{9D8B030D-6E8A-4147-A177-3AD203B41FA5}">
                      <a16:colId xmlns:a16="http://schemas.microsoft.com/office/drawing/2014/main" val="3231378688"/>
                    </a:ext>
                  </a:extLst>
                </a:gridCol>
              </a:tblGrid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Total de </a:t>
                      </a:r>
                      <a:r>
                        <a:rPr lang="en-US" sz="2400" b="0" dirty="0" err="1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estudiantes</a:t>
                      </a:r>
                      <a:r>
                        <a:rPr lang="en-US" sz="2400" b="0" dirty="0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5B807A"/>
                          </a:solidFill>
                          <a:latin typeface="Code Pro" panose="020B0604020202020204" charset="0"/>
                          <a:cs typeface="Poppins Bold" panose="020B0604020202020204" charset="0"/>
                        </a:rPr>
                        <a:t>perdidos</a:t>
                      </a:r>
                      <a:r>
                        <a:rPr lang="en-US" sz="2400" b="0" dirty="0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 del total de </a:t>
                      </a:r>
                      <a:r>
                        <a:rPr lang="en-US" sz="2400" b="0" dirty="0" err="1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asignaturas</a:t>
                      </a:r>
                      <a:endParaRPr lang="en-US" sz="2400" b="0" dirty="0">
                        <a:solidFill>
                          <a:srgbClr val="5B807A"/>
                        </a:solidFill>
                        <a:latin typeface="Code Pr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2.962</a:t>
                      </a:r>
                      <a:endParaRPr lang="es-CO" sz="2400" dirty="0">
                        <a:latin typeface="Code Pr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272842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5B807A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Total de </a:t>
                      </a:r>
                      <a:r>
                        <a:rPr lang="en-US" sz="2400" b="0" kern="1200" dirty="0" err="1">
                          <a:solidFill>
                            <a:srgbClr val="5B807A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estudiantes</a:t>
                      </a:r>
                      <a:r>
                        <a:rPr lang="en-US" sz="2400" b="0" kern="1200" dirty="0">
                          <a:solidFill>
                            <a:srgbClr val="5B807A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rgbClr val="5B807A"/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retirados</a:t>
                      </a:r>
                      <a:r>
                        <a:rPr lang="en-US" sz="2400" b="0" kern="1200" dirty="0">
                          <a:solidFill>
                            <a:srgbClr val="5B807A"/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 </a:t>
                      </a:r>
                      <a:r>
                        <a:rPr lang="en-US" sz="2400" b="0" kern="1200" dirty="0">
                          <a:solidFill>
                            <a:srgbClr val="5B807A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del total de </a:t>
                      </a:r>
                      <a:r>
                        <a:rPr lang="en-US" sz="2400" b="0" kern="1200" dirty="0" err="1">
                          <a:solidFill>
                            <a:srgbClr val="5B807A"/>
                          </a:solidFill>
                          <a:latin typeface="Code Pro" panose="020B0604020202020204" charset="0"/>
                          <a:ea typeface="+mn-ea"/>
                          <a:cs typeface="+mn-cs"/>
                        </a:rPr>
                        <a:t>asignaturas</a:t>
                      </a:r>
                      <a:endParaRPr lang="en-US" sz="2400" b="0" kern="1200" dirty="0">
                        <a:solidFill>
                          <a:srgbClr val="5B807A"/>
                        </a:solidFill>
                        <a:latin typeface="Code Pro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2.962</a:t>
                      </a:r>
                      <a:endParaRPr lang="es-CO" sz="2400" dirty="0">
                        <a:latin typeface="Code Pr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948661"/>
                  </a:ext>
                </a:extLst>
              </a:tr>
              <a:tr h="781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Total de </a:t>
                      </a:r>
                      <a:r>
                        <a:rPr lang="en-US" sz="2400" dirty="0" err="1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estudiantes</a:t>
                      </a:r>
                      <a:r>
                        <a:rPr lang="en-US" sz="2400" dirty="0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deben</a:t>
                      </a:r>
                      <a:r>
                        <a:rPr lang="en-US" sz="2400" dirty="0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repetir</a:t>
                      </a:r>
                      <a:r>
                        <a:rPr lang="en-US" sz="2400" dirty="0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asignaturas</a:t>
                      </a:r>
                      <a:endParaRPr lang="en-US" sz="2400" dirty="0">
                        <a:solidFill>
                          <a:srgbClr val="5B807A"/>
                        </a:solidFill>
                        <a:latin typeface="Code Pr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5.924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4739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7531FA95-16EC-4074-A39C-668EDBFB0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606320"/>
              </p:ext>
            </p:extLst>
          </p:nvPr>
        </p:nvGraphicFramePr>
        <p:xfrm>
          <a:off x="3962400" y="3711036"/>
          <a:ext cx="10324362" cy="18064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62181">
                  <a:extLst>
                    <a:ext uri="{9D8B030D-6E8A-4147-A177-3AD203B41FA5}">
                      <a16:colId xmlns:a16="http://schemas.microsoft.com/office/drawing/2014/main" val="2652344952"/>
                    </a:ext>
                  </a:extLst>
                </a:gridCol>
                <a:gridCol w="5162181">
                  <a:extLst>
                    <a:ext uri="{9D8B030D-6E8A-4147-A177-3AD203B41FA5}">
                      <a16:colId xmlns:a16="http://schemas.microsoft.com/office/drawing/2014/main" val="3007439666"/>
                    </a:ext>
                  </a:extLst>
                </a:gridCol>
              </a:tblGrid>
              <a:tr h="903229">
                <a:tc>
                  <a:txBody>
                    <a:bodyPr/>
                    <a:lstStyle/>
                    <a:p>
                      <a:pPr algn="ctr"/>
                      <a:r>
                        <a:rPr lang="es-CO" sz="2400" b="0" kern="1200" dirty="0">
                          <a:solidFill>
                            <a:srgbClr val="5B807A"/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Al inicio del semestre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Al final del </a:t>
                      </a:r>
                      <a:r>
                        <a:rPr lang="en-US" sz="2400" b="0" dirty="0" err="1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semestre</a:t>
                      </a:r>
                      <a:endParaRPr lang="en-US" sz="2400" b="0" dirty="0">
                        <a:solidFill>
                          <a:srgbClr val="5B807A"/>
                        </a:solidFill>
                        <a:latin typeface="Code Pr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627690"/>
                  </a:ext>
                </a:extLst>
              </a:tr>
              <a:tr h="9032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57.396</a:t>
                      </a:r>
                      <a:endParaRPr lang="es-CO" sz="2400" b="1" kern="1200" dirty="0">
                        <a:solidFill>
                          <a:srgbClr val="5B807A"/>
                        </a:solidFill>
                        <a:latin typeface="Code Pro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5B807A"/>
                          </a:solidFill>
                          <a:latin typeface="Code Pro" panose="020B0604020202020204" charset="0"/>
                        </a:rPr>
                        <a:t>54.434</a:t>
                      </a:r>
                      <a:endParaRPr lang="es-CO" sz="2400" b="1" kern="1200" dirty="0">
                        <a:solidFill>
                          <a:srgbClr val="5B807A"/>
                        </a:solidFill>
                        <a:latin typeface="Code Pro" panose="020B0604020202020204" charset="0"/>
                        <a:ea typeface="+mn-ea"/>
                        <a:cs typeface="Poppins Bold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138784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289183">
            <a:off x="-918702" y="-2526513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5" y="0"/>
                </a:lnTo>
                <a:lnTo>
                  <a:pt x="10565825" y="6048934"/>
                </a:lnTo>
                <a:lnTo>
                  <a:pt x="0" y="6048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5290C9"/>
                </a:solidFill>
                <a:latin typeface="Playfair Display SC Bold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rgbClr val="9572AB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87391" y="3314365"/>
            <a:ext cx="8713218" cy="571930"/>
          </a:xfrm>
          <a:prstGeom prst="roundRect">
            <a:avLst/>
          </a:prstGeom>
          <a:solidFill>
            <a:srgbClr val="E1F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sz="3122" dirty="0">
                <a:solidFill>
                  <a:srgbClr val="9572AB"/>
                </a:solidFill>
                <a:latin typeface="Oswald"/>
              </a:rPr>
              <a:t>Total de </a:t>
            </a:r>
            <a:r>
              <a:rPr lang="en-US" sz="3122" dirty="0" err="1">
                <a:solidFill>
                  <a:srgbClr val="9572AB"/>
                </a:solidFill>
                <a:latin typeface="Oswald"/>
              </a:rPr>
              <a:t>estudiantes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9572AB"/>
                </a:solidFill>
                <a:latin typeface="Oswald"/>
              </a:rPr>
              <a:t>matriculados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9572AB"/>
                </a:solidFill>
                <a:latin typeface="Oswald"/>
              </a:rPr>
              <a:t>en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el total de </a:t>
            </a:r>
            <a:r>
              <a:rPr lang="en-US" sz="3122" dirty="0" err="1">
                <a:solidFill>
                  <a:srgbClr val="9572AB"/>
                </a:solidFill>
                <a:latin typeface="Oswald"/>
              </a:rPr>
              <a:t>asignaturas</a:t>
            </a:r>
            <a:endParaRPr lang="en-US" sz="3122" dirty="0">
              <a:solidFill>
                <a:srgbClr val="9572AB"/>
              </a:solidFill>
              <a:latin typeface="Oswa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266848" y="2461670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rgbClr val="9572AB"/>
                </a:solidFill>
                <a:latin typeface="Oswald Bold"/>
              </a:rPr>
              <a:t>2023-1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08241" y="5646597"/>
            <a:ext cx="9500092" cy="647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rgbClr val="9572AB"/>
                </a:solidFill>
                <a:latin typeface="Code Pro" panose="020B0604020202020204" charset="0"/>
              </a:rPr>
              <a:t>Nota: Los </a:t>
            </a:r>
            <a:r>
              <a:rPr lang="en-US" sz="1839" dirty="0" err="1">
                <a:solidFill>
                  <a:srgbClr val="9572AB"/>
                </a:solidFill>
                <a:latin typeface="Code Pro" panose="020B0604020202020204" charset="0"/>
              </a:rPr>
              <a:t>estudiantes</a:t>
            </a:r>
            <a:r>
              <a:rPr lang="en-US" sz="1839" dirty="0">
                <a:solidFill>
                  <a:srgbClr val="9572AB"/>
                </a:solidFill>
                <a:latin typeface="Code Pro" panose="020B0604020202020204" charset="0"/>
              </a:rPr>
              <a:t> se </a:t>
            </a:r>
            <a:r>
              <a:rPr lang="en-US" sz="1839" dirty="0" err="1">
                <a:solidFill>
                  <a:srgbClr val="9572AB"/>
                </a:solidFill>
                <a:latin typeface="Code Pro" panose="020B0604020202020204" charset="0"/>
              </a:rPr>
              <a:t>repiten</a:t>
            </a:r>
            <a:r>
              <a:rPr lang="en-US" sz="1839" dirty="0">
                <a:solidFill>
                  <a:srgbClr val="9572AB"/>
                </a:solidFill>
                <a:latin typeface="Code Pro" panose="020B0604020202020204" charset="0"/>
              </a:rPr>
              <a:t> por el </a:t>
            </a:r>
            <a:r>
              <a:rPr lang="en-US" sz="1839" dirty="0" err="1">
                <a:solidFill>
                  <a:srgbClr val="9572AB"/>
                </a:solidFill>
                <a:latin typeface="Code Pro" panose="020B0604020202020204" charset="0"/>
              </a:rPr>
              <a:t>número</a:t>
            </a:r>
            <a:r>
              <a:rPr lang="en-US" sz="1839" dirty="0">
                <a:solidFill>
                  <a:srgbClr val="9572AB"/>
                </a:solidFill>
                <a:latin typeface="Code Pro" panose="020B0604020202020204" charset="0"/>
              </a:rPr>
              <a:t> de </a:t>
            </a:r>
            <a:r>
              <a:rPr lang="en-US" sz="1839" dirty="0" err="1">
                <a:solidFill>
                  <a:srgbClr val="9572AB"/>
                </a:solidFill>
                <a:latin typeface="Code Pro" panose="020B0604020202020204" charset="0"/>
              </a:rPr>
              <a:t>asignaturas</a:t>
            </a:r>
            <a:r>
              <a:rPr lang="en-US" sz="1839" dirty="0">
                <a:solidFill>
                  <a:srgbClr val="9572AB"/>
                </a:solidFill>
                <a:latin typeface="Code Pro" panose="020B0604020202020204" charset="0"/>
              </a:rPr>
              <a:t> que </a:t>
            </a:r>
            <a:r>
              <a:rPr lang="en-US" sz="1839" dirty="0" err="1">
                <a:solidFill>
                  <a:srgbClr val="9572AB"/>
                </a:solidFill>
                <a:latin typeface="Code Pro" panose="020B0604020202020204" charset="0"/>
              </a:rPr>
              <a:t>matricularon</a:t>
            </a:r>
            <a:r>
              <a:rPr lang="en-US" sz="1839" dirty="0">
                <a:solidFill>
                  <a:srgbClr val="9572AB"/>
                </a:solidFill>
                <a:latin typeface="Poppins Italics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946175" y="7479294"/>
            <a:ext cx="169829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 lang="en-US" sz="2400" dirty="0">
              <a:solidFill>
                <a:srgbClr val="5B807A"/>
              </a:solidFill>
              <a:latin typeface="Poppins Bold"/>
            </a:endParaRP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4ADFD3CA-1517-411C-8517-A119CB64F93F}"/>
              </a:ext>
            </a:extLst>
          </p:cNvPr>
          <p:cNvSpPr txBox="1"/>
          <p:nvPr/>
        </p:nvSpPr>
        <p:spPr>
          <a:xfrm>
            <a:off x="8165476" y="6083314"/>
            <a:ext cx="1918209" cy="571930"/>
          </a:xfrm>
          <a:prstGeom prst="roundRect">
            <a:avLst/>
          </a:prstGeom>
          <a:solidFill>
            <a:srgbClr val="E1F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sz="3122" dirty="0" err="1">
                <a:solidFill>
                  <a:srgbClr val="9572AB"/>
                </a:solidFill>
                <a:latin typeface="Oswald"/>
              </a:rPr>
              <a:t>Resumen</a:t>
            </a:r>
            <a:endParaRPr lang="en-US" sz="3122" dirty="0">
              <a:solidFill>
                <a:srgbClr val="9572AB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1DBF5DF3-A4C8-48F6-9C13-DA154925D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3777"/>
              </p:ext>
            </p:extLst>
          </p:nvPr>
        </p:nvGraphicFramePr>
        <p:xfrm>
          <a:off x="5135213" y="3517786"/>
          <a:ext cx="8017573" cy="324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02873">
                  <a:extLst>
                    <a:ext uri="{9D8B030D-6E8A-4147-A177-3AD203B41FA5}">
                      <a16:colId xmlns:a16="http://schemas.microsoft.com/office/drawing/2014/main" val="2271941469"/>
                    </a:ext>
                  </a:extLst>
                </a:gridCol>
                <a:gridCol w="2914700">
                  <a:extLst>
                    <a:ext uri="{9D8B030D-6E8A-4147-A177-3AD203B41FA5}">
                      <a16:colId xmlns:a16="http://schemas.microsoft.com/office/drawing/2014/main" val="323137868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rgbClr val="5B807A"/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Perdidos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rgbClr val="5B807A"/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5,4 %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27284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rgbClr val="5B807A"/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Retirados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rgbClr val="5B807A"/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5,2%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94866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kern="1200" dirty="0">
                          <a:solidFill>
                            <a:srgbClr val="5B807A"/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% de Repitencia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kern="1200" dirty="0">
                          <a:solidFill>
                            <a:srgbClr val="5B807A"/>
                          </a:solidFill>
                          <a:latin typeface="Code Pro" panose="020B0604020202020204" charset="0"/>
                          <a:ea typeface="+mn-ea"/>
                          <a:cs typeface="Poppins Bold" panose="020B0604020202020204" charset="0"/>
                        </a:rPr>
                        <a:t>10,3%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4739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289183">
            <a:off x="-918702" y="-2526513"/>
            <a:ext cx="10565825" cy="6048935"/>
          </a:xfrm>
          <a:custGeom>
            <a:avLst/>
            <a:gdLst/>
            <a:ahLst/>
            <a:cxnLst/>
            <a:rect l="l" t="t" r="r" b="b"/>
            <a:pathLst>
              <a:path w="10565825" h="6048935">
                <a:moveTo>
                  <a:pt x="0" y="0"/>
                </a:moveTo>
                <a:lnTo>
                  <a:pt x="10565825" y="0"/>
                </a:lnTo>
                <a:lnTo>
                  <a:pt x="10565825" y="6048934"/>
                </a:lnTo>
                <a:lnTo>
                  <a:pt x="0" y="6048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5290C9"/>
                </a:solidFill>
                <a:latin typeface="Playfair Display SC Bold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rgbClr val="9572AB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46467" y="2426113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 dirty="0">
                <a:solidFill>
                  <a:srgbClr val="9572AB"/>
                </a:solidFill>
                <a:latin typeface="Oswald Bold"/>
              </a:rPr>
              <a:t>2023-1</a:t>
            </a:r>
          </a:p>
        </p:txBody>
      </p:sp>
      <p:sp>
        <p:nvSpPr>
          <p:cNvPr id="20" name="Freeform 20"/>
          <p:cNvSpPr/>
          <p:nvPr/>
        </p:nvSpPr>
        <p:spPr>
          <a:xfrm rot="10034049">
            <a:off x="10505990" y="7068480"/>
            <a:ext cx="8965254" cy="5132608"/>
          </a:xfrm>
          <a:custGeom>
            <a:avLst/>
            <a:gdLst/>
            <a:ahLst/>
            <a:cxnLst/>
            <a:rect l="l" t="t" r="r" b="b"/>
            <a:pathLst>
              <a:path w="8965254" h="5132608">
                <a:moveTo>
                  <a:pt x="0" y="0"/>
                </a:moveTo>
                <a:lnTo>
                  <a:pt x="8965255" y="0"/>
                </a:lnTo>
                <a:lnTo>
                  <a:pt x="8965255" y="5132608"/>
                </a:lnTo>
                <a:lnTo>
                  <a:pt x="0" y="5132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800600" y="6977337"/>
            <a:ext cx="8686800" cy="65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2000" dirty="0">
                <a:solidFill>
                  <a:srgbClr val="9572AB"/>
                </a:solidFill>
                <a:latin typeface="Code Pro" panose="020B0604020202020204" charset="0"/>
              </a:rPr>
              <a:t>Nota: Los </a:t>
            </a:r>
            <a:r>
              <a:rPr lang="en-US" sz="2000" dirty="0" err="1">
                <a:solidFill>
                  <a:srgbClr val="9572AB"/>
                </a:solidFill>
                <a:latin typeface="Code Pro" panose="020B0604020202020204" charset="0"/>
              </a:rPr>
              <a:t>estudiantes</a:t>
            </a:r>
            <a:r>
              <a:rPr lang="en-US" sz="2000" dirty="0">
                <a:solidFill>
                  <a:srgbClr val="9572AB"/>
                </a:solidFill>
                <a:latin typeface="Code Pro" panose="020B0604020202020204" charset="0"/>
              </a:rPr>
              <a:t> se </a:t>
            </a:r>
            <a:r>
              <a:rPr lang="en-US" sz="2000" dirty="0" err="1">
                <a:solidFill>
                  <a:srgbClr val="9572AB"/>
                </a:solidFill>
                <a:latin typeface="Code Pro" panose="020B0604020202020204" charset="0"/>
              </a:rPr>
              <a:t>cuentan</a:t>
            </a:r>
            <a:r>
              <a:rPr lang="en-US" sz="2000" dirty="0">
                <a:solidFill>
                  <a:srgbClr val="9572AB"/>
                </a:solidFill>
                <a:latin typeface="Code Pro" panose="020B0604020202020204" charset="0"/>
              </a:rPr>
              <a:t> </a:t>
            </a:r>
            <a:r>
              <a:rPr lang="en-US" sz="2000" dirty="0" err="1">
                <a:solidFill>
                  <a:srgbClr val="9572AB"/>
                </a:solidFill>
                <a:latin typeface="Code Pro" panose="020B0604020202020204" charset="0"/>
              </a:rPr>
              <a:t>más</a:t>
            </a:r>
            <a:r>
              <a:rPr lang="en-US" sz="2000" dirty="0">
                <a:solidFill>
                  <a:srgbClr val="9572AB"/>
                </a:solidFill>
                <a:latin typeface="Code Pro" panose="020B0604020202020204" charset="0"/>
              </a:rPr>
              <a:t> de una </a:t>
            </a:r>
            <a:r>
              <a:rPr lang="en-US" sz="2000" dirty="0" err="1">
                <a:solidFill>
                  <a:srgbClr val="9572AB"/>
                </a:solidFill>
                <a:latin typeface="Code Pro" panose="020B0604020202020204" charset="0"/>
              </a:rPr>
              <a:t>vez</a:t>
            </a:r>
            <a:r>
              <a:rPr lang="en-US" sz="2000" dirty="0">
                <a:solidFill>
                  <a:srgbClr val="9572AB"/>
                </a:solidFill>
                <a:latin typeface="Code Pro" panose="020B0604020202020204" charset="0"/>
              </a:rPr>
              <a:t> </a:t>
            </a:r>
            <a:r>
              <a:rPr lang="en-US" sz="2000" dirty="0" err="1">
                <a:solidFill>
                  <a:srgbClr val="9572AB"/>
                </a:solidFill>
                <a:latin typeface="Code Pro" panose="020B0604020202020204" charset="0"/>
              </a:rPr>
              <a:t>si</a:t>
            </a:r>
            <a:r>
              <a:rPr lang="en-US" sz="2000" dirty="0">
                <a:solidFill>
                  <a:srgbClr val="9572AB"/>
                </a:solidFill>
                <a:latin typeface="Code Pro" panose="020B0604020202020204" charset="0"/>
              </a:rPr>
              <a:t> </a:t>
            </a:r>
            <a:r>
              <a:rPr lang="en-US" sz="2000" dirty="0" err="1">
                <a:solidFill>
                  <a:srgbClr val="9572AB"/>
                </a:solidFill>
                <a:latin typeface="Code Pro" panose="020B0604020202020204" charset="0"/>
              </a:rPr>
              <a:t>perdieron</a:t>
            </a:r>
            <a:r>
              <a:rPr lang="en-US" sz="2000" dirty="0">
                <a:solidFill>
                  <a:srgbClr val="9572AB"/>
                </a:solidFill>
                <a:latin typeface="Code Pro" panose="020B0604020202020204" charset="0"/>
              </a:rPr>
              <a:t> </a:t>
            </a:r>
          </a:p>
          <a:p>
            <a:pPr algn="ctr">
              <a:lnSpc>
                <a:spcPts val="2575"/>
              </a:lnSpc>
            </a:pPr>
            <a:r>
              <a:rPr lang="en-US" sz="2000" dirty="0">
                <a:solidFill>
                  <a:srgbClr val="9572AB"/>
                </a:solidFill>
                <a:latin typeface="Code Pro" panose="020B0604020202020204" charset="0"/>
              </a:rPr>
              <a:t>o </a:t>
            </a:r>
            <a:r>
              <a:rPr lang="en-US" sz="2000" dirty="0" err="1">
                <a:solidFill>
                  <a:srgbClr val="9572AB"/>
                </a:solidFill>
                <a:latin typeface="Code Pro" panose="020B0604020202020204" charset="0"/>
              </a:rPr>
              <a:t>retiraron</a:t>
            </a:r>
            <a:r>
              <a:rPr lang="en-US" sz="2000" dirty="0">
                <a:solidFill>
                  <a:srgbClr val="9572AB"/>
                </a:solidFill>
                <a:latin typeface="Code Pro" panose="020B0604020202020204" charset="0"/>
              </a:rPr>
              <a:t> dos o </a:t>
            </a:r>
            <a:r>
              <a:rPr lang="en-US" sz="2000" dirty="0" err="1">
                <a:solidFill>
                  <a:srgbClr val="9572AB"/>
                </a:solidFill>
                <a:latin typeface="Code Pro" panose="020B0604020202020204" charset="0"/>
              </a:rPr>
              <a:t>más</a:t>
            </a:r>
            <a:r>
              <a:rPr lang="en-US" sz="2000" dirty="0">
                <a:solidFill>
                  <a:srgbClr val="9572AB"/>
                </a:solidFill>
                <a:latin typeface="Code Pro" panose="020B0604020202020204" charset="0"/>
              </a:rPr>
              <a:t> </a:t>
            </a:r>
            <a:r>
              <a:rPr lang="en-US" sz="2000" dirty="0" err="1">
                <a:solidFill>
                  <a:srgbClr val="9572AB"/>
                </a:solidFill>
                <a:latin typeface="Code Pro" panose="020B0604020202020204" charset="0"/>
              </a:rPr>
              <a:t>asignaturas</a:t>
            </a:r>
            <a:r>
              <a:rPr lang="en-US" sz="2000" dirty="0">
                <a:solidFill>
                  <a:srgbClr val="9572AB"/>
                </a:solidFill>
                <a:latin typeface="Poppins Italics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46290A-D67F-4494-A041-14423DAF2004}"/>
              </a:ext>
            </a:extLst>
          </p:cNvPr>
          <p:cNvSpPr txBox="1"/>
          <p:nvPr/>
        </p:nvSpPr>
        <p:spPr>
          <a:xfrm>
            <a:off x="8363221" y="3231821"/>
            <a:ext cx="1549370" cy="571930"/>
          </a:xfrm>
          <a:prstGeom prst="roundRect">
            <a:avLst/>
          </a:prstGeom>
          <a:solidFill>
            <a:srgbClr val="D0ECDD"/>
          </a:solidFill>
          <a:ln>
            <a:solidFill>
              <a:srgbClr val="D0ECD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sz="3122" dirty="0" err="1">
                <a:solidFill>
                  <a:srgbClr val="9572AB"/>
                </a:solidFill>
                <a:latin typeface="Oswald"/>
              </a:rPr>
              <a:t>Indicador</a:t>
            </a:r>
            <a:endParaRPr lang="en-US" sz="3122" dirty="0">
              <a:solidFill>
                <a:srgbClr val="9572AB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3" name="Freeform 3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718707">
            <a:off x="-6379290" y="7734639"/>
            <a:ext cx="18106968" cy="10366239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8" y="0"/>
                </a:lnTo>
                <a:lnTo>
                  <a:pt x="18106968" y="10366239"/>
                </a:lnTo>
                <a:lnTo>
                  <a:pt x="0" y="10366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976892">
            <a:off x="10536419" y="-6002967"/>
            <a:ext cx="18106968" cy="10366239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9" y="0"/>
                </a:lnTo>
                <a:lnTo>
                  <a:pt x="18106969" y="10366239"/>
                </a:lnTo>
                <a:lnTo>
                  <a:pt x="0" y="10366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57185"/>
              </p:ext>
            </p:extLst>
          </p:nvPr>
        </p:nvGraphicFramePr>
        <p:xfrm>
          <a:off x="2924966" y="3261035"/>
          <a:ext cx="12438068" cy="6159232"/>
        </p:xfrm>
        <a:graphic>
          <a:graphicData uri="http://schemas.openxmlformats.org/drawingml/2006/table">
            <a:tbl>
              <a:tblPr/>
              <a:tblGrid>
                <a:gridCol w="504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2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263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spc="81" dirty="0" err="1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Otros</a:t>
                      </a:r>
                      <a:r>
                        <a:rPr lang="en-US" sz="2100" spc="81" dirty="0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 </a:t>
                      </a:r>
                      <a:r>
                        <a:rPr lang="en-US" sz="2100" spc="81" dirty="0" err="1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datos</a:t>
                      </a:r>
                      <a:r>
                        <a:rPr lang="en-US" sz="2100" spc="81" dirty="0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 </a:t>
                      </a:r>
                      <a:r>
                        <a:rPr lang="en-US" sz="2100" spc="81" dirty="0" err="1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sobre</a:t>
                      </a:r>
                      <a:r>
                        <a:rPr lang="en-US" sz="2100" spc="81" dirty="0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 </a:t>
                      </a:r>
                      <a:r>
                        <a:rPr lang="en-US" sz="2100" spc="81" dirty="0" err="1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estudiantes</a:t>
                      </a:r>
                      <a:endParaRPr lang="en-US" sz="1100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spc="81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Valor</a:t>
                      </a:r>
                      <a:endParaRPr lang="en-US" sz="110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spc="81" dirty="0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Población total </a:t>
                      </a:r>
                      <a:r>
                        <a:rPr lang="en-US" sz="2100" spc="81" dirty="0" err="1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matriculada</a:t>
                      </a:r>
                      <a:endParaRPr lang="en-US" sz="1100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spc="81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Participación</a:t>
                      </a:r>
                      <a:endParaRPr lang="en-US" sz="110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66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dirty="0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Total de </a:t>
                      </a:r>
                      <a:r>
                        <a:rPr lang="en-US" sz="1839" dirty="0" err="1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estudiantes</a:t>
                      </a:r>
                      <a:r>
                        <a:rPr lang="en-US" sz="1839" dirty="0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 que </a:t>
                      </a:r>
                      <a:r>
                        <a:rPr lang="en-US" sz="1839" dirty="0" err="1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sólo</a:t>
                      </a:r>
                      <a:r>
                        <a:rPr lang="en-US" sz="1839" dirty="0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 </a:t>
                      </a:r>
                      <a:r>
                        <a:rPr lang="en-US" sz="1839" dirty="0" err="1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perdieron</a:t>
                      </a:r>
                      <a:r>
                        <a:rPr lang="en-US" sz="1839" dirty="0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 </a:t>
                      </a:r>
                      <a:r>
                        <a:rPr lang="en-US" sz="1839" dirty="0" err="1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asignaturas</a:t>
                      </a:r>
                      <a:endParaRPr lang="en-US" sz="1100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dirty="0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1.133</a:t>
                      </a:r>
                      <a:endParaRPr lang="en-US" sz="1100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E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dirty="0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11.127</a:t>
                      </a:r>
                      <a:endParaRPr lang="en-US" sz="1100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10,1%</a:t>
                      </a:r>
                      <a:endParaRPr lang="en-US" sz="110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70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274472"/>
                          </a:solidFill>
                          <a:latin typeface="Code Pro" panose="020B0604020202020204" charset="0"/>
                        </a:rPr>
                        <a:t>Total de estudiantes que sólo retiraron asignaturas</a:t>
                      </a:r>
                      <a:endParaRPr lang="en-US" sz="110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dirty="0">
                          <a:solidFill>
                            <a:srgbClr val="274472"/>
                          </a:solidFill>
                          <a:latin typeface="Code Pro" panose="020B0604020202020204" charset="0"/>
                        </a:rPr>
                        <a:t>995</a:t>
                      </a:r>
                      <a:endParaRPr lang="en-US" sz="1100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0C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274472"/>
                          </a:solidFill>
                          <a:latin typeface="Code Pro" panose="020B0604020202020204" charset="0"/>
                        </a:rPr>
                        <a:t>8,9%</a:t>
                      </a:r>
                      <a:endParaRPr lang="en-US" sz="110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62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Total de estudiantes que perdieron y retiraron al menos una asignatura</a:t>
                      </a:r>
                      <a:endParaRPr lang="en-US" sz="110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dirty="0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721</a:t>
                      </a:r>
                      <a:endParaRPr lang="en-US" sz="1100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47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dirty="0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6,4%</a:t>
                      </a:r>
                      <a:endParaRPr lang="en-US" sz="1100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4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7620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274472"/>
                          </a:solidFill>
                          <a:latin typeface="Code Pro" panose="020B0604020202020204" charset="0"/>
                        </a:rPr>
                        <a:t>Total de estudiantes que aprobaron todas las asignaturas matriculadas</a:t>
                      </a:r>
                      <a:endParaRPr lang="en-US" sz="110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dirty="0">
                          <a:solidFill>
                            <a:srgbClr val="274472"/>
                          </a:solidFill>
                          <a:latin typeface="Code Pro" panose="020B0604020202020204" charset="0"/>
                        </a:rPr>
                        <a:t>8.278</a:t>
                      </a:r>
                      <a:endParaRPr lang="en-US" sz="1100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FFFFFF"/>
                          </a:solidFill>
                          <a:latin typeface="Poppins Bold"/>
                        </a:rPr>
                        <a:t>11.127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dirty="0">
                          <a:solidFill>
                            <a:srgbClr val="274472"/>
                          </a:solidFill>
                          <a:latin typeface="Code Pro" panose="020B0604020202020204" charset="0"/>
                        </a:rPr>
                        <a:t>74,3%</a:t>
                      </a:r>
                      <a:endParaRPr lang="en-US" sz="1100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5290C9"/>
                </a:solidFill>
                <a:latin typeface="Playfair Display SC Bold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rgbClr val="9572AB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66848" y="2461670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rgbClr val="9572AB"/>
                </a:solidFill>
                <a:latin typeface="Oswald Bold"/>
              </a:rPr>
              <a:t>2023-1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3" name="Freeform 3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718707">
            <a:off x="-6379290" y="7734639"/>
            <a:ext cx="18106968" cy="10366239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8" y="0"/>
                </a:lnTo>
                <a:lnTo>
                  <a:pt x="18106968" y="10366239"/>
                </a:lnTo>
                <a:lnTo>
                  <a:pt x="0" y="10366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976892">
            <a:off x="10536419" y="-6002967"/>
            <a:ext cx="18106968" cy="10366239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9" y="0"/>
                </a:lnTo>
                <a:lnTo>
                  <a:pt x="18106969" y="10366239"/>
                </a:lnTo>
                <a:lnTo>
                  <a:pt x="0" y="10366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303668"/>
              </p:ext>
            </p:extLst>
          </p:nvPr>
        </p:nvGraphicFramePr>
        <p:xfrm>
          <a:off x="2924966" y="3261035"/>
          <a:ext cx="12438068" cy="4957055"/>
        </p:xfrm>
        <a:graphic>
          <a:graphicData uri="http://schemas.openxmlformats.org/drawingml/2006/table">
            <a:tbl>
              <a:tblPr/>
              <a:tblGrid>
                <a:gridCol w="6511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4631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spc="81" dirty="0" err="1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Otros</a:t>
                      </a:r>
                      <a:r>
                        <a:rPr lang="en-US" sz="2100" b="1" spc="81" dirty="0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 </a:t>
                      </a:r>
                      <a:r>
                        <a:rPr lang="en-US" sz="2100" b="1" spc="81" dirty="0" err="1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datos</a:t>
                      </a:r>
                      <a:r>
                        <a:rPr lang="en-US" sz="2100" b="1" spc="81" dirty="0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 </a:t>
                      </a:r>
                      <a:r>
                        <a:rPr lang="en-US" sz="2100" b="1" spc="81" dirty="0" err="1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sobre</a:t>
                      </a:r>
                      <a:r>
                        <a:rPr lang="en-US" sz="2100" b="1" spc="81" dirty="0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 </a:t>
                      </a:r>
                      <a:r>
                        <a:rPr lang="en-US" sz="2100" b="1" spc="81" dirty="0" err="1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asignaturas</a:t>
                      </a:r>
                      <a:endParaRPr lang="en-US" sz="1100" b="1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spc="81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Valor</a:t>
                      </a:r>
                      <a:endParaRPr lang="en-US" sz="1100" b="1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 spc="81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Participación</a:t>
                      </a:r>
                      <a:endParaRPr lang="en-US" sz="1100" b="1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489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b="1" dirty="0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Total de </a:t>
                      </a:r>
                      <a:r>
                        <a:rPr lang="en-US" sz="1839" b="1" dirty="0" err="1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asignaturas</a:t>
                      </a:r>
                      <a:r>
                        <a:rPr lang="en-US" sz="1839" b="1" dirty="0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 </a:t>
                      </a:r>
                      <a:r>
                        <a:rPr lang="en-US" sz="1839" b="1" dirty="0" err="1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perdidas</a:t>
                      </a:r>
                      <a:endParaRPr lang="en-US" sz="1100" b="1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b="1" dirty="0">
                          <a:solidFill>
                            <a:srgbClr val="5290C9"/>
                          </a:solidFill>
                          <a:latin typeface="Code Pro" panose="020B0604020202020204" charset="0"/>
                        </a:rPr>
                        <a:t>538</a:t>
                      </a:r>
                      <a:endParaRPr lang="en-US" sz="1100" b="1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b="1" dirty="0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51,4%</a:t>
                      </a:r>
                      <a:endParaRPr lang="en-US" sz="1100" b="1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532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b="1" dirty="0">
                          <a:solidFill>
                            <a:srgbClr val="274472"/>
                          </a:solidFill>
                          <a:latin typeface="Code Pro" panose="020B0604020202020204" charset="0"/>
                        </a:rPr>
                        <a:t>Total de </a:t>
                      </a:r>
                      <a:r>
                        <a:rPr lang="en-US" sz="1839" b="1" dirty="0" err="1">
                          <a:solidFill>
                            <a:srgbClr val="274472"/>
                          </a:solidFill>
                          <a:latin typeface="Code Pro" panose="020B0604020202020204" charset="0"/>
                        </a:rPr>
                        <a:t>asignaturas</a:t>
                      </a:r>
                      <a:r>
                        <a:rPr lang="en-US" sz="1839" b="1" dirty="0">
                          <a:solidFill>
                            <a:srgbClr val="274472"/>
                          </a:solidFill>
                          <a:latin typeface="Code Pro" panose="020B0604020202020204" charset="0"/>
                        </a:rPr>
                        <a:t> </a:t>
                      </a:r>
                      <a:r>
                        <a:rPr lang="en-US" sz="1839" b="1" dirty="0" err="1">
                          <a:solidFill>
                            <a:srgbClr val="274472"/>
                          </a:solidFill>
                          <a:latin typeface="Code Pro" panose="020B0604020202020204" charset="0"/>
                        </a:rPr>
                        <a:t>retiradas</a:t>
                      </a:r>
                      <a:endParaRPr lang="en-US" sz="1100" b="1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b="1" dirty="0">
                          <a:solidFill>
                            <a:srgbClr val="274472"/>
                          </a:solidFill>
                          <a:latin typeface="Code Pro" panose="020B0604020202020204" charset="0"/>
                        </a:rPr>
                        <a:t>558</a:t>
                      </a:r>
                      <a:endParaRPr lang="en-US" sz="1100" b="1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b="1" dirty="0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53,3%</a:t>
                      </a:r>
                      <a:endParaRPr lang="en-US" sz="1100" b="1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403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b="1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Total de asignaturas ganadas</a:t>
                      </a:r>
                      <a:endParaRPr lang="en-US" sz="1100" b="1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b="1" dirty="0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316</a:t>
                      </a:r>
                      <a:endParaRPr lang="en-US" sz="1100" b="1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 b="1" dirty="0">
                          <a:solidFill>
                            <a:srgbClr val="FFFFFF"/>
                          </a:solidFill>
                          <a:latin typeface="Code Pro" panose="020B0604020202020204" charset="0"/>
                        </a:rPr>
                        <a:t>30,2%</a:t>
                      </a:r>
                      <a:endParaRPr lang="en-US" sz="1100" b="1" dirty="0">
                        <a:latin typeface="Code Pro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B8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5290C9"/>
                </a:solidFill>
                <a:latin typeface="Playfair Display SC Bold"/>
              </a:rPr>
              <a:t>INSTITUCIONAL DE PREGRADO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rgbClr val="9572AB"/>
                </a:solidFill>
                <a:latin typeface="Oswald Bold"/>
              </a:rPr>
              <a:t>RESUMEN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66848" y="2461670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rgbClr val="9572AB"/>
                </a:solidFill>
                <a:latin typeface="Oswald Bold"/>
              </a:rPr>
              <a:t>2023-1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28408" y="8449761"/>
            <a:ext cx="14290625" cy="10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 err="1">
                <a:solidFill>
                  <a:srgbClr val="274472"/>
                </a:solidFill>
                <a:latin typeface="Oswald"/>
              </a:rPr>
              <a:t>En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el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semestre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2023-1</a:t>
            </a:r>
            <a:r>
              <a:rPr lang="en-US" sz="3122" dirty="0">
                <a:solidFill>
                  <a:srgbClr val="274472"/>
                </a:solidFill>
                <a:latin typeface="Oswald Bold"/>
              </a:rPr>
              <a:t> 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se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ofrecieron</a:t>
            </a:r>
            <a:r>
              <a:rPr lang="en-US" sz="3122" dirty="0">
                <a:solidFill>
                  <a:srgbClr val="9572AB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1.045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asignaturas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9572AB"/>
                </a:solidFill>
                <a:latin typeface="Oswald Bold"/>
              </a:rPr>
              <a:t>Nota:</a:t>
            </a:r>
            <a:r>
              <a:rPr lang="en-US" sz="3122" dirty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Si una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asignatura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tuvo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al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menos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un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perdido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y un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retirado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se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contabiliza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ambas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categorías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..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 dirty="0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3" name="Freeform 3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718707">
            <a:off x="-6379290" y="7734639"/>
            <a:ext cx="18106968" cy="10366239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8" y="0"/>
                </a:lnTo>
                <a:lnTo>
                  <a:pt x="18106968" y="10366239"/>
                </a:lnTo>
                <a:lnTo>
                  <a:pt x="0" y="10366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976892">
            <a:off x="10536419" y="-6002967"/>
            <a:ext cx="18106968" cy="10366239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9" y="0"/>
                </a:lnTo>
                <a:lnTo>
                  <a:pt x="18106969" y="10366239"/>
                </a:lnTo>
                <a:lnTo>
                  <a:pt x="0" y="10366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87672" y="1334206"/>
            <a:ext cx="15912657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5290C9"/>
                </a:solidFill>
                <a:latin typeface="Playfair Display SC Bold"/>
              </a:rPr>
              <a:t>INSTITUCIONAL DE 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rgbClr val="9572AB"/>
                </a:solidFill>
                <a:latin typeface="Oswald Bold"/>
              </a:rPr>
              <a:t>RESUMEN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66848" y="2461670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rgbClr val="9572AB"/>
                </a:solidFill>
                <a:latin typeface="Oswald Bold"/>
              </a:rPr>
              <a:t>2023-1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49736" y="8553956"/>
            <a:ext cx="9608344" cy="52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Total de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(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únicos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) que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deben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repetir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asignaturas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: 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2.850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983357" y="3115085"/>
            <a:ext cx="7980728" cy="5238847"/>
            <a:chOff x="0" y="0"/>
            <a:chExt cx="10640971" cy="6985129"/>
          </a:xfrm>
        </p:grpSpPr>
        <p:grpSp>
          <p:nvGrpSpPr>
            <p:cNvPr id="16" name="Group 16"/>
            <p:cNvGrpSpPr/>
            <p:nvPr/>
          </p:nvGrpSpPr>
          <p:grpSpPr>
            <a:xfrm>
              <a:off x="128052" y="128052"/>
              <a:ext cx="6666577" cy="6666577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EAD9">
                  <a:alpha val="66667"/>
                </a:srgbClr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846342" y="190500"/>
              <a:ext cx="6666577" cy="6666577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5EBDF">
                  <a:alpha val="66667"/>
                </a:srgbClr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718290" y="62448"/>
              <a:ext cx="6922681" cy="692268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>
                <a:solidFill>
                  <a:srgbClr val="5B807A"/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0"/>
              <a:ext cx="6922681" cy="692268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>
                <a:solidFill>
                  <a:srgbClr val="9572AB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28" name="TextBox 28"/>
          <p:cNvSpPr txBox="1"/>
          <p:nvPr/>
        </p:nvSpPr>
        <p:spPr>
          <a:xfrm>
            <a:off x="864501" y="3764138"/>
            <a:ext cx="4442822" cy="162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>
                <a:solidFill>
                  <a:srgbClr val="274472"/>
                </a:solidFill>
                <a:latin typeface="Oswald"/>
              </a:rPr>
              <a:t>Total de estudiantes que </a:t>
            </a:r>
            <a:r>
              <a:rPr lang="en-US" sz="3122">
                <a:solidFill>
                  <a:srgbClr val="9572AB"/>
                </a:solidFill>
                <a:latin typeface="Oswald"/>
              </a:rPr>
              <a:t>perdieron</a:t>
            </a:r>
            <a:r>
              <a:rPr lang="en-US" sz="3122">
                <a:solidFill>
                  <a:srgbClr val="274472"/>
                </a:solidFill>
                <a:latin typeface="Oswald"/>
              </a:rPr>
              <a:t> al menos una asignatura: </a:t>
            </a:r>
            <a:r>
              <a:rPr lang="en-US" sz="3122">
                <a:solidFill>
                  <a:srgbClr val="9572AB"/>
                </a:solidFill>
                <a:latin typeface="Oswald Bold"/>
              </a:rPr>
              <a:t>1.854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730350" y="3764138"/>
            <a:ext cx="4188500" cy="162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>
                <a:solidFill>
                  <a:srgbClr val="274472"/>
                </a:solidFill>
                <a:latin typeface="Oswald"/>
              </a:rPr>
              <a:t>Total de estudiantes que </a:t>
            </a:r>
            <a:r>
              <a:rPr lang="en-US" sz="3122">
                <a:solidFill>
                  <a:srgbClr val="9572AB"/>
                </a:solidFill>
                <a:latin typeface="Oswald"/>
              </a:rPr>
              <a:t>retiraron </a:t>
            </a:r>
            <a:r>
              <a:rPr lang="en-US" sz="3122">
                <a:solidFill>
                  <a:srgbClr val="274472"/>
                </a:solidFill>
                <a:latin typeface="Oswald"/>
              </a:rPr>
              <a:t>al menos una asignatura: </a:t>
            </a:r>
            <a:r>
              <a:rPr lang="en-US" sz="3122">
                <a:solidFill>
                  <a:srgbClr val="9572AB"/>
                </a:solidFill>
                <a:latin typeface="Oswald Bold"/>
              </a:rPr>
              <a:t>1.717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015001" y="4976052"/>
            <a:ext cx="1117699" cy="760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>
                <a:solidFill>
                  <a:srgbClr val="274472"/>
                </a:solidFill>
                <a:latin typeface="Oswald"/>
              </a:rPr>
              <a:t>1.133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534108" y="4986660"/>
            <a:ext cx="925746" cy="765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rgbClr val="274472"/>
                </a:solidFill>
                <a:latin typeface="Oswald"/>
              </a:rPr>
              <a:t>721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871365" y="5025107"/>
            <a:ext cx="882532" cy="765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550" dirty="0">
                <a:solidFill>
                  <a:srgbClr val="274472"/>
                </a:solidFill>
                <a:latin typeface="Oswald"/>
              </a:rPr>
              <a:t>995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69443" y="5825155"/>
            <a:ext cx="1574594" cy="46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n-US" sz="2679" dirty="0" err="1">
                <a:solidFill>
                  <a:srgbClr val="9572AB"/>
                </a:solidFill>
                <a:latin typeface="Code Pro"/>
              </a:rPr>
              <a:t>Perdidos</a:t>
            </a:r>
            <a:endParaRPr lang="en-US" sz="2679" dirty="0">
              <a:solidFill>
                <a:srgbClr val="9572AB"/>
              </a:solidFill>
              <a:latin typeface="Code Pro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643551" y="5804152"/>
            <a:ext cx="2660340" cy="1416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2"/>
              </a:lnSpc>
            </a:pPr>
            <a:r>
              <a:rPr lang="en-US" sz="2680" dirty="0" err="1">
                <a:solidFill>
                  <a:srgbClr val="9572AB"/>
                </a:solidFill>
                <a:latin typeface="Code Pro"/>
              </a:rPr>
              <a:t>Perdidos</a:t>
            </a:r>
            <a:r>
              <a:rPr lang="en-US" sz="2680" dirty="0">
                <a:solidFill>
                  <a:srgbClr val="9572AB"/>
                </a:solidFill>
                <a:latin typeface="Code Pro"/>
              </a:rPr>
              <a:t> &amp; </a:t>
            </a:r>
            <a:r>
              <a:rPr lang="en-US" sz="2680" dirty="0" err="1">
                <a:solidFill>
                  <a:srgbClr val="9572AB"/>
                </a:solidFill>
                <a:latin typeface="Code Pro"/>
              </a:rPr>
              <a:t>Retirados</a:t>
            </a:r>
            <a:endParaRPr lang="en-US" sz="2680" dirty="0">
              <a:solidFill>
                <a:srgbClr val="9572AB"/>
              </a:solidFill>
              <a:latin typeface="Code Pro"/>
            </a:endParaRPr>
          </a:p>
          <a:p>
            <a:pPr algn="ctr">
              <a:lnSpc>
                <a:spcPts val="3752"/>
              </a:lnSpc>
              <a:spcBef>
                <a:spcPct val="0"/>
              </a:spcBef>
            </a:pPr>
            <a:endParaRPr lang="en-US" sz="2680" dirty="0">
              <a:solidFill>
                <a:srgbClr val="9572AB"/>
              </a:solidFill>
              <a:latin typeface="Code Pr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537178" y="5825155"/>
            <a:ext cx="1918033" cy="46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  <a:spcBef>
                <a:spcPct val="0"/>
              </a:spcBef>
            </a:pPr>
            <a:r>
              <a:rPr lang="en-US" sz="2679" dirty="0" err="1">
                <a:solidFill>
                  <a:srgbClr val="9572AB"/>
                </a:solidFill>
                <a:latin typeface="Code Pro"/>
              </a:rPr>
              <a:t>Retirados</a:t>
            </a:r>
            <a:endParaRPr lang="en-US" sz="2679" dirty="0">
              <a:solidFill>
                <a:srgbClr val="9572AB"/>
              </a:solidFill>
              <a:latin typeface="Code Pro"/>
            </a:endParaRPr>
          </a:p>
        </p:txBody>
      </p:sp>
      <p:grpSp>
        <p:nvGrpSpPr>
          <p:cNvPr id="36" name="Group 3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81249">
            <a:off x="-1910890" y="-2262468"/>
            <a:ext cx="21769222" cy="15751464"/>
            <a:chOff x="0" y="0"/>
            <a:chExt cx="29025629" cy="21001952"/>
          </a:xfrm>
        </p:grpSpPr>
        <p:sp>
          <p:nvSpPr>
            <p:cNvPr id="3" name="Freeform 3"/>
            <p:cNvSpPr/>
            <p:nvPr/>
          </p:nvSpPr>
          <p:spPr>
            <a:xfrm>
              <a:off x="0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639596" y="1606927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5400000">
              <a:off x="19277947" y="9639596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9639596" y="1125427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5400000">
              <a:off x="19277947" y="0"/>
              <a:ext cx="9747682" cy="9747682"/>
            </a:xfrm>
            <a:custGeom>
              <a:avLst/>
              <a:gdLst/>
              <a:ahLst/>
              <a:cxnLst/>
              <a:rect l="l" t="t" r="r" b="b"/>
              <a:pathLst>
                <a:path w="9747682" h="9747682">
                  <a:moveTo>
                    <a:pt x="0" y="0"/>
                  </a:moveTo>
                  <a:lnTo>
                    <a:pt x="9747682" y="0"/>
                  </a:lnTo>
                  <a:lnTo>
                    <a:pt x="9747682" y="9747682"/>
                  </a:lnTo>
                  <a:lnTo>
                    <a:pt x="0" y="974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718707">
            <a:off x="-6379290" y="7734639"/>
            <a:ext cx="18106968" cy="10366239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8" y="0"/>
                </a:lnTo>
                <a:lnTo>
                  <a:pt x="18106968" y="10366239"/>
                </a:lnTo>
                <a:lnTo>
                  <a:pt x="0" y="10366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976892">
            <a:off x="10536419" y="-6002967"/>
            <a:ext cx="18106968" cy="10366239"/>
          </a:xfrm>
          <a:custGeom>
            <a:avLst/>
            <a:gdLst/>
            <a:ahLst/>
            <a:cxnLst/>
            <a:rect l="l" t="t" r="r" b="b"/>
            <a:pathLst>
              <a:path w="18106968" h="10366239">
                <a:moveTo>
                  <a:pt x="0" y="0"/>
                </a:moveTo>
                <a:lnTo>
                  <a:pt x="18106969" y="0"/>
                </a:lnTo>
                <a:lnTo>
                  <a:pt x="18106969" y="10366239"/>
                </a:lnTo>
                <a:lnTo>
                  <a:pt x="0" y="10366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63113" y="1097986"/>
            <a:ext cx="17390349" cy="207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5290C9"/>
                </a:solidFill>
                <a:latin typeface="Playfair Display SC Bold"/>
              </a:rPr>
              <a:t>BECARIOS SERVIDOS </a:t>
            </a:r>
          </a:p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5290C9"/>
                </a:solidFill>
                <a:latin typeface="Playfair Display SC Bold Italics"/>
              </a:rPr>
              <a:t>PREGRADO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61010" y="652216"/>
            <a:ext cx="379455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rgbClr val="9572AB"/>
                </a:solidFill>
                <a:latin typeface="Oswald Bold"/>
              </a:rPr>
              <a:t>RESUMEN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66848" y="3110937"/>
            <a:ext cx="1782879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spc="699">
                <a:solidFill>
                  <a:srgbClr val="9572AB"/>
                </a:solidFill>
                <a:latin typeface="Oswald Bold"/>
              </a:rPr>
              <a:t>2023-1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18187" y="7131334"/>
            <a:ext cx="4442822" cy="164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De los 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57.396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servidos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16.070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333730" y="7080194"/>
            <a:ext cx="5541107" cy="2178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  <a:spcBef>
                <a:spcPct val="0"/>
              </a:spcBef>
            </a:pPr>
            <a:r>
              <a:rPr lang="en-US" sz="3122" dirty="0">
                <a:solidFill>
                  <a:srgbClr val="274472"/>
                </a:solidFill>
                <a:latin typeface="Oswald"/>
              </a:rPr>
              <a:t>De los 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16.071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estudiantes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servidos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335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Ser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Pilo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Paga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, 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10.545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Generación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E y </a:t>
            </a:r>
            <a:r>
              <a:rPr lang="en-US" sz="3122" dirty="0">
                <a:solidFill>
                  <a:srgbClr val="9572AB"/>
                </a:solidFill>
                <a:latin typeface="Oswald Bold"/>
              </a:rPr>
              <a:t>5.191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fueron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Becarios</a:t>
            </a:r>
            <a:r>
              <a:rPr lang="en-US" sz="3122" dirty="0">
                <a:solidFill>
                  <a:srgbClr val="274472"/>
                </a:solidFill>
                <a:latin typeface="Oswald"/>
              </a:rPr>
              <a:t> </a:t>
            </a:r>
            <a:r>
              <a:rPr lang="en-US" sz="3122" dirty="0" err="1">
                <a:solidFill>
                  <a:srgbClr val="274472"/>
                </a:solidFill>
                <a:latin typeface="Oswald"/>
              </a:rPr>
              <a:t>Institucionales</a:t>
            </a:r>
            <a:endParaRPr lang="en-US" sz="3122" dirty="0">
              <a:solidFill>
                <a:srgbClr val="274472"/>
              </a:solidFill>
              <a:latin typeface="Oswa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0" y="9818503"/>
            <a:ext cx="18480641" cy="468497"/>
            <a:chOff x="0" y="0"/>
            <a:chExt cx="4867329" cy="1233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67329" cy="123390"/>
            </a:xfrm>
            <a:custGeom>
              <a:avLst/>
              <a:gdLst/>
              <a:ahLst/>
              <a:cxnLst/>
              <a:rect l="l" t="t" r="r" b="b"/>
              <a:pathLst>
                <a:path w="4867329" h="123390">
                  <a:moveTo>
                    <a:pt x="0" y="0"/>
                  </a:moveTo>
                  <a:lnTo>
                    <a:pt x="4867329" y="0"/>
                  </a:lnTo>
                  <a:lnTo>
                    <a:pt x="4867329" y="123390"/>
                  </a:lnTo>
                  <a:lnTo>
                    <a:pt x="0" y="123390"/>
                  </a:lnTo>
                  <a:close/>
                </a:path>
              </a:pathLst>
            </a:custGeom>
            <a:solidFill>
              <a:srgbClr val="27447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46643" y="9795856"/>
            <a:ext cx="5272723" cy="4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193">
                <a:solidFill>
                  <a:srgbClr val="FFFFFF">
                    <a:alpha val="81961"/>
                  </a:srgbClr>
                </a:solidFill>
                <a:latin typeface="Code Pro"/>
              </a:rPr>
              <a:t>S E M E S T R E   2023-I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2840D955-E99C-490F-A61E-5D8D8D1AC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3847275"/>
              </p:ext>
            </p:extLst>
          </p:nvPr>
        </p:nvGraphicFramePr>
        <p:xfrm>
          <a:off x="1599923" y="2761603"/>
          <a:ext cx="6879351" cy="442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88462AF-9A2C-46E4-9AA6-0BF241590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558247"/>
              </p:ext>
            </p:extLst>
          </p:nvPr>
        </p:nvGraphicFramePr>
        <p:xfrm>
          <a:off x="8918031" y="2581689"/>
          <a:ext cx="8504756" cy="45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2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FFFFFF"/>
    </a:hlink>
    <a:folHlink>
      <a:srgbClr val="FFFFFF"/>
    </a:folHlink>
  </a:clrScheme>
  <a:fontScheme name="Personalizado 1">
    <a:majorFont>
      <a:latin typeface="Leelawadee"/>
      <a:ea typeface=""/>
      <a:cs typeface=""/>
    </a:majorFont>
    <a:minorFont>
      <a:latin typeface="Leelawade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ersonalizado 2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FFFFFF"/>
    </a:hlink>
    <a:folHlink>
      <a:srgbClr val="FFFFFF"/>
    </a:folHlink>
  </a:clrScheme>
  <a:fontScheme name="Personalizado 1">
    <a:majorFont>
      <a:latin typeface="Leelawadee"/>
      <a:ea typeface=""/>
      <a:cs typeface=""/>
    </a:majorFont>
    <a:minorFont>
      <a:latin typeface="Leelawade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2004</Words>
  <Application>Microsoft Office PowerPoint</Application>
  <PresentationFormat>Personalizado</PresentationFormat>
  <Paragraphs>846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8" baseType="lpstr">
      <vt:lpstr>Playfair Display SC</vt:lpstr>
      <vt:lpstr>Leelawadee</vt:lpstr>
      <vt:lpstr>Code Pro Bold</vt:lpstr>
      <vt:lpstr>Oswald Bold</vt:lpstr>
      <vt:lpstr>Poppins Bold</vt:lpstr>
      <vt:lpstr>Code Pro</vt:lpstr>
      <vt:lpstr>Arial</vt:lpstr>
      <vt:lpstr>Playfair Display SC Italics</vt:lpstr>
      <vt:lpstr>Oswald</vt:lpstr>
      <vt:lpstr>Poppins Italics</vt:lpstr>
      <vt:lpstr>Playfair Display SC Bold Italics</vt:lpstr>
      <vt:lpstr>Playfair Display SC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Perdidos, Retirados y Repitencia 2023-1</dc:title>
  <dc:creator>GABRIELA SOFIA MARIN SANCHEZ</dc:creator>
  <cp:lastModifiedBy>Gabriela Sofia Marin Sanchez</cp:lastModifiedBy>
  <cp:revision>41</cp:revision>
  <dcterms:created xsi:type="dcterms:W3CDTF">2006-08-16T00:00:00Z</dcterms:created>
  <dcterms:modified xsi:type="dcterms:W3CDTF">2023-08-24T19:12:42Z</dcterms:modified>
  <dc:identifier>DAFruCVQS8w</dc:identifier>
</cp:coreProperties>
</file>