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85"/>
  </p:notesMasterIdLst>
  <p:sldIdLst>
    <p:sldId id="320" r:id="rId5"/>
    <p:sldId id="322" r:id="rId6"/>
    <p:sldId id="302" r:id="rId7"/>
    <p:sldId id="301" r:id="rId8"/>
    <p:sldId id="343" r:id="rId9"/>
    <p:sldId id="323" r:id="rId10"/>
    <p:sldId id="366" r:id="rId11"/>
    <p:sldId id="326" r:id="rId12"/>
    <p:sldId id="328" r:id="rId13"/>
    <p:sldId id="327" r:id="rId14"/>
    <p:sldId id="257" r:id="rId15"/>
    <p:sldId id="332" r:id="rId16"/>
    <p:sldId id="303" r:id="rId17"/>
    <p:sldId id="258" r:id="rId18"/>
    <p:sldId id="333" r:id="rId19"/>
    <p:sldId id="342" r:id="rId20"/>
    <p:sldId id="304" r:id="rId21"/>
    <p:sldId id="259" r:id="rId22"/>
    <p:sldId id="334" r:id="rId23"/>
    <p:sldId id="263" r:id="rId24"/>
    <p:sldId id="306" r:id="rId25"/>
    <p:sldId id="307" r:id="rId26"/>
    <p:sldId id="344" r:id="rId27"/>
    <p:sldId id="340" r:id="rId28"/>
    <p:sldId id="363" r:id="rId29"/>
    <p:sldId id="308" r:id="rId30"/>
    <p:sldId id="335" r:id="rId31"/>
    <p:sldId id="309" r:id="rId32"/>
    <p:sldId id="305" r:id="rId33"/>
    <p:sldId id="345" r:id="rId34"/>
    <p:sldId id="341" r:id="rId35"/>
    <p:sldId id="364" r:id="rId36"/>
    <p:sldId id="260" r:id="rId37"/>
    <p:sldId id="336" r:id="rId38"/>
    <p:sldId id="261" r:id="rId39"/>
    <p:sldId id="264" r:id="rId40"/>
    <p:sldId id="265" r:id="rId41"/>
    <p:sldId id="267" r:id="rId42"/>
    <p:sldId id="268" r:id="rId43"/>
    <p:sldId id="269" r:id="rId44"/>
    <p:sldId id="270" r:id="rId45"/>
    <p:sldId id="271" r:id="rId46"/>
    <p:sldId id="272" r:id="rId47"/>
    <p:sldId id="273" r:id="rId48"/>
    <p:sldId id="347" r:id="rId49"/>
    <p:sldId id="348" r:id="rId50"/>
    <p:sldId id="276" r:id="rId51"/>
    <p:sldId id="277" r:id="rId52"/>
    <p:sldId id="278" r:id="rId53"/>
    <p:sldId id="279" r:id="rId54"/>
    <p:sldId id="280" r:id="rId55"/>
    <p:sldId id="281" r:id="rId56"/>
    <p:sldId id="282" r:id="rId57"/>
    <p:sldId id="289" r:id="rId58"/>
    <p:sldId id="290" r:id="rId59"/>
    <p:sldId id="353" r:id="rId60"/>
    <p:sldId id="354" r:id="rId61"/>
    <p:sldId id="351" r:id="rId62"/>
    <p:sldId id="352" r:id="rId63"/>
    <p:sldId id="349" r:id="rId64"/>
    <p:sldId id="350" r:id="rId65"/>
    <p:sldId id="311" r:id="rId66"/>
    <p:sldId id="355" r:id="rId67"/>
    <p:sldId id="356" r:id="rId68"/>
    <p:sldId id="314" r:id="rId69"/>
    <p:sldId id="315" r:id="rId70"/>
    <p:sldId id="316" r:id="rId71"/>
    <p:sldId id="317" r:id="rId72"/>
    <p:sldId id="318" r:id="rId73"/>
    <p:sldId id="319" r:id="rId74"/>
    <p:sldId id="291" r:id="rId75"/>
    <p:sldId id="357" r:id="rId76"/>
    <p:sldId id="358" r:id="rId77"/>
    <p:sldId id="294" r:id="rId78"/>
    <p:sldId id="295" r:id="rId79"/>
    <p:sldId id="296" r:id="rId80"/>
    <p:sldId id="297" r:id="rId81"/>
    <p:sldId id="298" r:id="rId82"/>
    <p:sldId id="299" r:id="rId83"/>
    <p:sldId id="365" r:id="rId8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DC7"/>
    <a:srgbClr val="F79646"/>
    <a:srgbClr val="FF8989"/>
    <a:srgbClr val="99CB38"/>
    <a:srgbClr val="FCDDCF"/>
    <a:srgbClr val="DE4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7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tableStyles" Target="tableStyle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viewProps" Target="view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/>
              <a:t>Resumen comparativo 2022-1 / 2023-1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190262822414859"/>
          <c:y val="0.10953115411812334"/>
          <c:w val="0.49173756805421714"/>
          <c:h val="0.7436935230676898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'Resumen 2'!$A$5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rgbClr val="4AADC7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5180352868952022E-3"/>
                  <c:y val="1.1427402551400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E89-4F18-98EA-954DF702D877}"/>
                </c:ext>
              </c:extLst>
            </c:dLbl>
            <c:dLbl>
              <c:idx val="1"/>
              <c:layout>
                <c:manualLayout>
                  <c:x val="2.4337243676843053E-3"/>
                  <c:y val="1.7141103827100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E89-4F18-98EA-954DF702D877}"/>
                </c:ext>
              </c:extLst>
            </c:dLbl>
            <c:dLbl>
              <c:idx val="2"/>
              <c:layout>
                <c:manualLayout>
                  <c:x val="6.0843109192109867E-3"/>
                  <c:y val="2.2854805102800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E89-4F18-98EA-954DF702D877}"/>
                </c:ext>
              </c:extLst>
            </c:dLbl>
            <c:dLbl>
              <c:idx val="3"/>
              <c:layout>
                <c:manualLayout>
                  <c:x val="4.8674487353687892E-3"/>
                  <c:y val="9.522835459500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E89-4F18-98EA-954DF702D87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2'!$G$1:$G$4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2'!$B$5:$E$5</c:f>
              <c:numCache>
                <c:formatCode>0.0%</c:formatCode>
                <c:ptCount val="4"/>
                <c:pt idx="0">
                  <c:v>0.73088235294117654</c:v>
                </c:pt>
                <c:pt idx="1">
                  <c:v>0.81985294117647067</c:v>
                </c:pt>
                <c:pt idx="2">
                  <c:v>0.97017973856209117</c:v>
                </c:pt>
                <c:pt idx="3">
                  <c:v>0.88932880844645501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89-4F18-98EA-954DF702D877}"/>
            </c:ext>
          </c:extLst>
        </c:ser>
        <c:ser>
          <c:idx val="1"/>
          <c:order val="1"/>
          <c:tx>
            <c:strRef>
              <c:f>'Resumen 2'!$A$4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rgbClr val="8064A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5180352868953809E-3"/>
                  <c:y val="-3.8091341838000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E89-4F18-98EA-954DF702D877}"/>
                </c:ext>
              </c:extLst>
            </c:dLbl>
            <c:dLbl>
              <c:idx val="1"/>
              <c:layout>
                <c:manualLayout>
                  <c:x val="4.8674487353687892E-3"/>
                  <c:y val="-3.8091341838000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E89-4F18-98EA-954DF702D877}"/>
                </c:ext>
              </c:extLst>
            </c:dLbl>
            <c:dLbl>
              <c:idx val="2"/>
              <c:layout>
                <c:manualLayout>
                  <c:x val="4.8674487353687892E-3"/>
                  <c:y val="-9.52283545950005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E89-4F18-98EA-954DF702D877}"/>
                </c:ext>
              </c:extLst>
            </c:dLbl>
            <c:dLbl>
              <c:idx val="3"/>
              <c:layout>
                <c:manualLayout>
                  <c:x val="9.4174593278187439E-3"/>
                  <c:y val="-4.087470917860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E89-4F18-98EA-954DF702D87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2'!$G$1:$G$4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2'!$B$4:$E$4</c:f>
              <c:numCache>
                <c:formatCode>0.0%</c:formatCode>
                <c:ptCount val="4"/>
                <c:pt idx="0">
                  <c:v>0.86</c:v>
                </c:pt>
                <c:pt idx="1">
                  <c:v>0.86799999999999999</c:v>
                </c:pt>
                <c:pt idx="2">
                  <c:v>0.96699999999999997</c:v>
                </c:pt>
                <c:pt idx="3">
                  <c:v>0.90400000000000003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E89-4F18-98EA-954DF702D8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7656352"/>
        <c:axId val="437656912"/>
        <c:axId val="0"/>
        <c:extLst/>
      </c:bar3DChart>
      <c:catAx>
        <c:axId val="437656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7656912"/>
        <c:crosses val="autoZero"/>
        <c:auto val="1"/>
        <c:lblAlgn val="ctr"/>
        <c:lblOffset val="100"/>
        <c:noMultiLvlLbl val="0"/>
      </c:catAx>
      <c:valAx>
        <c:axId val="437656912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765635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/>
              <a:t>Resumen comparativo 2021-1 a 2023-1 </a:t>
            </a:r>
          </a:p>
          <a:p>
            <a:pPr>
              <a:defRPr sz="2400" b="1"/>
            </a:pPr>
            <a:r>
              <a:rPr lang="es-CO" sz="2400" b="1"/>
              <a:t>Salones Ocupados por Todos (PR, PG, EC y EX)</a:t>
            </a:r>
          </a:p>
        </c:rich>
      </c:tx>
      <c:layout>
        <c:manualLayout>
          <c:xMode val="edge"/>
          <c:yMode val="edge"/>
          <c:x val="0.16864583138509112"/>
          <c:y val="1.902044413186349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85594681375488"/>
          <c:y val="0.14376789906164811"/>
          <c:w val="0.49173756805421714"/>
          <c:h val="0.74369352306768988"/>
        </c:manualLayout>
      </c:layout>
      <c:bar3DChart>
        <c:barDir val="bar"/>
        <c:grouping val="clustered"/>
        <c:varyColors val="0"/>
        <c:ser>
          <c:idx val="2"/>
          <c:order val="0"/>
          <c:tx>
            <c:strRef>
              <c:f>'Resumen 1'!$A$13</c:f>
              <c:strCache>
                <c:ptCount val="1"/>
                <c:pt idx="0">
                  <c:v>2018-2</c:v>
                </c:pt>
              </c:strCache>
              <c:extLst xmlns:c15="http://schemas.microsoft.com/office/drawing/2012/chart"/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1'!$B$13:$E$13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3C6F-420D-B8A9-025F76425EDE}"/>
            </c:ext>
          </c:extLst>
        </c:ser>
        <c:ser>
          <c:idx val="1"/>
          <c:order val="1"/>
          <c:tx>
            <c:strRef>
              <c:f>'Resumen 1'!$A$12</c:f>
              <c:strCache>
                <c:ptCount val="1"/>
                <c:pt idx="0">
                  <c:v>2019-1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1'!$B$12:$E$12</c:f>
            </c:numRef>
          </c:val>
          <c:extLst>
            <c:ext xmlns:c16="http://schemas.microsoft.com/office/drawing/2014/chart" uri="{C3380CC4-5D6E-409C-BE32-E72D297353CC}">
              <c16:uniqueId val="{00000001-3C6F-420D-B8A9-025F76425EDE}"/>
            </c:ext>
          </c:extLst>
        </c:ser>
        <c:ser>
          <c:idx val="0"/>
          <c:order val="2"/>
          <c:tx>
            <c:strRef>
              <c:f>'Resumen 1'!$A$11</c:f>
              <c:strCache>
                <c:ptCount val="1"/>
                <c:pt idx="0">
                  <c:v>2019-2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1'!$B$11:$E$11</c:f>
            </c:numRef>
          </c:val>
          <c:extLst>
            <c:ext xmlns:c16="http://schemas.microsoft.com/office/drawing/2014/chart" uri="{C3380CC4-5D6E-409C-BE32-E72D297353CC}">
              <c16:uniqueId val="{00000002-3C6F-420D-B8A9-025F76425EDE}"/>
            </c:ext>
          </c:extLst>
        </c:ser>
        <c:ser>
          <c:idx val="5"/>
          <c:order val="3"/>
          <c:tx>
            <c:strRef>
              <c:f>'Resumen 1'!$A$10</c:f>
              <c:strCache>
                <c:ptCount val="1"/>
                <c:pt idx="0">
                  <c:v>2020-1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1'!$B$10:$E$10</c:f>
            </c:numRef>
          </c:val>
          <c:extLst>
            <c:ext xmlns:c16="http://schemas.microsoft.com/office/drawing/2014/chart" uri="{C3380CC4-5D6E-409C-BE32-E72D297353CC}">
              <c16:uniqueId val="{00000003-3C6F-420D-B8A9-025F76425EDE}"/>
            </c:ext>
          </c:extLst>
        </c:ser>
        <c:ser>
          <c:idx val="6"/>
          <c:order val="4"/>
          <c:tx>
            <c:strRef>
              <c:f>'Resumen 1'!$A$9</c:f>
              <c:strCache>
                <c:ptCount val="1"/>
                <c:pt idx="0">
                  <c:v>2020-2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1'!$B$9:$E$9</c:f>
            </c:numRef>
          </c:val>
          <c:extLst>
            <c:ext xmlns:c16="http://schemas.microsoft.com/office/drawing/2014/chart" uri="{C3380CC4-5D6E-409C-BE32-E72D297353CC}">
              <c16:uniqueId val="{00000004-3C6F-420D-B8A9-025F76425EDE}"/>
            </c:ext>
          </c:extLst>
        </c:ser>
        <c:ser>
          <c:idx val="3"/>
          <c:order val="5"/>
          <c:tx>
            <c:strRef>
              <c:f>'Resumen 1'!$A$8</c:f>
              <c:strCache>
                <c:ptCount val="1"/>
                <c:pt idx="0">
                  <c:v>2021-1</c:v>
                </c:pt>
              </c:strCache>
            </c:strRef>
          </c:tx>
          <c:spPr>
            <a:solidFill>
              <a:srgbClr val="8064A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670625494853522E-3"/>
                  <c:y val="-5.0961926002403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6F-420D-B8A9-025F76425EDE}"/>
                </c:ext>
              </c:extLst>
            </c:dLbl>
            <c:dLbl>
              <c:idx val="1"/>
              <c:layout>
                <c:manualLayout>
                  <c:x val="1.055687516495195E-3"/>
                  <c:y val="3.12185024801889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6F-420D-B8A9-025F76425EDE}"/>
                </c:ext>
              </c:extLst>
            </c:dLbl>
            <c:dLbl>
              <c:idx val="2"/>
              <c:layout>
                <c:manualLayout>
                  <c:x val="1.0556875164951175E-3"/>
                  <c:y val="-3.87637598772135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6F-420D-B8A9-025F76425EDE}"/>
                </c:ext>
              </c:extLst>
            </c:dLbl>
            <c:dLbl>
              <c:idx val="3"/>
              <c:layout>
                <c:manualLayout>
                  <c:x val="2.111375032990235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C6F-420D-B8A9-025F76425ED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1'!$B$8:$E$8</c:f>
              <c:numCache>
                <c:formatCode>0.0%</c:formatCode>
                <c:ptCount val="4"/>
                <c:pt idx="0">
                  <c:v>0.1</c:v>
                </c:pt>
                <c:pt idx="1">
                  <c:v>0.26100000000000001</c:v>
                </c:pt>
                <c:pt idx="2">
                  <c:v>0.29099999999999998</c:v>
                </c:pt>
                <c:pt idx="3">
                  <c:v>0.255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C6F-420D-B8A9-025F76425EDE}"/>
            </c:ext>
          </c:extLst>
        </c:ser>
        <c:ser>
          <c:idx val="4"/>
          <c:order val="6"/>
          <c:tx>
            <c:strRef>
              <c:f>'Resumen 1'!$A$7</c:f>
              <c:strCache>
                <c:ptCount val="1"/>
                <c:pt idx="0">
                  <c:v>2021-2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556875164951175E-3"/>
                  <c:y val="-1.2198166125189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C6F-420D-B8A9-025F76425EDE}"/>
                </c:ext>
              </c:extLst>
            </c:dLbl>
            <c:dLbl>
              <c:idx val="1"/>
              <c:layout>
                <c:manualLayout>
                  <c:x val="4.2227500659804702E-3"/>
                  <c:y val="-1.17117809085556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C6F-420D-B8A9-025F76425EDE}"/>
                </c:ext>
              </c:extLst>
            </c:dLbl>
            <c:dLbl>
              <c:idx val="2"/>
              <c:layout>
                <c:manualLayout>
                  <c:x val="4.2227500659803149E-3"/>
                  <c:y val="-3.77262869851226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C6F-420D-B8A9-025F76425EDE}"/>
                </c:ext>
              </c:extLst>
            </c:dLbl>
            <c:dLbl>
              <c:idx val="3"/>
              <c:layout>
                <c:manualLayout>
                  <c:x val="3.1670625494853522E-3"/>
                  <c:y val="9.148624593892533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C6F-420D-B8A9-025F76425ED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1'!$B$7:$E$7</c:f>
              <c:numCache>
                <c:formatCode>0.0%</c:formatCode>
                <c:ptCount val="4"/>
                <c:pt idx="0">
                  <c:v>0.14270833333333333</c:v>
                </c:pt>
                <c:pt idx="1">
                  <c:v>0.30208333333333337</c:v>
                </c:pt>
                <c:pt idx="2">
                  <c:v>0.413483796296296</c:v>
                </c:pt>
                <c:pt idx="3">
                  <c:v>0.32425213675213671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C6F-420D-B8A9-025F76425EDE}"/>
            </c:ext>
          </c:extLst>
        </c:ser>
        <c:ser>
          <c:idx val="7"/>
          <c:order val="7"/>
          <c:tx>
            <c:strRef>
              <c:f>'Resumen 1'!$A$6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5011876484560574E-3"/>
                  <c:y val="-3.41095936061500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C6F-420D-B8A9-025F76425EDE}"/>
                </c:ext>
              </c:extLst>
            </c:dLbl>
            <c:dLbl>
              <c:idx val="1"/>
              <c:layout>
                <c:manualLayout>
                  <c:x val="3.1670625494853522E-3"/>
                  <c:y val="3.0432710610981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C6F-420D-B8A9-025F76425EDE}"/>
                </c:ext>
              </c:extLst>
            </c:dLbl>
            <c:dLbl>
              <c:idx val="2"/>
              <c:layout>
                <c:manualLayout>
                  <c:x val="6.3341250989707044E-3"/>
                  <c:y val="-4.935730126263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C6F-420D-B8A9-025F76425EDE}"/>
                </c:ext>
              </c:extLst>
            </c:dLbl>
            <c:dLbl>
              <c:idx val="3"/>
              <c:layout>
                <c:manualLayout>
                  <c:x val="4.2227500659804702E-3"/>
                  <c:y val="-6.38831792948076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C6F-420D-B8A9-025F76425ED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1'!$B$6:$E$6</c:f>
              <c:numCache>
                <c:formatCode>0.0%</c:formatCode>
                <c:ptCount val="4"/>
                <c:pt idx="0">
                  <c:v>0.73088235294117654</c:v>
                </c:pt>
                <c:pt idx="1">
                  <c:v>0.81985294117647067</c:v>
                </c:pt>
                <c:pt idx="2">
                  <c:v>0.97017973856209117</c:v>
                </c:pt>
                <c:pt idx="3">
                  <c:v>0.88932880844645501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C6F-420D-B8A9-025F76425EDE}"/>
            </c:ext>
          </c:extLst>
        </c:ser>
        <c:ser>
          <c:idx val="8"/>
          <c:order val="8"/>
          <c:tx>
            <c:strRef>
              <c:f>'Resumen 1'!$A$5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1'!$B$5:$E$5</c:f>
              <c:numCache>
                <c:formatCode>0.0%</c:formatCode>
                <c:ptCount val="4"/>
                <c:pt idx="0">
                  <c:v>0.60563380281690138</c:v>
                </c:pt>
                <c:pt idx="1">
                  <c:v>0.59225352112676055</c:v>
                </c:pt>
                <c:pt idx="2">
                  <c:v>0.91881846635367759</c:v>
                </c:pt>
                <c:pt idx="3">
                  <c:v>0.7834055615745753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C6F-420D-B8A9-025F76425EDE}"/>
            </c:ext>
          </c:extLst>
        </c:ser>
        <c:ser>
          <c:idx val="9"/>
          <c:order val="9"/>
          <c:tx>
            <c:strRef>
              <c:f>'Resumen 1'!$A$4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1'!$B$4:$E$4</c:f>
              <c:numCache>
                <c:formatCode>0.0%</c:formatCode>
                <c:ptCount val="4"/>
                <c:pt idx="0">
                  <c:v>0.86</c:v>
                </c:pt>
                <c:pt idx="1">
                  <c:v>0.86799999999999999</c:v>
                </c:pt>
                <c:pt idx="2">
                  <c:v>0.96699999999999997</c:v>
                </c:pt>
                <c:pt idx="3">
                  <c:v>0.90400000000000003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C6F-420D-B8A9-025F76425E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199984"/>
        <c:axId val="35040848"/>
        <c:axId val="0"/>
        <c:extLst/>
      </c:bar3DChart>
      <c:catAx>
        <c:axId val="339199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5040848"/>
        <c:crosses val="autoZero"/>
        <c:auto val="1"/>
        <c:lblAlgn val="ctr"/>
        <c:lblOffset val="100"/>
        <c:noMultiLvlLbl val="0"/>
      </c:catAx>
      <c:valAx>
        <c:axId val="35040848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3919998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 dirty="0"/>
              <a:t>Índice de ocupación semanal</a:t>
            </a:r>
          </a:p>
          <a:p>
            <a:pPr>
              <a:defRPr sz="2400" b="1"/>
            </a:pPr>
            <a:r>
              <a:rPr lang="es-CO" sz="2400" b="1" dirty="0" smtClean="0"/>
              <a:t>2022-1 </a:t>
            </a:r>
            <a:r>
              <a:rPr lang="es-CO" sz="2400" b="1" dirty="0"/>
              <a:t>/ </a:t>
            </a:r>
            <a:r>
              <a:rPr lang="es-CO" sz="2400" b="1" dirty="0" smtClean="0"/>
              <a:t>2023-1</a:t>
            </a:r>
            <a:endParaRPr lang="es-CO" sz="2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124441373734516"/>
          <c:y val="0.16899452824772909"/>
          <c:w val="0.8261334109037699"/>
          <c:h val="0.68847817699418368"/>
        </c:manualLayout>
      </c:layout>
      <c:bar3DChart>
        <c:barDir val="bar"/>
        <c:grouping val="clustered"/>
        <c:varyColors val="0"/>
        <c:ser>
          <c:idx val="1"/>
          <c:order val="0"/>
          <c:tx>
            <c:strRef>
              <c:f>'Índice Utilización C V2 '!$B$6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 V2 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 V2 '!$C$6:$H$6</c:f>
              <c:numCache>
                <c:formatCode>0%</c:formatCode>
                <c:ptCount val="6"/>
                <c:pt idx="0">
                  <c:v>0.60241596638655481</c:v>
                </c:pt>
                <c:pt idx="1">
                  <c:v>0.91911764705882359</c:v>
                </c:pt>
                <c:pt idx="2">
                  <c:v>0.89968487394957974</c:v>
                </c:pt>
                <c:pt idx="3">
                  <c:v>0.9023109243697478</c:v>
                </c:pt>
                <c:pt idx="4">
                  <c:v>0.92384453781512599</c:v>
                </c:pt>
                <c:pt idx="5">
                  <c:v>0.86081932773109249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E1-497B-ACB5-D96FA1484FE0}"/>
            </c:ext>
          </c:extLst>
        </c:ser>
        <c:ser>
          <c:idx val="0"/>
          <c:order val="1"/>
          <c:tx>
            <c:strRef>
              <c:f>'Índice Utilización C V2 '!$B$5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rgbClr val="8064A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6.1002180323596047E-3"/>
                  <c:y val="-5.7377046711542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E1-497B-ACB5-D96FA1484FE0}"/>
                </c:ext>
              </c:extLst>
            </c:dLbl>
            <c:dLbl>
              <c:idx val="2"/>
              <c:layout>
                <c:manualLayout>
                  <c:x val="3.6601308194158699E-3"/>
                  <c:y val="-9.56284111859037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E1-497B-ACB5-D96FA1484FE0}"/>
                </c:ext>
              </c:extLst>
            </c:dLbl>
            <c:dLbl>
              <c:idx val="3"/>
              <c:layout>
                <c:manualLayout>
                  <c:x val="6.1002180323597834E-3"/>
                  <c:y val="-1.147540934230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E1-497B-ACB5-D96FA1484FE0}"/>
                </c:ext>
              </c:extLst>
            </c:dLbl>
            <c:dLbl>
              <c:idx val="4"/>
              <c:layout>
                <c:manualLayout>
                  <c:x val="8.5403052453035186E-3"/>
                  <c:y val="-1.5300545789744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E1-497B-ACB5-D96FA1484FE0}"/>
                </c:ext>
              </c:extLst>
            </c:dLbl>
            <c:dLbl>
              <c:idx val="5"/>
              <c:layout>
                <c:manualLayout>
                  <c:x val="6.1002180323597834E-3"/>
                  <c:y val="-1.530054578974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E1-497B-ACB5-D96FA1484F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 V2 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 V2 '!$C$5:$H$5</c:f>
              <c:numCache>
                <c:formatCode>0%</c:formatCode>
                <c:ptCount val="6"/>
                <c:pt idx="0">
                  <c:v>0.53</c:v>
                </c:pt>
                <c:pt idx="1">
                  <c:v>0.94</c:v>
                </c:pt>
                <c:pt idx="2">
                  <c:v>0.92</c:v>
                </c:pt>
                <c:pt idx="3">
                  <c:v>0.94</c:v>
                </c:pt>
                <c:pt idx="4">
                  <c:v>0.92</c:v>
                </c:pt>
                <c:pt idx="5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E1-497B-ACB5-D96FA1484F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6173312"/>
        <c:axId val="456173872"/>
        <c:axId val="0"/>
      </c:bar3DChart>
      <c:catAx>
        <c:axId val="456173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56173872"/>
        <c:crosses val="autoZero"/>
        <c:auto val="1"/>
        <c:lblAlgn val="ctr"/>
        <c:lblOffset val="100"/>
        <c:noMultiLvlLbl val="0"/>
      </c:catAx>
      <c:valAx>
        <c:axId val="456173872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5617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2400" b="1"/>
              <a:t>Índice de utilización semanal</a:t>
            </a:r>
          </a:p>
          <a:p>
            <a:pPr>
              <a:defRPr sz="2400" b="1"/>
            </a:pPr>
            <a:r>
              <a:rPr lang="es-CO" sz="2400" b="1"/>
              <a:t>2021-1 a 2023-1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679690594097402"/>
          <c:y val="0.1508031496062992"/>
          <c:w val="0.81667391341055684"/>
          <c:h val="0.7123232095988001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'Índice Utilización Comparativo'!$B$14</c:f>
              <c:strCache>
                <c:ptCount val="1"/>
                <c:pt idx="0">
                  <c:v>2021-1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3.2117453104514321E-3"/>
                  <c:y val="-6.36074541926160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E4-4753-BAC3-436D9D5C38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Comparativo'!$C$14:$H$14</c:f>
              <c:numCache>
                <c:formatCode>0%</c:formatCode>
                <c:ptCount val="6"/>
                <c:pt idx="0">
                  <c:v>0.25526932084309129</c:v>
                </c:pt>
                <c:pt idx="1">
                  <c:v>0.27283372365339575</c:v>
                </c:pt>
                <c:pt idx="2">
                  <c:v>0.26932084309133486</c:v>
                </c:pt>
                <c:pt idx="3">
                  <c:v>0.25175644028103045</c:v>
                </c:pt>
                <c:pt idx="4">
                  <c:v>0.24473067915690866</c:v>
                </c:pt>
                <c:pt idx="5">
                  <c:v>0.16510538641686184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E4-4753-BAC3-436D9D5C38CC}"/>
            </c:ext>
          </c:extLst>
        </c:ser>
        <c:ser>
          <c:idx val="1"/>
          <c:order val="1"/>
          <c:tx>
            <c:strRef>
              <c:f>'Índice Utilización Comparativo'!$B$15</c:f>
              <c:strCache>
                <c:ptCount val="1"/>
                <c:pt idx="0">
                  <c:v>2021-2</c:v>
                </c:pt>
              </c:strCache>
            </c:strRef>
          </c:tx>
          <c:spPr>
            <a:solidFill>
              <a:srgbClr val="4AADC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Comparativo'!$C$15:$H$15</c:f>
              <c:numCache>
                <c:formatCode>0%</c:formatCode>
                <c:ptCount val="6"/>
                <c:pt idx="0">
                  <c:v>0.21502976190476195</c:v>
                </c:pt>
                <c:pt idx="1">
                  <c:v>0.33482142857142855</c:v>
                </c:pt>
                <c:pt idx="2">
                  <c:v>0.31473214285714285</c:v>
                </c:pt>
                <c:pt idx="3">
                  <c:v>0.37797619047619041</c:v>
                </c:pt>
                <c:pt idx="4">
                  <c:v>0.38616071428571436</c:v>
                </c:pt>
                <c:pt idx="5">
                  <c:v>0.22172619047619049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E4-4753-BAC3-436D9D5C38CC}"/>
            </c:ext>
          </c:extLst>
        </c:ser>
        <c:ser>
          <c:idx val="2"/>
          <c:order val="2"/>
          <c:tx>
            <c:strRef>
              <c:f>'Índice Utilización Comparativo'!$B$16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Comparativo'!$C$16:$H$16</c:f>
              <c:numCache>
                <c:formatCode>0%</c:formatCode>
                <c:ptCount val="6"/>
                <c:pt idx="0">
                  <c:v>0.60241596638655481</c:v>
                </c:pt>
                <c:pt idx="1">
                  <c:v>0.91911764705882359</c:v>
                </c:pt>
                <c:pt idx="2">
                  <c:v>0.89968487394957974</c:v>
                </c:pt>
                <c:pt idx="3">
                  <c:v>0.9023109243697478</c:v>
                </c:pt>
                <c:pt idx="4">
                  <c:v>0.92384453781512599</c:v>
                </c:pt>
                <c:pt idx="5">
                  <c:v>0.86081932773109249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E4-4753-BAC3-436D9D5C38CC}"/>
            </c:ext>
          </c:extLst>
        </c:ser>
        <c:ser>
          <c:idx val="3"/>
          <c:order val="3"/>
          <c:tx>
            <c:strRef>
              <c:f>'Índice Utilización Comparativo'!$B$17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Comparativo'!$C$17:$H$17</c:f>
              <c:numCache>
                <c:formatCode>0%</c:formatCode>
                <c:ptCount val="6"/>
                <c:pt idx="0">
                  <c:v>0.58400402414486929</c:v>
                </c:pt>
                <c:pt idx="1">
                  <c:v>0.79979879275653931</c:v>
                </c:pt>
                <c:pt idx="2">
                  <c:v>0.79979879275653942</c:v>
                </c:pt>
                <c:pt idx="3">
                  <c:v>0.81287726358148882</c:v>
                </c:pt>
                <c:pt idx="4">
                  <c:v>0.82696177062374243</c:v>
                </c:pt>
                <c:pt idx="5">
                  <c:v>0.70221327967806857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E4-4753-BAC3-436D9D5C38CC}"/>
            </c:ext>
          </c:extLst>
        </c:ser>
        <c:ser>
          <c:idx val="4"/>
          <c:order val="4"/>
          <c:tx>
            <c:strRef>
              <c:f>'Índice Utilización Comparativo'!$B$18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Comparativo'!$C$18:$H$18</c:f>
              <c:numCache>
                <c:formatCode>0%</c:formatCode>
                <c:ptCount val="6"/>
                <c:pt idx="0">
                  <c:v>0.53</c:v>
                </c:pt>
                <c:pt idx="1">
                  <c:v>0.94</c:v>
                </c:pt>
                <c:pt idx="2">
                  <c:v>0.92</c:v>
                </c:pt>
                <c:pt idx="3">
                  <c:v>0.94</c:v>
                </c:pt>
                <c:pt idx="4">
                  <c:v>0.92</c:v>
                </c:pt>
                <c:pt idx="5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5E4-4753-BAC3-436D9D5C38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5268208"/>
        <c:axId val="435268768"/>
        <c:axId val="0"/>
      </c:bar3DChart>
      <c:catAx>
        <c:axId val="435268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268768"/>
        <c:crosses val="autoZero"/>
        <c:auto val="1"/>
        <c:lblAlgn val="ctr"/>
        <c:lblOffset val="100"/>
        <c:noMultiLvlLbl val="0"/>
      </c:catAx>
      <c:valAx>
        <c:axId val="435268768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26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1A5D4-0275-4EE0-BC1E-52FE86F6E2F2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06E7-1C87-46D9-96FC-930F907D13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76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02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193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073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182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75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669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624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90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177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181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27/06/2023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15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B82795-9DB9-4BB4-B365-8ABDEC03DCAB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27/06/2023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CB23431-FD93-474D-83FD-8C2D15EA0440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3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42.xml"/><Relationship Id="rId4" Type="http://schemas.openxmlformats.org/officeDocument/2006/relationships/slide" Target="slide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51.xml"/><Relationship Id="rId4" Type="http://schemas.openxmlformats.org/officeDocument/2006/relationships/slide" Target="slide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54.xml"/><Relationship Id="rId1" Type="http://schemas.openxmlformats.org/officeDocument/2006/relationships/slideLayout" Target="../slideLayouts/slideLayout6.xml"/><Relationship Id="rId5" Type="http://schemas.openxmlformats.org/officeDocument/2006/relationships/slide" Target="slide60.xml"/><Relationship Id="rId4" Type="http://schemas.openxmlformats.org/officeDocument/2006/relationships/slide" Target="slide5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slide" Target="slide2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5" Type="http://schemas.openxmlformats.org/officeDocument/2006/relationships/slide" Target="slide17.xml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65.xml"/><Relationship Id="rId2" Type="http://schemas.openxmlformats.org/officeDocument/2006/relationships/slide" Target="slide63.xml"/><Relationship Id="rId1" Type="http://schemas.openxmlformats.org/officeDocument/2006/relationships/slideLayout" Target="../slideLayouts/slideLayout6.xml"/><Relationship Id="rId5" Type="http://schemas.openxmlformats.org/officeDocument/2006/relationships/slide" Target="slide69.xml"/><Relationship Id="rId4" Type="http://schemas.openxmlformats.org/officeDocument/2006/relationships/slide" Target="slide6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78.xml"/><Relationship Id="rId4" Type="http://schemas.openxmlformats.org/officeDocument/2006/relationships/slide" Target="slide7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895600" y="4980215"/>
            <a:ext cx="6400800" cy="60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chemeClr val="bg1"/>
                </a:solidFill>
              </a:rPr>
              <a:t>Nombre de expositor</a:t>
            </a:r>
          </a:p>
        </p:txBody>
      </p:sp>
      <p:sp>
        <p:nvSpPr>
          <p:cNvPr id="10" name="Título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Informe de Ocupación de Espacios Físicos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200"/>
              </a:spcBef>
            </a:pPr>
            <a:r>
              <a:rPr lang="es-ES" b="1" dirty="0">
                <a:solidFill>
                  <a:schemeClr val="tx1"/>
                </a:solidFill>
              </a:rPr>
              <a:t>Oficina de Planeación</a:t>
            </a:r>
          </a:p>
          <a:p>
            <a:pPr>
              <a:spcBef>
                <a:spcPts val="200"/>
              </a:spcBef>
            </a:pPr>
            <a:r>
              <a:rPr lang="es-ES" b="1" dirty="0" smtClean="0">
                <a:solidFill>
                  <a:schemeClr val="tx1"/>
                </a:solidFill>
              </a:rPr>
              <a:t>Junio 9 de 2023</a:t>
            </a:r>
            <a:endParaRPr lang="es-ES" b="1" dirty="0">
              <a:solidFill>
                <a:schemeClr val="tx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13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1816709"/>
              </p:ext>
            </p:extLst>
          </p:nvPr>
        </p:nvGraphicFramePr>
        <p:xfrm>
          <a:off x="164645" y="-28575"/>
          <a:ext cx="11862709" cy="6046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641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12192000" cy="1141519"/>
          </a:xfrm>
        </p:spPr>
        <p:txBody>
          <a:bodyPr/>
          <a:lstStyle/>
          <a:p>
            <a:pPr algn="ctr"/>
            <a:r>
              <a:rPr lang="es-CO" b="1" dirty="0"/>
              <a:t>Índice de Ocupación de Salones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818635"/>
              </p:ext>
            </p:extLst>
          </p:nvPr>
        </p:nvGraphicFramePr>
        <p:xfrm>
          <a:off x="5283199" y="5379030"/>
          <a:ext cx="4923482" cy="4886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7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0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6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772509" y="5979628"/>
            <a:ext cx="10646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El índice de ocupación para cada población se calcula teniendo en cuenta el número total de salones ocupados en cada nivel.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877095" y="6430106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432207"/>
              </p:ext>
            </p:extLst>
          </p:nvPr>
        </p:nvGraphicFramePr>
        <p:xfrm>
          <a:off x="1537857" y="1496290"/>
          <a:ext cx="8668827" cy="3882739"/>
        </p:xfrm>
        <a:graphic>
          <a:graphicData uri="http://schemas.openxmlformats.org/drawingml/2006/table">
            <a:tbl>
              <a:tblPr/>
              <a:tblGrid>
                <a:gridCol w="1278079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483428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1050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2800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8459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84597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84597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063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59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77095" y="6430106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198" y="30852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/>
              <a:t>Índice de Ocupación de Salones</a:t>
            </a:r>
            <a:br>
              <a:rPr lang="es-CO" b="1" dirty="0"/>
            </a:br>
            <a:r>
              <a:rPr lang="es-CO" b="1" dirty="0" smtClean="0"/>
              <a:t>2022-1 </a:t>
            </a:r>
            <a:r>
              <a:rPr lang="es-CO" b="1" dirty="0"/>
              <a:t>y </a:t>
            </a:r>
            <a:r>
              <a:rPr lang="es-CO" b="1" dirty="0" smtClean="0"/>
              <a:t>2023-1</a:t>
            </a:r>
            <a:endParaRPr lang="es-CO" b="1" dirty="0"/>
          </a:p>
        </p:txBody>
      </p:sp>
      <p:sp>
        <p:nvSpPr>
          <p:cNvPr id="6" name="Elipse 5">
            <a:hlinkClick r:id="rId2" action="ppaction://hlinksldjump"/>
          </p:cNvPr>
          <p:cNvSpPr/>
          <p:nvPr/>
        </p:nvSpPr>
        <p:spPr>
          <a:xfrm>
            <a:off x="10314904" y="5508431"/>
            <a:ext cx="1481071" cy="592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/>
              <a:t>Contenido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276626"/>
              </p:ext>
            </p:extLst>
          </p:nvPr>
        </p:nvGraphicFramePr>
        <p:xfrm>
          <a:off x="1194954" y="1910824"/>
          <a:ext cx="10068790" cy="3471117"/>
        </p:xfrm>
        <a:graphic>
          <a:graphicData uri="http://schemas.openxmlformats.org/drawingml/2006/table">
            <a:tbl>
              <a:tblPr/>
              <a:tblGrid>
                <a:gridCol w="1870364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149930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116456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1164561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704153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704153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577767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577767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577767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577767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66840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6684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6684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65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Salones de Maestría</a:t>
            </a:r>
            <a:br>
              <a:rPr lang="es-CO" sz="4000" b="1" dirty="0"/>
            </a:b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972505"/>
              </p:ext>
            </p:extLst>
          </p:nvPr>
        </p:nvGraphicFramePr>
        <p:xfrm>
          <a:off x="2848841" y="2493815"/>
          <a:ext cx="6494319" cy="2576948"/>
        </p:xfrm>
        <a:graphic>
          <a:graphicData uri="http://schemas.openxmlformats.org/drawingml/2006/table">
            <a:tbl>
              <a:tblPr/>
              <a:tblGrid>
                <a:gridCol w="1459195">
                  <a:extLst>
                    <a:ext uri="{9D8B030D-6E8A-4147-A177-3AD203B41FA5}">
                      <a16:colId xmlns:a16="http://schemas.microsoft.com/office/drawing/2014/main" val="2601421869"/>
                    </a:ext>
                  </a:extLst>
                </a:gridCol>
                <a:gridCol w="1080886">
                  <a:extLst>
                    <a:ext uri="{9D8B030D-6E8A-4147-A177-3AD203B41FA5}">
                      <a16:colId xmlns:a16="http://schemas.microsoft.com/office/drawing/2014/main" val="1265028687"/>
                    </a:ext>
                  </a:extLst>
                </a:gridCol>
                <a:gridCol w="1080886">
                  <a:extLst>
                    <a:ext uri="{9D8B030D-6E8A-4147-A177-3AD203B41FA5}">
                      <a16:colId xmlns:a16="http://schemas.microsoft.com/office/drawing/2014/main" val="1214636491"/>
                    </a:ext>
                  </a:extLst>
                </a:gridCol>
                <a:gridCol w="1441180">
                  <a:extLst>
                    <a:ext uri="{9D8B030D-6E8A-4147-A177-3AD203B41FA5}">
                      <a16:colId xmlns:a16="http://schemas.microsoft.com/office/drawing/2014/main" val="4093965257"/>
                    </a:ext>
                  </a:extLst>
                </a:gridCol>
                <a:gridCol w="1432172">
                  <a:extLst>
                    <a:ext uri="{9D8B030D-6E8A-4147-A177-3AD203B41FA5}">
                      <a16:colId xmlns:a16="http://schemas.microsoft.com/office/drawing/2014/main" val="525407134"/>
                    </a:ext>
                  </a:extLst>
                </a:gridCol>
              </a:tblGrid>
              <a:tr h="3650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         (No.  Sillas)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670028"/>
                  </a:ext>
                </a:extLst>
              </a:tr>
              <a:tr h="59936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Salones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844687"/>
                  </a:ext>
                </a:extLst>
              </a:tr>
              <a:tr h="3194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134794"/>
                  </a:ext>
                </a:extLst>
              </a:tr>
              <a:tr h="3194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3247781"/>
                  </a:ext>
                </a:extLst>
              </a:tr>
              <a:tr h="3194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126765"/>
                  </a:ext>
                </a:extLst>
              </a:tr>
              <a:tr h="3194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378051"/>
                  </a:ext>
                </a:extLst>
              </a:tr>
              <a:tr h="3346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538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40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36336"/>
            <a:ext cx="10515600" cy="1000036"/>
          </a:xfrm>
        </p:spPr>
        <p:txBody>
          <a:bodyPr/>
          <a:lstStyle/>
          <a:p>
            <a:pPr algn="ctr"/>
            <a:r>
              <a:rPr lang="es-CO" b="1" dirty="0"/>
              <a:t>Índice de Ocupación de Salones de Maestría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287276"/>
              </p:ext>
            </p:extLst>
          </p:nvPr>
        </p:nvGraphicFramePr>
        <p:xfrm>
          <a:off x="5501743" y="5429550"/>
          <a:ext cx="4439850" cy="4439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08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7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7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392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0" y="5994138"/>
            <a:ext cx="5702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Total de salones ocupados para el cálculo del índice: </a:t>
            </a:r>
            <a:r>
              <a:rPr lang="es-CO" sz="1400" dirty="0" smtClean="0"/>
              <a:t>8</a:t>
            </a:r>
            <a:endParaRPr lang="es-CO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877095" y="6320083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436565"/>
              </p:ext>
            </p:extLst>
          </p:nvPr>
        </p:nvGraphicFramePr>
        <p:xfrm>
          <a:off x="2036617" y="2285997"/>
          <a:ext cx="7904975" cy="3143552"/>
        </p:xfrm>
        <a:graphic>
          <a:graphicData uri="http://schemas.openxmlformats.org/drawingml/2006/table">
            <a:tbl>
              <a:tblPr/>
              <a:tblGrid>
                <a:gridCol w="820883">
                  <a:extLst>
                    <a:ext uri="{9D8B030D-6E8A-4147-A177-3AD203B41FA5}">
                      <a16:colId xmlns:a16="http://schemas.microsoft.com/office/drawing/2014/main" val="961419440"/>
                    </a:ext>
                  </a:extLst>
                </a:gridCol>
                <a:gridCol w="2639291">
                  <a:extLst>
                    <a:ext uri="{9D8B030D-6E8A-4147-A177-3AD203B41FA5}">
                      <a16:colId xmlns:a16="http://schemas.microsoft.com/office/drawing/2014/main" val="1565918730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4202217917"/>
                    </a:ext>
                  </a:extLst>
                </a:gridCol>
                <a:gridCol w="935182">
                  <a:extLst>
                    <a:ext uri="{9D8B030D-6E8A-4147-A177-3AD203B41FA5}">
                      <a16:colId xmlns:a16="http://schemas.microsoft.com/office/drawing/2014/main" val="3848769474"/>
                    </a:ext>
                  </a:extLst>
                </a:gridCol>
                <a:gridCol w="935181">
                  <a:extLst>
                    <a:ext uri="{9D8B030D-6E8A-4147-A177-3AD203B41FA5}">
                      <a16:colId xmlns:a16="http://schemas.microsoft.com/office/drawing/2014/main" val="2524853171"/>
                    </a:ext>
                  </a:extLst>
                </a:gridCol>
                <a:gridCol w="953456">
                  <a:extLst>
                    <a:ext uri="{9D8B030D-6E8A-4147-A177-3AD203B41FA5}">
                      <a16:colId xmlns:a16="http://schemas.microsoft.com/office/drawing/2014/main" val="1048607711"/>
                    </a:ext>
                  </a:extLst>
                </a:gridCol>
              </a:tblGrid>
              <a:tr h="403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544832"/>
                  </a:ext>
                </a:extLst>
              </a:tr>
              <a:tr h="41757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268273"/>
                  </a:ext>
                </a:extLst>
              </a:tr>
              <a:tr h="73539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262105"/>
                  </a:ext>
                </a:extLst>
              </a:tr>
              <a:tr h="6690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961856"/>
                  </a:ext>
                </a:extLst>
              </a:tr>
              <a:tr h="6690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082144"/>
                  </a:ext>
                </a:extLst>
              </a:tr>
              <a:tr h="248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524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710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77095" y="6320083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198" y="589278"/>
            <a:ext cx="10515600" cy="1000036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/>
              <a:t>Índice de Ocupación de Salones de Maestría</a:t>
            </a:r>
            <a:br>
              <a:rPr lang="es-CO" b="1" dirty="0"/>
            </a:br>
            <a:r>
              <a:rPr lang="es-CO" b="1" dirty="0" smtClean="0"/>
              <a:t>2022-1 </a:t>
            </a:r>
            <a:r>
              <a:rPr lang="es-CO" b="1" dirty="0"/>
              <a:t>y </a:t>
            </a:r>
            <a:r>
              <a:rPr lang="es-CO" b="1" dirty="0" smtClean="0"/>
              <a:t>2023-1</a:t>
            </a:r>
            <a:endParaRPr lang="es-CO" b="1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87796"/>
              </p:ext>
            </p:extLst>
          </p:nvPr>
        </p:nvGraphicFramePr>
        <p:xfrm>
          <a:off x="988870" y="2088572"/>
          <a:ext cx="10214260" cy="3699164"/>
        </p:xfrm>
        <a:graphic>
          <a:graphicData uri="http://schemas.openxmlformats.org/drawingml/2006/table">
            <a:tbl>
              <a:tblPr/>
              <a:tblGrid>
                <a:gridCol w="1151502">
                  <a:extLst>
                    <a:ext uri="{9D8B030D-6E8A-4147-A177-3AD203B41FA5}">
                      <a16:colId xmlns:a16="http://schemas.microsoft.com/office/drawing/2014/main" val="1620768460"/>
                    </a:ext>
                  </a:extLst>
                </a:gridCol>
                <a:gridCol w="2807432">
                  <a:extLst>
                    <a:ext uri="{9D8B030D-6E8A-4147-A177-3AD203B41FA5}">
                      <a16:colId xmlns:a16="http://schemas.microsoft.com/office/drawing/2014/main" val="1335464857"/>
                    </a:ext>
                  </a:extLst>
                </a:gridCol>
                <a:gridCol w="1300831">
                  <a:extLst>
                    <a:ext uri="{9D8B030D-6E8A-4147-A177-3AD203B41FA5}">
                      <a16:colId xmlns:a16="http://schemas.microsoft.com/office/drawing/2014/main" val="733123125"/>
                    </a:ext>
                  </a:extLst>
                </a:gridCol>
                <a:gridCol w="1181387">
                  <a:extLst>
                    <a:ext uri="{9D8B030D-6E8A-4147-A177-3AD203B41FA5}">
                      <a16:colId xmlns:a16="http://schemas.microsoft.com/office/drawing/2014/main" val="3390927900"/>
                    </a:ext>
                  </a:extLst>
                </a:gridCol>
                <a:gridCol w="714326">
                  <a:extLst>
                    <a:ext uri="{9D8B030D-6E8A-4147-A177-3AD203B41FA5}">
                      <a16:colId xmlns:a16="http://schemas.microsoft.com/office/drawing/2014/main" val="1989823576"/>
                    </a:ext>
                  </a:extLst>
                </a:gridCol>
                <a:gridCol w="714326">
                  <a:extLst>
                    <a:ext uri="{9D8B030D-6E8A-4147-A177-3AD203B41FA5}">
                      <a16:colId xmlns:a16="http://schemas.microsoft.com/office/drawing/2014/main" val="1552063690"/>
                    </a:ext>
                  </a:extLst>
                </a:gridCol>
                <a:gridCol w="586114">
                  <a:extLst>
                    <a:ext uri="{9D8B030D-6E8A-4147-A177-3AD203B41FA5}">
                      <a16:colId xmlns:a16="http://schemas.microsoft.com/office/drawing/2014/main" val="2154552060"/>
                    </a:ext>
                  </a:extLst>
                </a:gridCol>
                <a:gridCol w="586114">
                  <a:extLst>
                    <a:ext uri="{9D8B030D-6E8A-4147-A177-3AD203B41FA5}">
                      <a16:colId xmlns:a16="http://schemas.microsoft.com/office/drawing/2014/main" val="1854333604"/>
                    </a:ext>
                  </a:extLst>
                </a:gridCol>
                <a:gridCol w="586114">
                  <a:extLst>
                    <a:ext uri="{9D8B030D-6E8A-4147-A177-3AD203B41FA5}">
                      <a16:colId xmlns:a16="http://schemas.microsoft.com/office/drawing/2014/main" val="799199215"/>
                    </a:ext>
                  </a:extLst>
                </a:gridCol>
                <a:gridCol w="586114">
                  <a:extLst>
                    <a:ext uri="{9D8B030D-6E8A-4147-A177-3AD203B41FA5}">
                      <a16:colId xmlns:a16="http://schemas.microsoft.com/office/drawing/2014/main" val="3260332008"/>
                    </a:ext>
                  </a:extLst>
                </a:gridCol>
              </a:tblGrid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45221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478804"/>
                  </a:ext>
                </a:extLst>
              </a:tr>
              <a:tr h="444588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029793"/>
                  </a:ext>
                </a:extLst>
              </a:tr>
              <a:tr h="71232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499034"/>
                  </a:ext>
                </a:extLst>
              </a:tr>
              <a:tr h="71232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941108"/>
                  </a:ext>
                </a:extLst>
              </a:tr>
              <a:tr h="71232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34471"/>
                  </a:ext>
                </a:extLst>
              </a:tr>
              <a:tr h="2579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776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9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/>
              <a:t>Salones de Maestrías – Ocupación por salón (total)</a:t>
            </a:r>
            <a:endParaRPr lang="es-CO" dirty="0"/>
          </a:p>
        </p:txBody>
      </p:sp>
      <p:sp>
        <p:nvSpPr>
          <p:cNvPr id="5" name="Elipse 4">
            <a:hlinkClick r:id="rId2" action="ppaction://hlinksldjump"/>
          </p:cNvPr>
          <p:cNvSpPr/>
          <p:nvPr/>
        </p:nvSpPr>
        <p:spPr>
          <a:xfrm>
            <a:off x="10378804" y="6202313"/>
            <a:ext cx="1481071" cy="592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/>
              <a:t>Contenido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240346"/>
              </p:ext>
            </p:extLst>
          </p:nvPr>
        </p:nvGraphicFramePr>
        <p:xfrm>
          <a:off x="1330038" y="2047007"/>
          <a:ext cx="9825642" cy="3771899"/>
        </p:xfrm>
        <a:graphic>
          <a:graphicData uri="http://schemas.openxmlformats.org/drawingml/2006/table">
            <a:tbl>
              <a:tblPr/>
              <a:tblGrid>
                <a:gridCol w="1153389">
                  <a:extLst>
                    <a:ext uri="{9D8B030D-6E8A-4147-A177-3AD203B41FA5}">
                      <a16:colId xmlns:a16="http://schemas.microsoft.com/office/drawing/2014/main" val="1405808336"/>
                    </a:ext>
                  </a:extLst>
                </a:gridCol>
                <a:gridCol w="1597284">
                  <a:extLst>
                    <a:ext uri="{9D8B030D-6E8A-4147-A177-3AD203B41FA5}">
                      <a16:colId xmlns:a16="http://schemas.microsoft.com/office/drawing/2014/main" val="1340886409"/>
                    </a:ext>
                  </a:extLst>
                </a:gridCol>
                <a:gridCol w="2366760">
                  <a:extLst>
                    <a:ext uri="{9D8B030D-6E8A-4147-A177-3AD203B41FA5}">
                      <a16:colId xmlns:a16="http://schemas.microsoft.com/office/drawing/2014/main" val="2512889124"/>
                    </a:ext>
                  </a:extLst>
                </a:gridCol>
                <a:gridCol w="2295041">
                  <a:extLst>
                    <a:ext uri="{9D8B030D-6E8A-4147-A177-3AD203B41FA5}">
                      <a16:colId xmlns:a16="http://schemas.microsoft.com/office/drawing/2014/main" val="1097325715"/>
                    </a:ext>
                  </a:extLst>
                </a:gridCol>
                <a:gridCol w="2413168">
                  <a:extLst>
                    <a:ext uri="{9D8B030D-6E8A-4147-A177-3AD203B41FA5}">
                      <a16:colId xmlns:a16="http://schemas.microsoft.com/office/drawing/2014/main" val="1549711964"/>
                    </a:ext>
                  </a:extLst>
                </a:gridCol>
              </a:tblGrid>
              <a:tr h="30541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41336"/>
                  </a:ext>
                </a:extLst>
              </a:tr>
              <a:tr h="1007875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902675"/>
                  </a:ext>
                </a:extLst>
              </a:tr>
              <a:tr h="305417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Salones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83478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125377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079734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520813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49562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10516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584091"/>
                  </a:ext>
                </a:extLst>
              </a:tr>
              <a:tr h="3206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644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00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Salones de Doctorado</a:t>
            </a:r>
            <a:br>
              <a:rPr lang="es-CO" sz="4000" b="1" dirty="0"/>
            </a:b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766724"/>
              </p:ext>
            </p:extLst>
          </p:nvPr>
        </p:nvGraphicFramePr>
        <p:xfrm>
          <a:off x="2453293" y="2441863"/>
          <a:ext cx="7346374" cy="2649681"/>
        </p:xfrm>
        <a:graphic>
          <a:graphicData uri="http://schemas.openxmlformats.org/drawingml/2006/table">
            <a:tbl>
              <a:tblPr/>
              <a:tblGrid>
                <a:gridCol w="1650640">
                  <a:extLst>
                    <a:ext uri="{9D8B030D-6E8A-4147-A177-3AD203B41FA5}">
                      <a16:colId xmlns:a16="http://schemas.microsoft.com/office/drawing/2014/main" val="3490820079"/>
                    </a:ext>
                  </a:extLst>
                </a:gridCol>
                <a:gridCol w="1222698">
                  <a:extLst>
                    <a:ext uri="{9D8B030D-6E8A-4147-A177-3AD203B41FA5}">
                      <a16:colId xmlns:a16="http://schemas.microsoft.com/office/drawing/2014/main" val="2814845971"/>
                    </a:ext>
                  </a:extLst>
                </a:gridCol>
                <a:gridCol w="1222698">
                  <a:extLst>
                    <a:ext uri="{9D8B030D-6E8A-4147-A177-3AD203B41FA5}">
                      <a16:colId xmlns:a16="http://schemas.microsoft.com/office/drawing/2014/main" val="3218065388"/>
                    </a:ext>
                  </a:extLst>
                </a:gridCol>
                <a:gridCol w="1630264">
                  <a:extLst>
                    <a:ext uri="{9D8B030D-6E8A-4147-A177-3AD203B41FA5}">
                      <a16:colId xmlns:a16="http://schemas.microsoft.com/office/drawing/2014/main" val="772924690"/>
                    </a:ext>
                  </a:extLst>
                </a:gridCol>
                <a:gridCol w="1620074">
                  <a:extLst>
                    <a:ext uri="{9D8B030D-6E8A-4147-A177-3AD203B41FA5}">
                      <a16:colId xmlns:a16="http://schemas.microsoft.com/office/drawing/2014/main" val="858586821"/>
                    </a:ext>
                  </a:extLst>
                </a:gridCol>
              </a:tblGrid>
              <a:tr h="5055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         (No.  Sillas)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901910"/>
                  </a:ext>
                </a:extLst>
              </a:tr>
              <a:tr h="8298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Salones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677838"/>
                  </a:ext>
                </a:extLst>
              </a:tr>
              <a:tr h="4254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255877"/>
                  </a:ext>
                </a:extLst>
              </a:tr>
              <a:tr h="4254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893485"/>
                  </a:ext>
                </a:extLst>
              </a:tr>
              <a:tr h="46337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40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3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9214"/>
            <a:ext cx="10515600" cy="987157"/>
          </a:xfrm>
        </p:spPr>
        <p:txBody>
          <a:bodyPr/>
          <a:lstStyle/>
          <a:p>
            <a:pPr algn="ctr"/>
            <a:r>
              <a:rPr lang="es-CO" b="1" dirty="0"/>
              <a:t>Ocupación de Salones de Doctorado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9468"/>
              </p:ext>
            </p:extLst>
          </p:nvPr>
        </p:nvGraphicFramePr>
        <p:xfrm>
          <a:off x="5611341" y="5472732"/>
          <a:ext cx="4485158" cy="45485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25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3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85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0" y="6042703"/>
            <a:ext cx="570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Total de salones ocupados para el cálculo del índice: </a:t>
            </a:r>
            <a:r>
              <a:rPr lang="es-CO" sz="1400" dirty="0" smtClean="0"/>
              <a:t>7</a:t>
            </a:r>
          </a:p>
          <a:p>
            <a:endParaRPr lang="es-CO" sz="14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877095" y="6320083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155437"/>
              </p:ext>
            </p:extLst>
          </p:nvPr>
        </p:nvGraphicFramePr>
        <p:xfrm>
          <a:off x="1631373" y="2109354"/>
          <a:ext cx="8465127" cy="3363378"/>
        </p:xfrm>
        <a:graphic>
          <a:graphicData uri="http://schemas.openxmlformats.org/drawingml/2006/table">
            <a:tbl>
              <a:tblPr/>
              <a:tblGrid>
                <a:gridCol w="820882">
                  <a:extLst>
                    <a:ext uri="{9D8B030D-6E8A-4147-A177-3AD203B41FA5}">
                      <a16:colId xmlns:a16="http://schemas.microsoft.com/office/drawing/2014/main" val="2906298669"/>
                    </a:ext>
                  </a:extLst>
                </a:gridCol>
                <a:gridCol w="3158836">
                  <a:extLst>
                    <a:ext uri="{9D8B030D-6E8A-4147-A177-3AD203B41FA5}">
                      <a16:colId xmlns:a16="http://schemas.microsoft.com/office/drawing/2014/main" val="904479151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1189357796"/>
                    </a:ext>
                  </a:extLst>
                </a:gridCol>
                <a:gridCol w="966354">
                  <a:extLst>
                    <a:ext uri="{9D8B030D-6E8A-4147-A177-3AD203B41FA5}">
                      <a16:colId xmlns:a16="http://schemas.microsoft.com/office/drawing/2014/main" val="221270048"/>
                    </a:ext>
                  </a:extLst>
                </a:gridCol>
                <a:gridCol w="945573">
                  <a:extLst>
                    <a:ext uri="{9D8B030D-6E8A-4147-A177-3AD203B41FA5}">
                      <a16:colId xmlns:a16="http://schemas.microsoft.com/office/drawing/2014/main" val="255956262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3229993572"/>
                    </a:ext>
                  </a:extLst>
                </a:gridCol>
              </a:tblGrid>
              <a:tr h="44221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95991"/>
                  </a:ext>
                </a:extLst>
              </a:tr>
              <a:tr h="4573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687497"/>
                  </a:ext>
                </a:extLst>
              </a:tr>
              <a:tr h="7328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027533"/>
                  </a:ext>
                </a:extLst>
              </a:tr>
              <a:tr h="7328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950230"/>
                  </a:ext>
                </a:extLst>
              </a:tr>
              <a:tr h="7328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554915"/>
                  </a:ext>
                </a:extLst>
              </a:tr>
              <a:tr h="2653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82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9519" y="467423"/>
            <a:ext cx="10515600" cy="987157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/>
              <a:t>Ocupación de Salones de Doctorado</a:t>
            </a:r>
            <a:br>
              <a:rPr lang="es-CO" b="1" dirty="0"/>
            </a:br>
            <a:r>
              <a:rPr lang="es-CO" b="1" dirty="0" smtClean="0"/>
              <a:t>2022-1 </a:t>
            </a:r>
            <a:r>
              <a:rPr lang="es-CO" b="1" dirty="0"/>
              <a:t>y </a:t>
            </a:r>
            <a:r>
              <a:rPr lang="es-CO" b="1" dirty="0" smtClean="0"/>
              <a:t>2023-1</a:t>
            </a:r>
            <a:endParaRPr lang="es-CO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1877095" y="6320083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41722"/>
              </p:ext>
            </p:extLst>
          </p:nvPr>
        </p:nvGraphicFramePr>
        <p:xfrm>
          <a:off x="1129145" y="2244010"/>
          <a:ext cx="9933707" cy="3286643"/>
        </p:xfrm>
        <a:graphic>
          <a:graphicData uri="http://schemas.openxmlformats.org/drawingml/2006/table">
            <a:tbl>
              <a:tblPr/>
              <a:tblGrid>
                <a:gridCol w="610363">
                  <a:extLst>
                    <a:ext uri="{9D8B030D-6E8A-4147-A177-3AD203B41FA5}">
                      <a16:colId xmlns:a16="http://schemas.microsoft.com/office/drawing/2014/main" val="3580574405"/>
                    </a:ext>
                  </a:extLst>
                </a:gridCol>
                <a:gridCol w="2995281">
                  <a:extLst>
                    <a:ext uri="{9D8B030D-6E8A-4147-A177-3AD203B41FA5}">
                      <a16:colId xmlns:a16="http://schemas.microsoft.com/office/drawing/2014/main" val="3891379605"/>
                    </a:ext>
                  </a:extLst>
                </a:gridCol>
                <a:gridCol w="1350819">
                  <a:extLst>
                    <a:ext uri="{9D8B030D-6E8A-4147-A177-3AD203B41FA5}">
                      <a16:colId xmlns:a16="http://schemas.microsoft.com/office/drawing/2014/main" val="3043275250"/>
                    </a:ext>
                  </a:extLst>
                </a:gridCol>
                <a:gridCol w="1410116">
                  <a:extLst>
                    <a:ext uri="{9D8B030D-6E8A-4147-A177-3AD203B41FA5}">
                      <a16:colId xmlns:a16="http://schemas.microsoft.com/office/drawing/2014/main" val="3151810007"/>
                    </a:ext>
                  </a:extLst>
                </a:gridCol>
                <a:gridCol w="675330">
                  <a:extLst>
                    <a:ext uri="{9D8B030D-6E8A-4147-A177-3AD203B41FA5}">
                      <a16:colId xmlns:a16="http://schemas.microsoft.com/office/drawing/2014/main" val="2529556529"/>
                    </a:ext>
                  </a:extLst>
                </a:gridCol>
                <a:gridCol w="675330">
                  <a:extLst>
                    <a:ext uri="{9D8B030D-6E8A-4147-A177-3AD203B41FA5}">
                      <a16:colId xmlns:a16="http://schemas.microsoft.com/office/drawing/2014/main" val="233748235"/>
                    </a:ext>
                  </a:extLst>
                </a:gridCol>
                <a:gridCol w="554117">
                  <a:extLst>
                    <a:ext uri="{9D8B030D-6E8A-4147-A177-3AD203B41FA5}">
                      <a16:colId xmlns:a16="http://schemas.microsoft.com/office/drawing/2014/main" val="458075355"/>
                    </a:ext>
                  </a:extLst>
                </a:gridCol>
                <a:gridCol w="554117">
                  <a:extLst>
                    <a:ext uri="{9D8B030D-6E8A-4147-A177-3AD203B41FA5}">
                      <a16:colId xmlns:a16="http://schemas.microsoft.com/office/drawing/2014/main" val="1328465777"/>
                    </a:ext>
                  </a:extLst>
                </a:gridCol>
                <a:gridCol w="554117">
                  <a:extLst>
                    <a:ext uri="{9D8B030D-6E8A-4147-A177-3AD203B41FA5}">
                      <a16:colId xmlns:a16="http://schemas.microsoft.com/office/drawing/2014/main" val="180409278"/>
                    </a:ext>
                  </a:extLst>
                </a:gridCol>
                <a:gridCol w="554117">
                  <a:extLst>
                    <a:ext uri="{9D8B030D-6E8A-4147-A177-3AD203B41FA5}">
                      <a16:colId xmlns:a16="http://schemas.microsoft.com/office/drawing/2014/main" val="2779531520"/>
                    </a:ext>
                  </a:extLst>
                </a:gridCol>
              </a:tblGrid>
              <a:tr h="381914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776725"/>
                  </a:ext>
                </a:extLst>
              </a:tr>
              <a:tr h="381914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527024"/>
                  </a:ext>
                </a:extLst>
              </a:tr>
              <a:tr h="395008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835980"/>
                  </a:ext>
                </a:extLst>
              </a:tr>
              <a:tr h="63288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9346706"/>
                  </a:ext>
                </a:extLst>
              </a:tr>
              <a:tr h="6328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541462"/>
                  </a:ext>
                </a:extLst>
              </a:tr>
              <a:tr h="6328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897206"/>
                  </a:ext>
                </a:extLst>
              </a:tr>
              <a:tr h="2291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692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43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CONTENIDO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hlinkClick r:id="rId2" action="ppaction://hlinksldjump"/>
              </a:rPr>
              <a:t>Indicadores de Ocupación de Salones de Clases</a:t>
            </a:r>
            <a:r>
              <a:rPr lang="es-ES" sz="2800" dirty="0" smtClean="0">
                <a:hlinkClick r:id="rId2" action="ppaction://hlinksldjump"/>
              </a:rPr>
              <a:t>.</a:t>
            </a:r>
            <a:endParaRPr lang="es-ES" sz="2800" dirty="0"/>
          </a:p>
          <a:p>
            <a:pPr lvl="1"/>
            <a:r>
              <a:rPr lang="es-ES" sz="2400" dirty="0">
                <a:hlinkClick r:id="rId3" action="ppaction://hlinksldjump"/>
              </a:rPr>
              <a:t>Total salones.</a:t>
            </a:r>
            <a:endParaRPr lang="es-ES" sz="2400" dirty="0"/>
          </a:p>
          <a:p>
            <a:pPr lvl="1"/>
            <a:r>
              <a:rPr lang="es-ES" sz="2400" dirty="0">
                <a:hlinkClick r:id="rId4" action="ppaction://hlinksldjump"/>
              </a:rPr>
              <a:t>Salones de Maestría.</a:t>
            </a:r>
            <a:endParaRPr lang="es-ES" sz="2400" dirty="0"/>
          </a:p>
          <a:p>
            <a:pPr lvl="1"/>
            <a:r>
              <a:rPr lang="es-ES" sz="2400" dirty="0">
                <a:hlinkClick r:id="rId5" action="ppaction://hlinksldjump"/>
              </a:rPr>
              <a:t>Salones de Doctorado.</a:t>
            </a:r>
            <a:endParaRPr lang="es-ES" sz="2400" dirty="0"/>
          </a:p>
          <a:p>
            <a:pPr>
              <a:spcBef>
                <a:spcPts val="2400"/>
              </a:spcBef>
            </a:pPr>
            <a:r>
              <a:rPr lang="es-ES" sz="2800" dirty="0">
                <a:hlinkClick r:id="rId6" action="ppaction://hlinksldjump"/>
              </a:rPr>
              <a:t>Indicadores de Ocupación de Laboratorios.</a:t>
            </a:r>
            <a:endParaRPr lang="es-ES" sz="2800" dirty="0"/>
          </a:p>
          <a:p>
            <a:pPr>
              <a:spcBef>
                <a:spcPts val="2400"/>
              </a:spcBef>
            </a:pPr>
            <a:r>
              <a:rPr lang="es-ES" sz="2800" dirty="0">
                <a:hlinkClick r:id="rId7" action="ppaction://hlinksldjump"/>
              </a:rPr>
              <a:t>Indicadores de Ocupación de Salas de Usuario.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8399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/>
              <a:t>Salones de Doctorados – Ocupación por salón (total)</a:t>
            </a:r>
            <a:endParaRPr lang="es-CO" dirty="0"/>
          </a:p>
        </p:txBody>
      </p:sp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10341734" y="6027312"/>
            <a:ext cx="1481071" cy="592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/>
              <a:t>Contenido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840076"/>
              </p:ext>
            </p:extLst>
          </p:nvPr>
        </p:nvGraphicFramePr>
        <p:xfrm>
          <a:off x="1183800" y="1995935"/>
          <a:ext cx="9824400" cy="3772802"/>
        </p:xfrm>
        <a:graphic>
          <a:graphicData uri="http://schemas.openxmlformats.org/drawingml/2006/table">
            <a:tbl>
              <a:tblPr/>
              <a:tblGrid>
                <a:gridCol w="1737936">
                  <a:extLst>
                    <a:ext uri="{9D8B030D-6E8A-4147-A177-3AD203B41FA5}">
                      <a16:colId xmlns:a16="http://schemas.microsoft.com/office/drawing/2014/main" val="3011063367"/>
                    </a:ext>
                  </a:extLst>
                </a:gridCol>
                <a:gridCol w="1012390">
                  <a:extLst>
                    <a:ext uri="{9D8B030D-6E8A-4147-A177-3AD203B41FA5}">
                      <a16:colId xmlns:a16="http://schemas.microsoft.com/office/drawing/2014/main" val="2229546287"/>
                    </a:ext>
                  </a:extLst>
                </a:gridCol>
                <a:gridCol w="2366461">
                  <a:extLst>
                    <a:ext uri="{9D8B030D-6E8A-4147-A177-3AD203B41FA5}">
                      <a16:colId xmlns:a16="http://schemas.microsoft.com/office/drawing/2014/main" val="1202251217"/>
                    </a:ext>
                  </a:extLst>
                </a:gridCol>
                <a:gridCol w="2294750">
                  <a:extLst>
                    <a:ext uri="{9D8B030D-6E8A-4147-A177-3AD203B41FA5}">
                      <a16:colId xmlns:a16="http://schemas.microsoft.com/office/drawing/2014/main" val="2609395673"/>
                    </a:ext>
                  </a:extLst>
                </a:gridCol>
                <a:gridCol w="2412863">
                  <a:extLst>
                    <a:ext uri="{9D8B030D-6E8A-4147-A177-3AD203B41FA5}">
                      <a16:colId xmlns:a16="http://schemas.microsoft.com/office/drawing/2014/main" val="579983997"/>
                    </a:ext>
                  </a:extLst>
                </a:gridCol>
              </a:tblGrid>
              <a:tr h="338368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525977"/>
                  </a:ext>
                </a:extLst>
              </a:tr>
              <a:tr h="1065858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0563"/>
                  </a:ext>
                </a:extLst>
              </a:tr>
              <a:tr h="338368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Salones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514790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026254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275258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18257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618751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65229"/>
                  </a:ext>
                </a:extLst>
              </a:tr>
              <a:tr h="338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659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66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de Ocupación de </a:t>
            </a:r>
            <a:r>
              <a:rPr lang="es-C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61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000" b="1" dirty="0"/>
              <a:t>Distribución de Laboratorios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4" name="11 CuadroTexto"/>
          <p:cNvSpPr txBox="1"/>
          <p:nvPr/>
        </p:nvSpPr>
        <p:spPr>
          <a:xfrm>
            <a:off x="998110" y="1842566"/>
            <a:ext cx="4906888" cy="400110"/>
          </a:xfrm>
          <a:prstGeom prst="rect">
            <a:avLst/>
          </a:prstGeom>
          <a:solidFill>
            <a:srgbClr val="F7964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RESUMEN POR TIPO</a:t>
            </a:r>
          </a:p>
        </p:txBody>
      </p:sp>
      <p:sp>
        <p:nvSpPr>
          <p:cNvPr id="6" name="11 CuadroTexto"/>
          <p:cNvSpPr txBox="1"/>
          <p:nvPr/>
        </p:nvSpPr>
        <p:spPr>
          <a:xfrm>
            <a:off x="6402504" y="3334029"/>
            <a:ext cx="4824536" cy="400110"/>
          </a:xfrm>
          <a:prstGeom prst="rect">
            <a:avLst/>
          </a:prstGeom>
          <a:solidFill>
            <a:srgbClr val="99CB38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000" b="1" kern="0" dirty="0">
                <a:solidFill>
                  <a:prstClr val="black"/>
                </a:solidFill>
                <a:latin typeface="Calibri"/>
              </a:rPr>
              <a:t>LABORATORIOS CAMPUS</a:t>
            </a:r>
          </a:p>
        </p:txBody>
      </p:sp>
      <p:graphicFrame>
        <p:nvGraphicFramePr>
          <p:cNvPr id="9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748371"/>
              </p:ext>
            </p:extLst>
          </p:nvPr>
        </p:nvGraphicFramePr>
        <p:xfrm>
          <a:off x="1014118" y="2293640"/>
          <a:ext cx="4890880" cy="2392680"/>
        </p:xfrm>
        <a:graphic>
          <a:graphicData uri="http://schemas.openxmlformats.org/drawingml/2006/table">
            <a:tbl>
              <a:tblPr firstRow="1" bandRow="1"/>
              <a:tblGrid>
                <a:gridCol w="296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0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Descripción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Cantidad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Laboratorios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u="none" dirty="0" smtClean="0">
                          <a:latin typeface="Tw Cen MT" panose="020B0602020104020603" pitchFamily="34" charset="0"/>
                        </a:rPr>
                        <a:t>77</a:t>
                      </a:r>
                      <a:endParaRPr lang="es-CO" sz="1800" u="none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Laboratorio y Salas de Usuarios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 smtClean="0">
                          <a:latin typeface="Tw Cen MT" panose="020B0602020104020603" pitchFamily="34" charset="0"/>
                        </a:rPr>
                        <a:t>41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Laboratorios y Salones de clase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b="1" dirty="0"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b="1" dirty="0" smtClean="0">
                          <a:latin typeface="Tw Cen MT" panose="020B0602020104020603" pitchFamily="34" charset="0"/>
                        </a:rPr>
                        <a:t>119</a:t>
                      </a:r>
                      <a:endParaRPr lang="es-CO" sz="1800" b="1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128235"/>
              </p:ext>
            </p:extLst>
          </p:nvPr>
        </p:nvGraphicFramePr>
        <p:xfrm>
          <a:off x="6402504" y="3766077"/>
          <a:ext cx="4848537" cy="2423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Concepto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Nro. </a:t>
                      </a:r>
                      <a:r>
                        <a:rPr lang="es-CO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de laboratorios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Nro. </a:t>
                      </a:r>
                      <a:r>
                        <a:rPr lang="es-CO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de </a:t>
                      </a:r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sillas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Laboratorios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74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1.274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Laboratorio</a:t>
                      </a:r>
                      <a:r>
                        <a:rPr lang="es-CO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 y Salas de Usuario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40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930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Laboratorio y salón de clases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115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2.254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50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4076" y="495118"/>
            <a:ext cx="10515600" cy="646055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Laboratorios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86355"/>
              </p:ext>
            </p:extLst>
          </p:nvPr>
        </p:nvGraphicFramePr>
        <p:xfrm>
          <a:off x="301335" y="1141176"/>
          <a:ext cx="11647651" cy="5183738"/>
        </p:xfrm>
        <a:graphic>
          <a:graphicData uri="http://schemas.openxmlformats.org/drawingml/2006/table">
            <a:tbl>
              <a:tblPr/>
              <a:tblGrid>
                <a:gridCol w="521634">
                  <a:extLst>
                    <a:ext uri="{9D8B030D-6E8A-4147-A177-3AD203B41FA5}">
                      <a16:colId xmlns:a16="http://schemas.microsoft.com/office/drawing/2014/main" val="855039956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503836488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3867466228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2273913454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726749368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3820622389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239467263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3757630151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981247880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091268581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2108583293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342039192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248595240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2878646877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576821030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076826802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1348545989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3928023907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4277757333"/>
                    </a:ext>
                  </a:extLst>
                </a:gridCol>
                <a:gridCol w="521634">
                  <a:extLst>
                    <a:ext uri="{9D8B030D-6E8A-4147-A177-3AD203B41FA5}">
                      <a16:colId xmlns:a16="http://schemas.microsoft.com/office/drawing/2014/main" val="2178588268"/>
                    </a:ext>
                  </a:extLst>
                </a:gridCol>
                <a:gridCol w="608572">
                  <a:extLst>
                    <a:ext uri="{9D8B030D-6E8A-4147-A177-3AD203B41FA5}">
                      <a16:colId xmlns:a16="http://schemas.microsoft.com/office/drawing/2014/main" val="3566404275"/>
                    </a:ext>
                  </a:extLst>
                </a:gridCol>
                <a:gridCol w="606399">
                  <a:extLst>
                    <a:ext uri="{9D8B030D-6E8A-4147-A177-3AD203B41FA5}">
                      <a16:colId xmlns:a16="http://schemas.microsoft.com/office/drawing/2014/main" val="1495733816"/>
                    </a:ext>
                  </a:extLst>
                </a:gridCol>
              </a:tblGrid>
              <a:tr h="1188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Aulas (No. Sillas)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BKCP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CANCH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L3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L4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L6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786998"/>
                  </a:ext>
                </a:extLst>
              </a:tr>
              <a:tr h="2265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Salones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Capacidad Sillas/hora</a:t>
                      </a:r>
                    </a:p>
                  </a:txBody>
                  <a:tcPr marL="5672" marR="5672" marT="56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465166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043191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268073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252973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868586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789989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99722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8341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03287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483152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413097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581179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3321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70423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683034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012832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13189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075294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240621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68746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816163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208054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528809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460441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46151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796178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68838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10153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858366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002700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18596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10065"/>
                  </a:ext>
                </a:extLst>
              </a:tr>
              <a:tr h="257717"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2.309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27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14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7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Laboratorios </a:t>
            </a:r>
            <a:br>
              <a:rPr lang="es-CO" sz="4000" b="1" dirty="0"/>
            </a:br>
            <a:r>
              <a:rPr lang="es-CO" sz="4000" b="1" i="1" dirty="0"/>
              <a:t>Programados</a:t>
            </a:r>
            <a:r>
              <a:rPr lang="es-CO" sz="4000" b="1" dirty="0"/>
              <a:t>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686384"/>
              </p:ext>
            </p:extLst>
          </p:nvPr>
        </p:nvGraphicFramePr>
        <p:xfrm>
          <a:off x="899689" y="1463270"/>
          <a:ext cx="10395390" cy="4559880"/>
        </p:xfrm>
        <a:graphic>
          <a:graphicData uri="http://schemas.openxmlformats.org/drawingml/2006/table">
            <a:tbl>
              <a:tblPr/>
              <a:tblGrid>
                <a:gridCol w="781713">
                  <a:extLst>
                    <a:ext uri="{9D8B030D-6E8A-4147-A177-3AD203B41FA5}">
                      <a16:colId xmlns:a16="http://schemas.microsoft.com/office/drawing/2014/main" val="1870447440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837384599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2780335488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3045732381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629791363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286686311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640430098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918497532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743993074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243036674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840125823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2766573141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3593406832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3596938009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2672774011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496900677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1355244653"/>
                    </a:ext>
                  </a:extLst>
                </a:gridCol>
                <a:gridCol w="473267">
                  <a:extLst>
                    <a:ext uri="{9D8B030D-6E8A-4147-A177-3AD203B41FA5}">
                      <a16:colId xmlns:a16="http://schemas.microsoft.com/office/drawing/2014/main" val="3824881397"/>
                    </a:ext>
                  </a:extLst>
                </a:gridCol>
                <a:gridCol w="784069">
                  <a:extLst>
                    <a:ext uri="{9D8B030D-6E8A-4147-A177-3AD203B41FA5}">
                      <a16:colId xmlns:a16="http://schemas.microsoft.com/office/drawing/2014/main" val="3002888256"/>
                    </a:ext>
                  </a:extLst>
                </a:gridCol>
                <a:gridCol w="784069">
                  <a:extLst>
                    <a:ext uri="{9D8B030D-6E8A-4147-A177-3AD203B41FA5}">
                      <a16:colId xmlns:a16="http://schemas.microsoft.com/office/drawing/2014/main" val="2258537186"/>
                    </a:ext>
                  </a:extLst>
                </a:gridCol>
              </a:tblGrid>
              <a:tr h="15893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(No.  Sillas)</a:t>
                      </a:r>
                    </a:p>
                  </a:txBody>
                  <a:tcPr marL="6966" marR="6966" marT="69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BKCP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L1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L2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L3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L4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L5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L6</a:t>
                      </a:r>
                    </a:p>
                  </a:txBody>
                  <a:tcPr marL="6966" marR="6966" marT="69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6966" marR="6966" marT="6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95192"/>
                  </a:ext>
                </a:extLst>
              </a:tr>
              <a:tr h="30561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Laboratorios</a:t>
                      </a:r>
                    </a:p>
                  </a:txBody>
                  <a:tcPr marL="6966" marR="6966" marT="6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6966" marR="6966" marT="6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70511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441216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588852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914566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762219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754889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334696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344087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239852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413817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379858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77089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893531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13726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945189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594651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356502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216151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920929"/>
                  </a:ext>
                </a:extLst>
              </a:tr>
              <a:tr h="1565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175876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555857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86118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426052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27610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773799"/>
                  </a:ext>
                </a:extLst>
              </a:tr>
              <a:tr h="158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476644"/>
                  </a:ext>
                </a:extLst>
              </a:tr>
              <a:tr h="16649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040857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0" y="6396335"/>
            <a:ext cx="3972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</a:t>
            </a:r>
            <a:r>
              <a:rPr lang="es-CO" sz="1200" dirty="0" smtClean="0">
                <a:solidFill>
                  <a:schemeClr val="bg1"/>
                </a:solidFill>
              </a:rPr>
              <a:t>los laboratorios del </a:t>
            </a:r>
            <a:r>
              <a:rPr lang="es-CO" sz="1200" dirty="0">
                <a:solidFill>
                  <a:schemeClr val="bg1"/>
                </a:solidFill>
              </a:rPr>
              <a:t>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</a:t>
            </a:r>
            <a:r>
              <a:rPr lang="es-CO" sz="1200" dirty="0" smtClean="0">
                <a:solidFill>
                  <a:schemeClr val="bg1"/>
                </a:solidFill>
              </a:rPr>
              <a:t>laboratorios utilizados </a:t>
            </a:r>
            <a:r>
              <a:rPr lang="es-CO" sz="1200" dirty="0">
                <a:solidFill>
                  <a:schemeClr val="bg1"/>
                </a:solidFill>
              </a:rPr>
              <a:t>para el cálculo del índice: </a:t>
            </a:r>
            <a:r>
              <a:rPr lang="es-CO" sz="1200" dirty="0" smtClean="0">
                <a:solidFill>
                  <a:schemeClr val="bg1"/>
                </a:solidFill>
              </a:rPr>
              <a:t>62. </a:t>
            </a:r>
            <a:endParaRPr lang="es-CO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40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7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Laboratorios </a:t>
            </a:r>
            <a:br>
              <a:rPr lang="es-CO" sz="4000" b="1" dirty="0"/>
            </a:br>
            <a:r>
              <a:rPr lang="es-CO" sz="4000" b="1" i="1" dirty="0" smtClean="0"/>
              <a:t>no programados</a:t>
            </a:r>
            <a:r>
              <a:rPr lang="es-CO" sz="4000" b="1" dirty="0" smtClean="0"/>
              <a:t> </a:t>
            </a:r>
            <a:r>
              <a:rPr lang="es-CO" sz="4000" b="1" dirty="0"/>
              <a:t>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704638" y="125845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835084"/>
              </p:ext>
            </p:extLst>
          </p:nvPr>
        </p:nvGraphicFramePr>
        <p:xfrm>
          <a:off x="1173163" y="1885950"/>
          <a:ext cx="9906000" cy="443103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63279217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321517627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90733827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862171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6022032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402006682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414363724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25850213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761107869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345137187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17435379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47802521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311252699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399814099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660924723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(No.  Sillas)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BKCP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L1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733649"/>
                  </a:ext>
                </a:extLst>
              </a:tr>
              <a:tr h="3143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Laboratorios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7953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1068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4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613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731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3998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4696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1809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0375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696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061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036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8540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0230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6313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6734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703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2418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103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7959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661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835490"/>
                  </a:ext>
                </a:extLst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0" y="6581001"/>
            <a:ext cx="29481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</a:t>
            </a:r>
            <a:r>
              <a:rPr lang="es-CO" sz="1200" dirty="0" smtClean="0">
                <a:solidFill>
                  <a:schemeClr val="bg1"/>
                </a:solidFill>
              </a:rPr>
              <a:t>los laboratorios del </a:t>
            </a:r>
            <a:r>
              <a:rPr lang="es-CO" sz="1200" dirty="0">
                <a:solidFill>
                  <a:schemeClr val="bg1"/>
                </a:solidFill>
              </a:rPr>
              <a:t>Hospital. </a:t>
            </a:r>
          </a:p>
        </p:txBody>
      </p:sp>
    </p:spTree>
    <p:extLst>
      <p:ext uri="{BB962C8B-B14F-4D97-AF65-F5344CB8AC3E}">
        <p14:creationId xmlns:p14="http://schemas.microsoft.com/office/powerpoint/2010/main" val="47635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3475" y="197700"/>
            <a:ext cx="10515600" cy="909883"/>
          </a:xfrm>
        </p:spPr>
        <p:txBody>
          <a:bodyPr/>
          <a:lstStyle/>
          <a:p>
            <a:pPr algn="ctr"/>
            <a:r>
              <a:rPr lang="es-CO" b="1" dirty="0"/>
              <a:t>Índice de Ocupación de Laboratorios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520007"/>
              </p:ext>
            </p:extLst>
          </p:nvPr>
        </p:nvGraphicFramePr>
        <p:xfrm>
          <a:off x="5715000" y="5474959"/>
          <a:ext cx="4847682" cy="4886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1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6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934017" y="6452308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056936"/>
              </p:ext>
            </p:extLst>
          </p:nvPr>
        </p:nvGraphicFramePr>
        <p:xfrm>
          <a:off x="1454728" y="1984663"/>
          <a:ext cx="9107956" cy="3478786"/>
        </p:xfrm>
        <a:graphic>
          <a:graphicData uri="http://schemas.openxmlformats.org/drawingml/2006/table">
            <a:tbl>
              <a:tblPr/>
              <a:tblGrid>
                <a:gridCol w="799186">
                  <a:extLst>
                    <a:ext uri="{9D8B030D-6E8A-4147-A177-3AD203B41FA5}">
                      <a16:colId xmlns:a16="http://schemas.microsoft.com/office/drawing/2014/main" val="1640682792"/>
                    </a:ext>
                  </a:extLst>
                </a:gridCol>
                <a:gridCol w="3466610">
                  <a:extLst>
                    <a:ext uri="{9D8B030D-6E8A-4147-A177-3AD203B41FA5}">
                      <a16:colId xmlns:a16="http://schemas.microsoft.com/office/drawing/2014/main" val="2623016686"/>
                    </a:ext>
                  </a:extLst>
                </a:gridCol>
                <a:gridCol w="1754062">
                  <a:extLst>
                    <a:ext uri="{9D8B030D-6E8A-4147-A177-3AD203B41FA5}">
                      <a16:colId xmlns:a16="http://schemas.microsoft.com/office/drawing/2014/main" val="816552297"/>
                    </a:ext>
                  </a:extLst>
                </a:gridCol>
                <a:gridCol w="996390">
                  <a:extLst>
                    <a:ext uri="{9D8B030D-6E8A-4147-A177-3AD203B41FA5}">
                      <a16:colId xmlns:a16="http://schemas.microsoft.com/office/drawing/2014/main" val="1554810519"/>
                    </a:ext>
                  </a:extLst>
                </a:gridCol>
                <a:gridCol w="1037907">
                  <a:extLst>
                    <a:ext uri="{9D8B030D-6E8A-4147-A177-3AD203B41FA5}">
                      <a16:colId xmlns:a16="http://schemas.microsoft.com/office/drawing/2014/main" val="1964705037"/>
                    </a:ext>
                  </a:extLst>
                </a:gridCol>
                <a:gridCol w="1053801">
                  <a:extLst>
                    <a:ext uri="{9D8B030D-6E8A-4147-A177-3AD203B41FA5}">
                      <a16:colId xmlns:a16="http://schemas.microsoft.com/office/drawing/2014/main" val="3531635863"/>
                    </a:ext>
                  </a:extLst>
                </a:gridCol>
              </a:tblGrid>
              <a:tr h="45019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708099"/>
                  </a:ext>
                </a:extLst>
              </a:tr>
              <a:tr h="286488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237832"/>
                  </a:ext>
                </a:extLst>
              </a:tr>
              <a:tr h="81853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621006"/>
                  </a:ext>
                </a:extLst>
              </a:tr>
              <a:tr h="81853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010691"/>
                  </a:ext>
                </a:extLst>
              </a:tr>
              <a:tr h="81853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750552"/>
                  </a:ext>
                </a:extLst>
              </a:tr>
              <a:tr h="28648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Laboratorios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711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8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10368682" y="5526910"/>
            <a:ext cx="1481071" cy="592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/>
              <a:t>Contenido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23084" y="700453"/>
            <a:ext cx="10515600" cy="909883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/>
              <a:t>Índice de Ocupación de Laboratorios</a:t>
            </a:r>
            <a:br>
              <a:rPr lang="es-CO" b="1" dirty="0"/>
            </a:br>
            <a:r>
              <a:rPr lang="es-CO" b="1" dirty="0" smtClean="0"/>
              <a:t>2022-1 </a:t>
            </a:r>
            <a:r>
              <a:rPr lang="es-CO" b="1" dirty="0"/>
              <a:t>y </a:t>
            </a:r>
            <a:r>
              <a:rPr lang="es-CO" b="1" dirty="0" smtClean="0"/>
              <a:t>2023-1</a:t>
            </a:r>
            <a:endParaRPr lang="es-CO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934017" y="6452308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254300"/>
              </p:ext>
            </p:extLst>
          </p:nvPr>
        </p:nvGraphicFramePr>
        <p:xfrm>
          <a:off x="640342" y="2124633"/>
          <a:ext cx="10911317" cy="3069309"/>
        </p:xfrm>
        <a:graphic>
          <a:graphicData uri="http://schemas.openxmlformats.org/drawingml/2006/table">
            <a:tbl>
              <a:tblPr/>
              <a:tblGrid>
                <a:gridCol w="622629">
                  <a:extLst>
                    <a:ext uri="{9D8B030D-6E8A-4147-A177-3AD203B41FA5}">
                      <a16:colId xmlns:a16="http://schemas.microsoft.com/office/drawing/2014/main" val="1250569879"/>
                    </a:ext>
                  </a:extLst>
                </a:gridCol>
                <a:gridCol w="3734072">
                  <a:extLst>
                    <a:ext uri="{9D8B030D-6E8A-4147-A177-3AD203B41FA5}">
                      <a16:colId xmlns:a16="http://schemas.microsoft.com/office/drawing/2014/main" val="1753588401"/>
                    </a:ext>
                  </a:extLst>
                </a:gridCol>
                <a:gridCol w="1262008">
                  <a:extLst>
                    <a:ext uri="{9D8B030D-6E8A-4147-A177-3AD203B41FA5}">
                      <a16:colId xmlns:a16="http://schemas.microsoft.com/office/drawing/2014/main" val="1420621165"/>
                    </a:ext>
                  </a:extLst>
                </a:gridCol>
                <a:gridCol w="1262008">
                  <a:extLst>
                    <a:ext uri="{9D8B030D-6E8A-4147-A177-3AD203B41FA5}">
                      <a16:colId xmlns:a16="http://schemas.microsoft.com/office/drawing/2014/main" val="4195975101"/>
                    </a:ext>
                  </a:extLst>
                </a:gridCol>
                <a:gridCol w="763074">
                  <a:extLst>
                    <a:ext uri="{9D8B030D-6E8A-4147-A177-3AD203B41FA5}">
                      <a16:colId xmlns:a16="http://schemas.microsoft.com/office/drawing/2014/main" val="504651013"/>
                    </a:ext>
                  </a:extLst>
                </a:gridCol>
                <a:gridCol w="763074">
                  <a:extLst>
                    <a:ext uri="{9D8B030D-6E8A-4147-A177-3AD203B41FA5}">
                      <a16:colId xmlns:a16="http://schemas.microsoft.com/office/drawing/2014/main" val="2267779534"/>
                    </a:ext>
                  </a:extLst>
                </a:gridCol>
                <a:gridCol w="626113">
                  <a:extLst>
                    <a:ext uri="{9D8B030D-6E8A-4147-A177-3AD203B41FA5}">
                      <a16:colId xmlns:a16="http://schemas.microsoft.com/office/drawing/2014/main" val="2246813629"/>
                    </a:ext>
                  </a:extLst>
                </a:gridCol>
                <a:gridCol w="626113">
                  <a:extLst>
                    <a:ext uri="{9D8B030D-6E8A-4147-A177-3AD203B41FA5}">
                      <a16:colId xmlns:a16="http://schemas.microsoft.com/office/drawing/2014/main" val="3371035775"/>
                    </a:ext>
                  </a:extLst>
                </a:gridCol>
                <a:gridCol w="626113">
                  <a:extLst>
                    <a:ext uri="{9D8B030D-6E8A-4147-A177-3AD203B41FA5}">
                      <a16:colId xmlns:a16="http://schemas.microsoft.com/office/drawing/2014/main" val="2690061522"/>
                    </a:ext>
                  </a:extLst>
                </a:gridCol>
                <a:gridCol w="626113">
                  <a:extLst>
                    <a:ext uri="{9D8B030D-6E8A-4147-A177-3AD203B41FA5}">
                      <a16:colId xmlns:a16="http://schemas.microsoft.com/office/drawing/2014/main" val="1905383740"/>
                    </a:ext>
                  </a:extLst>
                </a:gridCol>
              </a:tblGrid>
              <a:tr h="351692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96065"/>
                  </a:ext>
                </a:extLst>
              </a:tr>
              <a:tr h="351692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851801"/>
                  </a:ext>
                </a:extLst>
              </a:tr>
              <a:tr h="223804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61340"/>
                  </a:ext>
                </a:extLst>
              </a:tr>
              <a:tr h="63943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429934"/>
                  </a:ext>
                </a:extLst>
              </a:tr>
              <a:tr h="63943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366237"/>
                  </a:ext>
                </a:extLst>
              </a:tr>
              <a:tr h="63943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619943"/>
                  </a:ext>
                </a:extLst>
              </a:tr>
              <a:tr h="22380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Laboratorios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83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2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de Ocupación de </a:t>
            </a:r>
            <a:r>
              <a:rPr lang="es-C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Salas de Usuario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69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000" b="1" dirty="0"/>
              <a:t>Distribución de Salas de Usuario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097280" y="4767764"/>
            <a:ext cx="443168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latin typeface="Tw Cen MT" panose="020B0602020104020603" pitchFamily="34" charset="0"/>
              </a:rPr>
              <a:t>*  Se incluyen las Salas Biblab1, Biblab2, Biblab3 y SDU10 que no están disponibles para programación académica, así como la sala 27H-2 que se encuentra fuera del campus en el Hospital Universitario.</a:t>
            </a:r>
          </a:p>
          <a:p>
            <a:endParaRPr lang="es-CO" sz="800" dirty="0">
              <a:latin typeface="Tw Cen MT" panose="020B0602020104020603" pitchFamily="34" charset="0"/>
            </a:endParaRPr>
          </a:p>
          <a:p>
            <a:r>
              <a:rPr lang="es-CO" sz="1400" dirty="0">
                <a:latin typeface="Tw Cen MT" panose="020B0602020104020603" pitchFamily="34" charset="0"/>
              </a:rPr>
              <a:t>** Se incluye la sala - laboratorio H-3L que se encuentra fuera del campus en el Hospital Universitario.</a:t>
            </a:r>
            <a:br>
              <a:rPr lang="es-CO" sz="1400" dirty="0">
                <a:latin typeface="Tw Cen MT" panose="020B0602020104020603" pitchFamily="34" charset="0"/>
              </a:rPr>
            </a:br>
            <a:endParaRPr lang="es-CO" sz="1400" dirty="0">
              <a:latin typeface="Tw Cen MT" panose="020B0602020104020603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998110" y="1842566"/>
            <a:ext cx="4906888" cy="400110"/>
          </a:xfrm>
          <a:prstGeom prst="rect">
            <a:avLst/>
          </a:prstGeom>
          <a:solidFill>
            <a:srgbClr val="F7964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RESUMEN POR TIPO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6440604" y="2460353"/>
            <a:ext cx="4824536" cy="400110"/>
          </a:xfrm>
          <a:prstGeom prst="rect">
            <a:avLst/>
          </a:prstGeom>
          <a:solidFill>
            <a:srgbClr val="99CB38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000" b="1" kern="0" dirty="0">
                <a:solidFill>
                  <a:prstClr val="black"/>
                </a:solidFill>
                <a:latin typeface="Calibri"/>
              </a:rPr>
              <a:t>SALAS DEL CAMPUS</a:t>
            </a:r>
          </a:p>
        </p:txBody>
      </p:sp>
      <p:graphicFrame>
        <p:nvGraphicFramePr>
          <p:cNvPr id="8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205292"/>
              </p:ext>
            </p:extLst>
          </p:nvPr>
        </p:nvGraphicFramePr>
        <p:xfrm>
          <a:off x="1014118" y="2293640"/>
          <a:ext cx="4889389" cy="2225040"/>
        </p:xfrm>
        <a:graphic>
          <a:graphicData uri="http://schemas.openxmlformats.org/drawingml/2006/table">
            <a:tbl>
              <a:tblPr firstRow="1" bandRow="1"/>
              <a:tblGrid>
                <a:gridCol w="3377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Descripción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Cantidad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de usuario*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u="none" dirty="0">
                          <a:latin typeface="Tw Cen MT" panose="020B0602020104020603" pitchFamily="34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 de usuario y Laboratorios**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41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de usuario y Salón de clase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Tw Cen MT" panose="020B0602020104020603" pitchFamily="34" charset="0"/>
                        </a:rPr>
                        <a:t>Infosalas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b="1" dirty="0"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b="1" dirty="0">
                          <a:latin typeface="Tw Cen MT" panose="020B0602020104020603" pitchFamily="34" charset="0"/>
                        </a:rPr>
                        <a:t>68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757513"/>
              </p:ext>
            </p:extLst>
          </p:nvPr>
        </p:nvGraphicFramePr>
        <p:xfrm>
          <a:off x="6440604" y="2892401"/>
          <a:ext cx="4848537" cy="2961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Concepto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Nro. De Salas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Capacidad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de usuario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693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 de usuario y Laboratorios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930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Salas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de usuario y Salón de clase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Tw Cen MT" panose="020B0602020104020603" pitchFamily="34" charset="0"/>
                        </a:rPr>
                        <a:t>Infosalas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2.390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22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de Ocupación de </a:t>
            </a:r>
            <a:r>
              <a:rPr lang="es-C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Salones de Clases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1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38889"/>
            <a:ext cx="12192000" cy="664931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Salas de Usuario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741152"/>
              </p:ext>
            </p:extLst>
          </p:nvPr>
        </p:nvGraphicFramePr>
        <p:xfrm>
          <a:off x="871608" y="1797633"/>
          <a:ext cx="10448784" cy="4453255"/>
        </p:xfrm>
        <a:graphic>
          <a:graphicData uri="http://schemas.openxmlformats.org/drawingml/2006/table">
            <a:tbl>
              <a:tblPr/>
              <a:tblGrid>
                <a:gridCol w="580488">
                  <a:extLst>
                    <a:ext uri="{9D8B030D-6E8A-4147-A177-3AD203B41FA5}">
                      <a16:colId xmlns:a16="http://schemas.microsoft.com/office/drawing/2014/main" val="3715861514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1262963028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1611890443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125949229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100692480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235866571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4208986145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1738931733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878127386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37301073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3712404381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4128574239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3756290479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391850509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4146364328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3677681056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312744674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3533579523"/>
                    </a:ext>
                  </a:extLst>
                </a:gridCol>
              </a:tblGrid>
              <a:tr h="1668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Aulas (No. Sillas)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BKCP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519116"/>
                  </a:ext>
                </a:extLst>
              </a:tr>
              <a:tr h="2753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Salones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Capacidad Sillas/hora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058938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11323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112291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568103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704019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73000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996649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15592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560686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45989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697500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581348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156548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194336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63396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448396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299127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890098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511397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818253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837741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399113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247201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73426"/>
                  </a:ext>
                </a:extLst>
              </a:tr>
              <a:tr h="1668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</a:t>
                      </a: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104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1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6987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Salas de Usuario del Campus</a:t>
            </a:r>
            <a:br>
              <a:rPr lang="es-CO" sz="4000" b="1" dirty="0"/>
            </a:br>
            <a:r>
              <a:rPr lang="es-CO" sz="4000" b="1" i="1" dirty="0"/>
              <a:t>Programadas</a:t>
            </a:r>
            <a:r>
              <a:rPr lang="es-CO" sz="4000" b="1" dirty="0"/>
              <a:t>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119924" y="6434435"/>
            <a:ext cx="420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las salas de usuario del 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salas de usuario utilizadas para el cálculo del índice: </a:t>
            </a:r>
            <a:r>
              <a:rPr lang="es-CO" sz="1200" dirty="0" smtClean="0">
                <a:solidFill>
                  <a:schemeClr val="bg1"/>
                </a:solidFill>
              </a:rPr>
              <a:t>38. </a:t>
            </a:r>
            <a:endParaRPr lang="es-CO" sz="12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96441"/>
              </p:ext>
            </p:extLst>
          </p:nvPr>
        </p:nvGraphicFramePr>
        <p:xfrm>
          <a:off x="852620" y="1841161"/>
          <a:ext cx="10478526" cy="4250719"/>
        </p:xfrm>
        <a:graphic>
          <a:graphicData uri="http://schemas.openxmlformats.org/drawingml/2006/table">
            <a:tbl>
              <a:tblPr/>
              <a:tblGrid>
                <a:gridCol w="963952">
                  <a:extLst>
                    <a:ext uri="{9D8B030D-6E8A-4147-A177-3AD203B41FA5}">
                      <a16:colId xmlns:a16="http://schemas.microsoft.com/office/drawing/2014/main" val="2554721538"/>
                    </a:ext>
                  </a:extLst>
                </a:gridCol>
                <a:gridCol w="666437">
                  <a:extLst>
                    <a:ext uri="{9D8B030D-6E8A-4147-A177-3AD203B41FA5}">
                      <a16:colId xmlns:a16="http://schemas.microsoft.com/office/drawing/2014/main" val="1598172093"/>
                    </a:ext>
                  </a:extLst>
                </a:gridCol>
                <a:gridCol w="666437">
                  <a:extLst>
                    <a:ext uri="{9D8B030D-6E8A-4147-A177-3AD203B41FA5}">
                      <a16:colId xmlns:a16="http://schemas.microsoft.com/office/drawing/2014/main" val="3012054865"/>
                    </a:ext>
                  </a:extLst>
                </a:gridCol>
                <a:gridCol w="666437">
                  <a:extLst>
                    <a:ext uri="{9D8B030D-6E8A-4147-A177-3AD203B41FA5}">
                      <a16:colId xmlns:a16="http://schemas.microsoft.com/office/drawing/2014/main" val="413283012"/>
                    </a:ext>
                  </a:extLst>
                </a:gridCol>
                <a:gridCol w="666437">
                  <a:extLst>
                    <a:ext uri="{9D8B030D-6E8A-4147-A177-3AD203B41FA5}">
                      <a16:colId xmlns:a16="http://schemas.microsoft.com/office/drawing/2014/main" val="77368260"/>
                    </a:ext>
                  </a:extLst>
                </a:gridCol>
                <a:gridCol w="666437">
                  <a:extLst>
                    <a:ext uri="{9D8B030D-6E8A-4147-A177-3AD203B41FA5}">
                      <a16:colId xmlns:a16="http://schemas.microsoft.com/office/drawing/2014/main" val="1008921158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1427589260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2019881206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609687739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1896157678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3389390391"/>
                    </a:ext>
                  </a:extLst>
                </a:gridCol>
                <a:gridCol w="714039">
                  <a:extLst>
                    <a:ext uri="{9D8B030D-6E8A-4147-A177-3AD203B41FA5}">
                      <a16:colId xmlns:a16="http://schemas.microsoft.com/office/drawing/2014/main" val="3441450008"/>
                    </a:ext>
                  </a:extLst>
                </a:gridCol>
                <a:gridCol w="952053">
                  <a:extLst>
                    <a:ext uri="{9D8B030D-6E8A-4147-A177-3AD203B41FA5}">
                      <a16:colId xmlns:a16="http://schemas.microsoft.com/office/drawing/2014/main" val="924443821"/>
                    </a:ext>
                  </a:extLst>
                </a:gridCol>
                <a:gridCol w="946102">
                  <a:extLst>
                    <a:ext uri="{9D8B030D-6E8A-4147-A177-3AD203B41FA5}">
                      <a16:colId xmlns:a16="http://schemas.microsoft.com/office/drawing/2014/main" val="1603361982"/>
                    </a:ext>
                  </a:extLst>
                </a:gridCol>
              </a:tblGrid>
              <a:tr h="2303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(No.  Sillas)*</a:t>
                      </a: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L1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L2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L6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092773"/>
                  </a:ext>
                </a:extLst>
              </a:tr>
              <a:tr h="38245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SDU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461682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825405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283355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433678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779228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739067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554011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079593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47612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686359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375482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274233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319616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004782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896891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78123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83417"/>
                  </a:ext>
                </a:extLst>
              </a:tr>
              <a:tr h="2015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125679"/>
                  </a:ext>
                </a:extLst>
              </a:tr>
              <a:tr h="2111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1.046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910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6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6987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Salas de Usuario del Campus</a:t>
            </a:r>
            <a:br>
              <a:rPr lang="es-CO" sz="4000" b="1" dirty="0"/>
            </a:br>
            <a:r>
              <a:rPr lang="es-CO" sz="4000" b="1" i="1" dirty="0" smtClean="0"/>
              <a:t>no programadas</a:t>
            </a:r>
            <a:r>
              <a:rPr lang="es-CO" sz="4000" b="1" dirty="0" smtClean="0"/>
              <a:t> </a:t>
            </a:r>
            <a:r>
              <a:rPr lang="es-CO" sz="4000" b="1" dirty="0"/>
              <a:t>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0" y="6581001"/>
            <a:ext cx="3181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las salas de usuario del Hospital. 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210231"/>
              </p:ext>
            </p:extLst>
          </p:nvPr>
        </p:nvGraphicFramePr>
        <p:xfrm>
          <a:off x="1389065" y="2233613"/>
          <a:ext cx="9474194" cy="3438525"/>
        </p:xfrm>
        <a:graphic>
          <a:graphicData uri="http://schemas.openxmlformats.org/drawingml/2006/table">
            <a:tbl>
              <a:tblPr/>
              <a:tblGrid>
                <a:gridCol w="637099">
                  <a:extLst>
                    <a:ext uri="{9D8B030D-6E8A-4147-A177-3AD203B41FA5}">
                      <a16:colId xmlns:a16="http://schemas.microsoft.com/office/drawing/2014/main" val="127514948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3985524940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4064352218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2613801792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1676766480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1506418611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137008362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3243620757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2618397652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2907733697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1225972555"/>
                    </a:ext>
                  </a:extLst>
                </a:gridCol>
                <a:gridCol w="637099">
                  <a:extLst>
                    <a:ext uri="{9D8B030D-6E8A-4147-A177-3AD203B41FA5}">
                      <a16:colId xmlns:a16="http://schemas.microsoft.com/office/drawing/2014/main" val="1732011533"/>
                    </a:ext>
                  </a:extLst>
                </a:gridCol>
                <a:gridCol w="913176">
                  <a:extLst>
                    <a:ext uri="{9D8B030D-6E8A-4147-A177-3AD203B41FA5}">
                      <a16:colId xmlns:a16="http://schemas.microsoft.com/office/drawing/2014/main" val="2507701526"/>
                    </a:ext>
                  </a:extLst>
                </a:gridCol>
                <a:gridCol w="915830">
                  <a:extLst>
                    <a:ext uri="{9D8B030D-6E8A-4147-A177-3AD203B41FA5}">
                      <a16:colId xmlns:a16="http://schemas.microsoft.com/office/drawing/2014/main" val="2436128475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Aulas (No.  Sillas)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BKCP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125377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SDU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285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2077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4878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075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405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73568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91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5303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5046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9034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147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9094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2264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5712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9398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890474"/>
                  </a:ext>
                </a:extLst>
              </a:tr>
            </a:tbl>
          </a:graphicData>
        </a:graphic>
      </p:graphicFrame>
      <p:sp>
        <p:nvSpPr>
          <p:cNvPr id="7" name="Flecha derecha 6">
            <a:hlinkClick r:id="rId2" action="ppaction://hlinksldjump"/>
          </p:cNvPr>
          <p:cNvSpPr/>
          <p:nvPr/>
        </p:nvSpPr>
        <p:spPr>
          <a:xfrm>
            <a:off x="11704638" y="125845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695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0730"/>
            <a:ext cx="10515600" cy="9613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CO" b="1" dirty="0"/>
              <a:t>Índice de Ocupación de Salas de Usuario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503071"/>
              </p:ext>
            </p:extLst>
          </p:nvPr>
        </p:nvGraphicFramePr>
        <p:xfrm>
          <a:off x="5877354" y="5196082"/>
          <a:ext cx="4612846" cy="46936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88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936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877095" y="6320083"/>
            <a:ext cx="8437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PR: Pregrado	PG: Posgrado	EC: Educación Continua	EX: Extracurricular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148531"/>
              </p:ext>
            </p:extLst>
          </p:nvPr>
        </p:nvGraphicFramePr>
        <p:xfrm>
          <a:off x="1797626" y="2067793"/>
          <a:ext cx="8692574" cy="3128290"/>
        </p:xfrm>
        <a:graphic>
          <a:graphicData uri="http://schemas.openxmlformats.org/drawingml/2006/table">
            <a:tbl>
              <a:tblPr/>
              <a:tblGrid>
                <a:gridCol w="550719">
                  <a:extLst>
                    <a:ext uri="{9D8B030D-6E8A-4147-A177-3AD203B41FA5}">
                      <a16:colId xmlns:a16="http://schemas.microsoft.com/office/drawing/2014/main" val="3734132815"/>
                    </a:ext>
                  </a:extLst>
                </a:gridCol>
                <a:gridCol w="3522519">
                  <a:extLst>
                    <a:ext uri="{9D8B030D-6E8A-4147-A177-3AD203B41FA5}">
                      <a16:colId xmlns:a16="http://schemas.microsoft.com/office/drawing/2014/main" val="3399898540"/>
                    </a:ext>
                  </a:extLst>
                </a:gridCol>
                <a:gridCol w="1693718">
                  <a:extLst>
                    <a:ext uri="{9D8B030D-6E8A-4147-A177-3AD203B41FA5}">
                      <a16:colId xmlns:a16="http://schemas.microsoft.com/office/drawing/2014/main" val="3352285823"/>
                    </a:ext>
                  </a:extLst>
                </a:gridCol>
                <a:gridCol w="966354">
                  <a:extLst>
                    <a:ext uri="{9D8B030D-6E8A-4147-A177-3AD203B41FA5}">
                      <a16:colId xmlns:a16="http://schemas.microsoft.com/office/drawing/2014/main" val="163475857"/>
                    </a:ext>
                  </a:extLst>
                </a:gridCol>
                <a:gridCol w="987137">
                  <a:extLst>
                    <a:ext uri="{9D8B030D-6E8A-4147-A177-3AD203B41FA5}">
                      <a16:colId xmlns:a16="http://schemas.microsoft.com/office/drawing/2014/main" val="259380350"/>
                    </a:ext>
                  </a:extLst>
                </a:gridCol>
                <a:gridCol w="972127">
                  <a:extLst>
                    <a:ext uri="{9D8B030D-6E8A-4147-A177-3AD203B41FA5}">
                      <a16:colId xmlns:a16="http://schemas.microsoft.com/office/drawing/2014/main" val="2085993539"/>
                    </a:ext>
                  </a:extLst>
                </a:gridCol>
              </a:tblGrid>
              <a:tr h="41130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760621"/>
                  </a:ext>
                </a:extLst>
              </a:tr>
              <a:tr h="4254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495983"/>
                  </a:ext>
                </a:extLst>
              </a:tr>
              <a:tr h="6815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640808"/>
                  </a:ext>
                </a:extLst>
              </a:tr>
              <a:tr h="68159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489706"/>
                  </a:ext>
                </a:extLst>
              </a:tr>
              <a:tr h="68159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163939"/>
                  </a:ext>
                </a:extLst>
              </a:tr>
              <a:tr h="2467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Salas de Usuario Ocupadas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816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62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10341734" y="5648366"/>
            <a:ext cx="1481071" cy="592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/>
              <a:t>Contenido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200" y="511839"/>
            <a:ext cx="10515600" cy="96139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CO" b="1" dirty="0"/>
              <a:t>Índice de Ocupación de Salas de Usuario</a:t>
            </a:r>
            <a:br>
              <a:rPr lang="es-CO" b="1" dirty="0"/>
            </a:br>
            <a:r>
              <a:rPr lang="es-CO" b="1" dirty="0" smtClean="0"/>
              <a:t>2022-1 </a:t>
            </a:r>
            <a:r>
              <a:rPr lang="es-CO" b="1" dirty="0"/>
              <a:t>y </a:t>
            </a:r>
            <a:r>
              <a:rPr lang="es-CO" b="1" dirty="0" smtClean="0"/>
              <a:t>2023-1</a:t>
            </a:r>
            <a:endParaRPr lang="es-CO" b="1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21574"/>
              </p:ext>
            </p:extLst>
          </p:nvPr>
        </p:nvGraphicFramePr>
        <p:xfrm>
          <a:off x="1227930" y="2015836"/>
          <a:ext cx="9736140" cy="3397828"/>
        </p:xfrm>
        <a:graphic>
          <a:graphicData uri="http://schemas.openxmlformats.org/drawingml/2006/table">
            <a:tbl>
              <a:tblPr/>
              <a:tblGrid>
                <a:gridCol w="689123">
                  <a:extLst>
                    <a:ext uri="{9D8B030D-6E8A-4147-A177-3AD203B41FA5}">
                      <a16:colId xmlns:a16="http://schemas.microsoft.com/office/drawing/2014/main" val="3053998982"/>
                    </a:ext>
                  </a:extLst>
                </a:gridCol>
                <a:gridCol w="3361473">
                  <a:extLst>
                    <a:ext uri="{9D8B030D-6E8A-4147-A177-3AD203B41FA5}">
                      <a16:colId xmlns:a16="http://schemas.microsoft.com/office/drawing/2014/main" val="317171702"/>
                    </a:ext>
                  </a:extLst>
                </a:gridCol>
                <a:gridCol w="1094679">
                  <a:extLst>
                    <a:ext uri="{9D8B030D-6E8A-4147-A177-3AD203B41FA5}">
                      <a16:colId xmlns:a16="http://schemas.microsoft.com/office/drawing/2014/main" val="2203257316"/>
                    </a:ext>
                  </a:extLst>
                </a:gridCol>
                <a:gridCol w="1094679">
                  <a:extLst>
                    <a:ext uri="{9D8B030D-6E8A-4147-A177-3AD203B41FA5}">
                      <a16:colId xmlns:a16="http://schemas.microsoft.com/office/drawing/2014/main" val="3200652946"/>
                    </a:ext>
                  </a:extLst>
                </a:gridCol>
                <a:gridCol w="661899">
                  <a:extLst>
                    <a:ext uri="{9D8B030D-6E8A-4147-A177-3AD203B41FA5}">
                      <a16:colId xmlns:a16="http://schemas.microsoft.com/office/drawing/2014/main" val="2032066710"/>
                    </a:ext>
                  </a:extLst>
                </a:gridCol>
                <a:gridCol w="661899">
                  <a:extLst>
                    <a:ext uri="{9D8B030D-6E8A-4147-A177-3AD203B41FA5}">
                      <a16:colId xmlns:a16="http://schemas.microsoft.com/office/drawing/2014/main" val="1581239037"/>
                    </a:ext>
                  </a:extLst>
                </a:gridCol>
                <a:gridCol w="543097">
                  <a:extLst>
                    <a:ext uri="{9D8B030D-6E8A-4147-A177-3AD203B41FA5}">
                      <a16:colId xmlns:a16="http://schemas.microsoft.com/office/drawing/2014/main" val="3596610066"/>
                    </a:ext>
                  </a:extLst>
                </a:gridCol>
                <a:gridCol w="543097">
                  <a:extLst>
                    <a:ext uri="{9D8B030D-6E8A-4147-A177-3AD203B41FA5}">
                      <a16:colId xmlns:a16="http://schemas.microsoft.com/office/drawing/2014/main" val="3555466154"/>
                    </a:ext>
                  </a:extLst>
                </a:gridCol>
                <a:gridCol w="543097">
                  <a:extLst>
                    <a:ext uri="{9D8B030D-6E8A-4147-A177-3AD203B41FA5}">
                      <a16:colId xmlns:a16="http://schemas.microsoft.com/office/drawing/2014/main" val="4159986678"/>
                    </a:ext>
                  </a:extLst>
                </a:gridCol>
                <a:gridCol w="543097">
                  <a:extLst>
                    <a:ext uri="{9D8B030D-6E8A-4147-A177-3AD203B41FA5}">
                      <a16:colId xmlns:a16="http://schemas.microsoft.com/office/drawing/2014/main" val="63385755"/>
                    </a:ext>
                  </a:extLst>
                </a:gridCol>
              </a:tblGrid>
              <a:tr h="415819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803709"/>
                  </a:ext>
                </a:extLst>
              </a:tr>
              <a:tr h="415819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07075"/>
                  </a:ext>
                </a:extLst>
              </a:tr>
              <a:tr h="24949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921419"/>
                  </a:ext>
                </a:extLst>
              </a:tr>
              <a:tr h="6890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Franjas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3634166"/>
                  </a:ext>
                </a:extLst>
              </a:tr>
              <a:tr h="68907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21657"/>
                  </a:ext>
                </a:extLst>
              </a:tr>
              <a:tr h="68907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16842"/>
                  </a:ext>
                </a:extLst>
              </a:tr>
              <a:tr h="2494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Salas de Usuario Ocupadas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669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04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Salones Ocupados en detalle</a:t>
            </a:r>
            <a:b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(día y hora)</a:t>
            </a:r>
          </a:p>
        </p:txBody>
      </p:sp>
    </p:spTree>
    <p:extLst>
      <p:ext uri="{BB962C8B-B14F-4D97-AF65-F5344CB8AC3E}">
        <p14:creationId xmlns:p14="http://schemas.microsoft.com/office/powerpoint/2010/main" val="163460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Ocupados por día y por hora</a:t>
            </a:r>
            <a:br>
              <a:rPr lang="es-CO" sz="3200" dirty="0"/>
            </a:br>
            <a:r>
              <a:rPr lang="es-CO" sz="3200" dirty="0"/>
              <a:t>(PR, PG, EC y EX)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7090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318044"/>
              </p:ext>
            </p:extLst>
          </p:nvPr>
        </p:nvGraphicFramePr>
        <p:xfrm>
          <a:off x="1989439" y="2026515"/>
          <a:ext cx="8217242" cy="3682583"/>
        </p:xfrm>
        <a:graphic>
          <a:graphicData uri="http://schemas.openxmlformats.org/drawingml/2006/table">
            <a:tbl>
              <a:tblPr/>
              <a:tblGrid>
                <a:gridCol w="1216345">
                  <a:extLst>
                    <a:ext uri="{9D8B030D-6E8A-4147-A177-3AD203B41FA5}">
                      <a16:colId xmlns:a16="http://schemas.microsoft.com/office/drawing/2014/main" val="805579785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3741065773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2524531352"/>
                    </a:ext>
                  </a:extLst>
                </a:gridCol>
                <a:gridCol w="1091947">
                  <a:extLst>
                    <a:ext uri="{9D8B030D-6E8A-4147-A177-3AD203B41FA5}">
                      <a16:colId xmlns:a16="http://schemas.microsoft.com/office/drawing/2014/main" val="3688992573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2185752328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2655279293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791367443"/>
                    </a:ext>
                  </a:extLst>
                </a:gridCol>
                <a:gridCol w="984825">
                  <a:extLst>
                    <a:ext uri="{9D8B030D-6E8A-4147-A177-3AD203B41FA5}">
                      <a16:colId xmlns:a16="http://schemas.microsoft.com/office/drawing/2014/main" val="1524753875"/>
                    </a:ext>
                  </a:extLst>
                </a:gridCol>
              </a:tblGrid>
              <a:tr h="20883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32268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942505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3464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270492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960332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07553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423551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640778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208566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587141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054520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69235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350119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44409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46446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10.756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743838"/>
                  </a:ext>
                </a:extLst>
              </a:tr>
              <a:tr h="2171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107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65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(PR, PG, EC y EX)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547081" y="56007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48284"/>
              </p:ext>
            </p:extLst>
          </p:nvPr>
        </p:nvGraphicFramePr>
        <p:xfrm>
          <a:off x="2486115" y="1443515"/>
          <a:ext cx="7312792" cy="4425471"/>
        </p:xfrm>
        <a:graphic>
          <a:graphicData uri="http://schemas.openxmlformats.org/drawingml/2006/table">
            <a:tbl>
              <a:tblPr/>
              <a:tblGrid>
                <a:gridCol w="1507028">
                  <a:extLst>
                    <a:ext uri="{9D8B030D-6E8A-4147-A177-3AD203B41FA5}">
                      <a16:colId xmlns:a16="http://schemas.microsoft.com/office/drawing/2014/main" val="1697717674"/>
                    </a:ext>
                  </a:extLst>
                </a:gridCol>
                <a:gridCol w="658810">
                  <a:extLst>
                    <a:ext uri="{9D8B030D-6E8A-4147-A177-3AD203B41FA5}">
                      <a16:colId xmlns:a16="http://schemas.microsoft.com/office/drawing/2014/main" val="4121272861"/>
                    </a:ext>
                  </a:extLst>
                </a:gridCol>
                <a:gridCol w="658810">
                  <a:extLst>
                    <a:ext uri="{9D8B030D-6E8A-4147-A177-3AD203B41FA5}">
                      <a16:colId xmlns:a16="http://schemas.microsoft.com/office/drawing/2014/main" val="1162788267"/>
                    </a:ext>
                  </a:extLst>
                </a:gridCol>
                <a:gridCol w="848218">
                  <a:extLst>
                    <a:ext uri="{9D8B030D-6E8A-4147-A177-3AD203B41FA5}">
                      <a16:colId xmlns:a16="http://schemas.microsoft.com/office/drawing/2014/main" val="3441871561"/>
                    </a:ext>
                  </a:extLst>
                </a:gridCol>
                <a:gridCol w="658810">
                  <a:extLst>
                    <a:ext uri="{9D8B030D-6E8A-4147-A177-3AD203B41FA5}">
                      <a16:colId xmlns:a16="http://schemas.microsoft.com/office/drawing/2014/main" val="3147959890"/>
                    </a:ext>
                  </a:extLst>
                </a:gridCol>
                <a:gridCol w="658810">
                  <a:extLst>
                    <a:ext uri="{9D8B030D-6E8A-4147-A177-3AD203B41FA5}">
                      <a16:colId xmlns:a16="http://schemas.microsoft.com/office/drawing/2014/main" val="1660744230"/>
                    </a:ext>
                  </a:extLst>
                </a:gridCol>
                <a:gridCol w="658810">
                  <a:extLst>
                    <a:ext uri="{9D8B030D-6E8A-4147-A177-3AD203B41FA5}">
                      <a16:colId xmlns:a16="http://schemas.microsoft.com/office/drawing/2014/main" val="1535172570"/>
                    </a:ext>
                  </a:extLst>
                </a:gridCol>
                <a:gridCol w="831748">
                  <a:extLst>
                    <a:ext uri="{9D8B030D-6E8A-4147-A177-3AD203B41FA5}">
                      <a16:colId xmlns:a16="http://schemas.microsoft.com/office/drawing/2014/main" val="665635376"/>
                    </a:ext>
                  </a:extLst>
                </a:gridCol>
                <a:gridCol w="831748">
                  <a:extLst>
                    <a:ext uri="{9D8B030D-6E8A-4147-A177-3AD203B41FA5}">
                      <a16:colId xmlns:a16="http://schemas.microsoft.com/office/drawing/2014/main" val="1969625782"/>
                    </a:ext>
                  </a:extLst>
                </a:gridCol>
              </a:tblGrid>
              <a:tr h="1739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30" marR="7530" marT="75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682923"/>
                  </a:ext>
                </a:extLst>
              </a:tr>
              <a:tr h="17397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5277"/>
                  </a:ext>
                </a:extLst>
              </a:tr>
              <a:tr h="18225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761716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186447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865208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553230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59884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59266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374732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802635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253454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755894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70607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948357"/>
                  </a:ext>
                </a:extLst>
              </a:tr>
              <a:tr h="167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494081"/>
                  </a:ext>
                </a:extLst>
              </a:tr>
              <a:tr h="167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39436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486323"/>
                  </a:ext>
                </a:extLst>
              </a:tr>
              <a:tr h="16734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30" marR="7530" marT="75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701523"/>
                  </a:ext>
                </a:extLst>
              </a:tr>
              <a:tr h="3264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30" marR="7530" marT="75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375861"/>
                  </a:ext>
                </a:extLst>
              </a:tr>
              <a:tr h="3264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30" marR="7530" marT="75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856523"/>
                  </a:ext>
                </a:extLst>
              </a:tr>
              <a:tr h="3264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30" marR="7530" marT="75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554521"/>
                  </a:ext>
                </a:extLst>
              </a:tr>
              <a:tr h="3264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30" marR="7530" marT="75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30" marR="7530" marT="7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493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27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Ocupados por día y por hora</a:t>
            </a:r>
            <a:br>
              <a:rPr lang="es-CO" sz="3200" dirty="0"/>
            </a:br>
            <a:r>
              <a:rPr lang="es-CO" sz="3200" dirty="0"/>
              <a:t>(Pregrado y Posgrado)</a:t>
            </a:r>
          </a:p>
        </p:txBody>
      </p:sp>
      <p:sp>
        <p:nvSpPr>
          <p:cNvPr id="7" name="Flecha derecha 6"/>
          <p:cNvSpPr/>
          <p:nvPr/>
        </p:nvSpPr>
        <p:spPr>
          <a:xfrm>
            <a:off x="115831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376002"/>
              </p:ext>
            </p:extLst>
          </p:nvPr>
        </p:nvGraphicFramePr>
        <p:xfrm>
          <a:off x="1925186" y="2118081"/>
          <a:ext cx="8341627" cy="3527517"/>
        </p:xfrm>
        <a:graphic>
          <a:graphicData uri="http://schemas.openxmlformats.org/drawingml/2006/table">
            <a:tbl>
              <a:tblPr/>
              <a:tblGrid>
                <a:gridCol w="1159200">
                  <a:extLst>
                    <a:ext uri="{9D8B030D-6E8A-4147-A177-3AD203B41FA5}">
                      <a16:colId xmlns:a16="http://schemas.microsoft.com/office/drawing/2014/main" val="3995037443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3805165219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81278896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94281616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1045357559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3617388408"/>
                    </a:ext>
                  </a:extLst>
                </a:gridCol>
                <a:gridCol w="1040645">
                  <a:extLst>
                    <a:ext uri="{9D8B030D-6E8A-4147-A177-3AD203B41FA5}">
                      <a16:colId xmlns:a16="http://schemas.microsoft.com/office/drawing/2014/main" val="2983138669"/>
                    </a:ext>
                  </a:extLst>
                </a:gridCol>
                <a:gridCol w="938557">
                  <a:extLst>
                    <a:ext uri="{9D8B030D-6E8A-4147-A177-3AD203B41FA5}">
                      <a16:colId xmlns:a16="http://schemas.microsoft.com/office/drawing/2014/main" val="934255700"/>
                    </a:ext>
                  </a:extLst>
                </a:gridCol>
              </a:tblGrid>
              <a:tr h="20004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093198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8173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71670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128672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37319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756479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06912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275495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55415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52794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312065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956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236193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178978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384928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491550"/>
                  </a:ext>
                </a:extLst>
              </a:tr>
              <a:tr h="2079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1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82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 y Posgrado)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134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129000"/>
              </p:ext>
            </p:extLst>
          </p:nvPr>
        </p:nvGraphicFramePr>
        <p:xfrm>
          <a:off x="2508424" y="1392715"/>
          <a:ext cx="7264063" cy="4336746"/>
        </p:xfrm>
        <a:graphic>
          <a:graphicData uri="http://schemas.openxmlformats.org/drawingml/2006/table">
            <a:tbl>
              <a:tblPr/>
              <a:tblGrid>
                <a:gridCol w="1503473">
                  <a:extLst>
                    <a:ext uri="{9D8B030D-6E8A-4147-A177-3AD203B41FA5}">
                      <a16:colId xmlns:a16="http://schemas.microsoft.com/office/drawing/2014/main" val="3017072067"/>
                    </a:ext>
                  </a:extLst>
                </a:gridCol>
                <a:gridCol w="653684">
                  <a:extLst>
                    <a:ext uri="{9D8B030D-6E8A-4147-A177-3AD203B41FA5}">
                      <a16:colId xmlns:a16="http://schemas.microsoft.com/office/drawing/2014/main" val="2023513328"/>
                    </a:ext>
                  </a:extLst>
                </a:gridCol>
                <a:gridCol w="653684">
                  <a:extLst>
                    <a:ext uri="{9D8B030D-6E8A-4147-A177-3AD203B41FA5}">
                      <a16:colId xmlns:a16="http://schemas.microsoft.com/office/drawing/2014/main" val="2247913393"/>
                    </a:ext>
                  </a:extLst>
                </a:gridCol>
                <a:gridCol w="841618">
                  <a:extLst>
                    <a:ext uri="{9D8B030D-6E8A-4147-A177-3AD203B41FA5}">
                      <a16:colId xmlns:a16="http://schemas.microsoft.com/office/drawing/2014/main" val="3309096218"/>
                    </a:ext>
                  </a:extLst>
                </a:gridCol>
                <a:gridCol w="653684">
                  <a:extLst>
                    <a:ext uri="{9D8B030D-6E8A-4147-A177-3AD203B41FA5}">
                      <a16:colId xmlns:a16="http://schemas.microsoft.com/office/drawing/2014/main" val="2287708033"/>
                    </a:ext>
                  </a:extLst>
                </a:gridCol>
                <a:gridCol w="653684">
                  <a:extLst>
                    <a:ext uri="{9D8B030D-6E8A-4147-A177-3AD203B41FA5}">
                      <a16:colId xmlns:a16="http://schemas.microsoft.com/office/drawing/2014/main" val="2499629055"/>
                    </a:ext>
                  </a:extLst>
                </a:gridCol>
                <a:gridCol w="653684">
                  <a:extLst>
                    <a:ext uri="{9D8B030D-6E8A-4147-A177-3AD203B41FA5}">
                      <a16:colId xmlns:a16="http://schemas.microsoft.com/office/drawing/2014/main" val="60817832"/>
                    </a:ext>
                  </a:extLst>
                </a:gridCol>
                <a:gridCol w="825276">
                  <a:extLst>
                    <a:ext uri="{9D8B030D-6E8A-4147-A177-3AD203B41FA5}">
                      <a16:colId xmlns:a16="http://schemas.microsoft.com/office/drawing/2014/main" val="3924616040"/>
                    </a:ext>
                  </a:extLst>
                </a:gridCol>
                <a:gridCol w="825276">
                  <a:extLst>
                    <a:ext uri="{9D8B030D-6E8A-4147-A177-3AD203B41FA5}">
                      <a16:colId xmlns:a16="http://schemas.microsoft.com/office/drawing/2014/main" val="486769977"/>
                    </a:ext>
                  </a:extLst>
                </a:gridCol>
              </a:tblGrid>
              <a:tr h="1705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13195"/>
                  </a:ext>
                </a:extLst>
              </a:tr>
              <a:tr h="17054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075826"/>
                  </a:ext>
                </a:extLst>
              </a:tr>
              <a:tr h="17054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428923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178536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825681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064284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786447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987060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6536777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583062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2482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834027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921446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302751"/>
                  </a:ext>
                </a:extLst>
              </a:tr>
              <a:tr h="17054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1872"/>
                  </a:ext>
                </a:extLst>
              </a:tr>
              <a:tr h="1640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904272"/>
                  </a:ext>
                </a:extLst>
              </a:tr>
              <a:tr h="1640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127713"/>
                  </a:ext>
                </a:extLst>
              </a:tr>
              <a:tr h="17054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585752"/>
                  </a:ext>
                </a:extLst>
              </a:tr>
              <a:tr h="3199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286335"/>
                  </a:ext>
                </a:extLst>
              </a:tr>
              <a:tr h="3199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891994"/>
                  </a:ext>
                </a:extLst>
              </a:tr>
              <a:tr h="3199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635200"/>
                  </a:ext>
                </a:extLst>
              </a:tr>
              <a:tr h="3199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436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19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Distribución de Salones </a:t>
            </a:r>
            <a:r>
              <a:rPr lang="es-CO" dirty="0" smtClean="0"/>
              <a:t>2023-1</a:t>
            </a:r>
            <a:endParaRPr lang="es-CO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6081"/>
              </p:ext>
            </p:extLst>
          </p:nvPr>
        </p:nvGraphicFramePr>
        <p:xfrm>
          <a:off x="6303158" y="3849310"/>
          <a:ext cx="4404490" cy="243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Concepto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Nro. De salones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Nro. De sillas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Pregrado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142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5.040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Magistrales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775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Maestría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Doctorado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6.221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498756"/>
              </p:ext>
            </p:extLst>
          </p:nvPr>
        </p:nvGraphicFramePr>
        <p:xfrm>
          <a:off x="1670435" y="2243294"/>
          <a:ext cx="3888432" cy="2194560"/>
        </p:xfrm>
        <a:graphic>
          <a:graphicData uri="http://schemas.openxmlformats.org/drawingml/2006/table">
            <a:tbl>
              <a:tblPr firstRow="1" bandRow="1"/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711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</a:rPr>
                        <a:t>Ubicación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</a:rPr>
                        <a:t>Cantidad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71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Campus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163</a:t>
                      </a:r>
                      <a:endParaRPr lang="es-CO" sz="18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2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Hospital UN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Tw Cen MT" panose="020B0602020104020603" pitchFamily="34" charset="0"/>
                        </a:rPr>
                        <a:t>8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98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Sede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Santa Marta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Tw Cen MT" panose="020B0602020104020603" pitchFamily="34" charset="0"/>
                        </a:rPr>
                        <a:t>10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73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Consultorio Jurídico</a:t>
                      </a:r>
                      <a:r>
                        <a:rPr lang="es-CO" sz="1800" baseline="0" dirty="0">
                          <a:latin typeface="Tw Cen MT" panose="020B0602020104020603" pitchFamily="34" charset="0"/>
                        </a:rPr>
                        <a:t> UN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495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latin typeface="Tw Cen MT" panose="020B0602020104020603" pitchFamily="34" charset="0"/>
                        </a:rPr>
                        <a:t>TOTAL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latin typeface="Tw Cen MT" panose="020B0602020104020603" pitchFamily="34" charset="0"/>
                        </a:rPr>
                        <a:t>184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11 CuadroTexto"/>
          <p:cNvSpPr txBox="1"/>
          <p:nvPr/>
        </p:nvSpPr>
        <p:spPr>
          <a:xfrm>
            <a:off x="1670435" y="1833000"/>
            <a:ext cx="3888432" cy="369332"/>
          </a:xfrm>
          <a:prstGeom prst="rect">
            <a:avLst/>
          </a:prstGeom>
          <a:solidFill>
            <a:srgbClr val="F7964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RESUMEN POR UBICACIÓN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6315160" y="3437797"/>
            <a:ext cx="4392488" cy="400110"/>
          </a:xfrm>
          <a:prstGeom prst="rect">
            <a:avLst/>
          </a:prstGeom>
          <a:solidFill>
            <a:srgbClr val="99CB38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000" b="1" kern="0" dirty="0">
                <a:solidFill>
                  <a:prstClr val="black"/>
                </a:solidFill>
                <a:latin typeface="Calibri"/>
              </a:rPr>
              <a:t>SALONES CAMPUS</a:t>
            </a:r>
          </a:p>
        </p:txBody>
      </p:sp>
      <p:sp>
        <p:nvSpPr>
          <p:cNvPr id="9" name="Flecha izquierda y arriba 8"/>
          <p:cNvSpPr/>
          <p:nvPr/>
        </p:nvSpPr>
        <p:spPr>
          <a:xfrm rot="16200000">
            <a:off x="5845436" y="2289433"/>
            <a:ext cx="825666" cy="1453469"/>
          </a:xfrm>
          <a:prstGeom prst="leftUpArrow">
            <a:avLst>
              <a:gd name="adj1" fmla="val 10897"/>
              <a:gd name="adj2" fmla="val 11894"/>
              <a:gd name="adj3" fmla="val 14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21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38200" y="365125"/>
            <a:ext cx="10515600" cy="1158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200" dirty="0"/>
              <a:t>Número de Salones Ocupados por día y por hora</a:t>
            </a:r>
            <a:br>
              <a:rPr lang="es-CO" sz="3200" dirty="0"/>
            </a:br>
            <a:r>
              <a:rPr lang="es-CO" sz="3200" dirty="0"/>
              <a:t>(Pregrado)</a:t>
            </a:r>
          </a:p>
        </p:txBody>
      </p:sp>
      <p:sp>
        <p:nvSpPr>
          <p:cNvPr id="7" name="Flecha derecha 6"/>
          <p:cNvSpPr/>
          <p:nvPr/>
        </p:nvSpPr>
        <p:spPr>
          <a:xfrm>
            <a:off x="11583116" y="55947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944096"/>
              </p:ext>
            </p:extLst>
          </p:nvPr>
        </p:nvGraphicFramePr>
        <p:xfrm>
          <a:off x="1981308" y="2070110"/>
          <a:ext cx="8229384" cy="3524688"/>
        </p:xfrm>
        <a:graphic>
          <a:graphicData uri="http://schemas.openxmlformats.org/drawingml/2006/table">
            <a:tbl>
              <a:tblPr/>
              <a:tblGrid>
                <a:gridCol w="1154542">
                  <a:extLst>
                    <a:ext uri="{9D8B030D-6E8A-4147-A177-3AD203B41FA5}">
                      <a16:colId xmlns:a16="http://schemas.microsoft.com/office/drawing/2014/main" val="1715641850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2758075660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4287271237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1241197405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3126296534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804267193"/>
                    </a:ext>
                  </a:extLst>
                </a:gridCol>
                <a:gridCol w="1023343">
                  <a:extLst>
                    <a:ext uri="{9D8B030D-6E8A-4147-A177-3AD203B41FA5}">
                      <a16:colId xmlns:a16="http://schemas.microsoft.com/office/drawing/2014/main" val="1054800466"/>
                    </a:ext>
                  </a:extLst>
                </a:gridCol>
                <a:gridCol w="934784">
                  <a:extLst>
                    <a:ext uri="{9D8B030D-6E8A-4147-A177-3AD203B41FA5}">
                      <a16:colId xmlns:a16="http://schemas.microsoft.com/office/drawing/2014/main" val="3451956564"/>
                    </a:ext>
                  </a:extLst>
                </a:gridCol>
              </a:tblGrid>
              <a:tr h="1987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682115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770596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2504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975919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36642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12760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853815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341771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53817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81046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742931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215606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803092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69776"/>
                  </a:ext>
                </a:extLst>
              </a:tr>
              <a:tr h="2164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994307"/>
                  </a:ext>
                </a:extLst>
              </a:tr>
              <a:tr h="2066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786384"/>
                  </a:ext>
                </a:extLst>
              </a:tr>
              <a:tr h="2164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038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58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261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530281"/>
              </p:ext>
            </p:extLst>
          </p:nvPr>
        </p:nvGraphicFramePr>
        <p:xfrm>
          <a:off x="2594919" y="1322172"/>
          <a:ext cx="7091066" cy="4426644"/>
        </p:xfrm>
        <a:graphic>
          <a:graphicData uri="http://schemas.openxmlformats.org/drawingml/2006/table">
            <a:tbl>
              <a:tblPr/>
              <a:tblGrid>
                <a:gridCol w="1461334">
                  <a:extLst>
                    <a:ext uri="{9D8B030D-6E8A-4147-A177-3AD203B41FA5}">
                      <a16:colId xmlns:a16="http://schemas.microsoft.com/office/drawing/2014/main" val="1947770740"/>
                    </a:ext>
                  </a:extLst>
                </a:gridCol>
                <a:gridCol w="638835">
                  <a:extLst>
                    <a:ext uri="{9D8B030D-6E8A-4147-A177-3AD203B41FA5}">
                      <a16:colId xmlns:a16="http://schemas.microsoft.com/office/drawing/2014/main" val="1162264122"/>
                    </a:ext>
                  </a:extLst>
                </a:gridCol>
                <a:gridCol w="638835">
                  <a:extLst>
                    <a:ext uri="{9D8B030D-6E8A-4147-A177-3AD203B41FA5}">
                      <a16:colId xmlns:a16="http://schemas.microsoft.com/office/drawing/2014/main" val="4084215541"/>
                    </a:ext>
                  </a:extLst>
                </a:gridCol>
                <a:gridCol w="822499">
                  <a:extLst>
                    <a:ext uri="{9D8B030D-6E8A-4147-A177-3AD203B41FA5}">
                      <a16:colId xmlns:a16="http://schemas.microsoft.com/office/drawing/2014/main" val="3333669700"/>
                    </a:ext>
                  </a:extLst>
                </a:gridCol>
                <a:gridCol w="638835">
                  <a:extLst>
                    <a:ext uri="{9D8B030D-6E8A-4147-A177-3AD203B41FA5}">
                      <a16:colId xmlns:a16="http://schemas.microsoft.com/office/drawing/2014/main" val="1657478278"/>
                    </a:ext>
                  </a:extLst>
                </a:gridCol>
                <a:gridCol w="638835">
                  <a:extLst>
                    <a:ext uri="{9D8B030D-6E8A-4147-A177-3AD203B41FA5}">
                      <a16:colId xmlns:a16="http://schemas.microsoft.com/office/drawing/2014/main" val="2763234575"/>
                    </a:ext>
                  </a:extLst>
                </a:gridCol>
                <a:gridCol w="638835">
                  <a:extLst>
                    <a:ext uri="{9D8B030D-6E8A-4147-A177-3AD203B41FA5}">
                      <a16:colId xmlns:a16="http://schemas.microsoft.com/office/drawing/2014/main" val="1425333591"/>
                    </a:ext>
                  </a:extLst>
                </a:gridCol>
                <a:gridCol w="806529">
                  <a:extLst>
                    <a:ext uri="{9D8B030D-6E8A-4147-A177-3AD203B41FA5}">
                      <a16:colId xmlns:a16="http://schemas.microsoft.com/office/drawing/2014/main" val="63769368"/>
                    </a:ext>
                  </a:extLst>
                </a:gridCol>
                <a:gridCol w="806529">
                  <a:extLst>
                    <a:ext uri="{9D8B030D-6E8A-4147-A177-3AD203B41FA5}">
                      <a16:colId xmlns:a16="http://schemas.microsoft.com/office/drawing/2014/main" val="485228322"/>
                    </a:ext>
                  </a:extLst>
                </a:gridCol>
              </a:tblGrid>
              <a:tr h="1715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44" marR="7544" marT="7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204207"/>
                  </a:ext>
                </a:extLst>
              </a:tr>
              <a:tr h="171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604640"/>
                  </a:ext>
                </a:extLst>
              </a:tr>
              <a:tr h="171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840139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345293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431464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220666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599768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627018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532456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763244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244896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219095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966321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606405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76240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630016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44" marR="7544" marT="7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211667"/>
                  </a:ext>
                </a:extLst>
              </a:tr>
              <a:tr h="17150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44" marR="7544" marT="75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269467"/>
                  </a:ext>
                </a:extLst>
              </a:tr>
              <a:tr h="3349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44" marR="7544" marT="7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977785"/>
                  </a:ext>
                </a:extLst>
              </a:tr>
              <a:tr h="3349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44" marR="7544" marT="7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325596"/>
                  </a:ext>
                </a:extLst>
              </a:tr>
              <a:tr h="3349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44" marR="7544" marT="7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794686"/>
                  </a:ext>
                </a:extLst>
              </a:tr>
              <a:tr h="3349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44" marR="7544" marT="7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44" marR="7544" marT="7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783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1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Ocupados por día y por hora</a:t>
            </a:r>
            <a:br>
              <a:rPr lang="es-CO" sz="3200" dirty="0"/>
            </a:br>
            <a:r>
              <a:rPr lang="es-CO" sz="3200" dirty="0"/>
              <a:t>(Posgrado)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57000" y="55820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021096"/>
              </p:ext>
            </p:extLst>
          </p:nvPr>
        </p:nvGraphicFramePr>
        <p:xfrm>
          <a:off x="2181933" y="2045059"/>
          <a:ext cx="7828134" cy="3537039"/>
        </p:xfrm>
        <a:graphic>
          <a:graphicData uri="http://schemas.openxmlformats.org/drawingml/2006/table">
            <a:tbl>
              <a:tblPr/>
              <a:tblGrid>
                <a:gridCol w="1158748">
                  <a:extLst>
                    <a:ext uri="{9D8B030D-6E8A-4147-A177-3AD203B41FA5}">
                      <a16:colId xmlns:a16="http://schemas.microsoft.com/office/drawing/2014/main" val="3384857026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1349514858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866417006"/>
                    </a:ext>
                  </a:extLst>
                </a:gridCol>
                <a:gridCol w="1040240">
                  <a:extLst>
                    <a:ext uri="{9D8B030D-6E8A-4147-A177-3AD203B41FA5}">
                      <a16:colId xmlns:a16="http://schemas.microsoft.com/office/drawing/2014/main" val="1265213030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3874881748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1168393374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1988797291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2351870021"/>
                    </a:ext>
                  </a:extLst>
                </a:gridCol>
              </a:tblGrid>
              <a:tr h="1994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28364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80648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24916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01647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92227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59475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0276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477831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05379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41682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14451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86007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650133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449990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08992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67489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569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1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(Posgrado)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33200" y="56388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405625"/>
              </p:ext>
            </p:extLst>
          </p:nvPr>
        </p:nvGraphicFramePr>
        <p:xfrm>
          <a:off x="2434280" y="1252622"/>
          <a:ext cx="7429724" cy="4386178"/>
        </p:xfrm>
        <a:graphic>
          <a:graphicData uri="http://schemas.openxmlformats.org/drawingml/2006/table">
            <a:tbl>
              <a:tblPr/>
              <a:tblGrid>
                <a:gridCol w="1525970">
                  <a:extLst>
                    <a:ext uri="{9D8B030D-6E8A-4147-A177-3AD203B41FA5}">
                      <a16:colId xmlns:a16="http://schemas.microsoft.com/office/drawing/2014/main" val="3888382402"/>
                    </a:ext>
                  </a:extLst>
                </a:gridCol>
                <a:gridCol w="667091">
                  <a:extLst>
                    <a:ext uri="{9D8B030D-6E8A-4147-A177-3AD203B41FA5}">
                      <a16:colId xmlns:a16="http://schemas.microsoft.com/office/drawing/2014/main" val="1347098638"/>
                    </a:ext>
                  </a:extLst>
                </a:gridCol>
                <a:gridCol w="667091">
                  <a:extLst>
                    <a:ext uri="{9D8B030D-6E8A-4147-A177-3AD203B41FA5}">
                      <a16:colId xmlns:a16="http://schemas.microsoft.com/office/drawing/2014/main" val="2250505106"/>
                    </a:ext>
                  </a:extLst>
                </a:gridCol>
                <a:gridCol w="858880">
                  <a:extLst>
                    <a:ext uri="{9D8B030D-6E8A-4147-A177-3AD203B41FA5}">
                      <a16:colId xmlns:a16="http://schemas.microsoft.com/office/drawing/2014/main" val="4203289667"/>
                    </a:ext>
                  </a:extLst>
                </a:gridCol>
                <a:gridCol w="692106">
                  <a:extLst>
                    <a:ext uri="{9D8B030D-6E8A-4147-A177-3AD203B41FA5}">
                      <a16:colId xmlns:a16="http://schemas.microsoft.com/office/drawing/2014/main" val="4209688142"/>
                    </a:ext>
                  </a:extLst>
                </a:gridCol>
                <a:gridCol w="667091">
                  <a:extLst>
                    <a:ext uri="{9D8B030D-6E8A-4147-A177-3AD203B41FA5}">
                      <a16:colId xmlns:a16="http://schemas.microsoft.com/office/drawing/2014/main" val="628763721"/>
                    </a:ext>
                  </a:extLst>
                </a:gridCol>
                <a:gridCol w="667091">
                  <a:extLst>
                    <a:ext uri="{9D8B030D-6E8A-4147-A177-3AD203B41FA5}">
                      <a16:colId xmlns:a16="http://schemas.microsoft.com/office/drawing/2014/main" val="1702078389"/>
                    </a:ext>
                  </a:extLst>
                </a:gridCol>
                <a:gridCol w="842202">
                  <a:extLst>
                    <a:ext uri="{9D8B030D-6E8A-4147-A177-3AD203B41FA5}">
                      <a16:colId xmlns:a16="http://schemas.microsoft.com/office/drawing/2014/main" val="2162925753"/>
                    </a:ext>
                  </a:extLst>
                </a:gridCol>
                <a:gridCol w="842202">
                  <a:extLst>
                    <a:ext uri="{9D8B030D-6E8A-4147-A177-3AD203B41FA5}">
                      <a16:colId xmlns:a16="http://schemas.microsoft.com/office/drawing/2014/main" val="3660448486"/>
                    </a:ext>
                  </a:extLst>
                </a:gridCol>
              </a:tblGrid>
              <a:tr h="17249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319819"/>
                  </a:ext>
                </a:extLst>
              </a:tr>
              <a:tr h="17249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803846"/>
                  </a:ext>
                </a:extLst>
              </a:tr>
              <a:tr h="17249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42020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816103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041892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5545931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046090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052381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3445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586255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59602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043557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184234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508767"/>
                  </a:ext>
                </a:extLst>
              </a:tr>
              <a:tr h="1724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471419"/>
                  </a:ext>
                </a:extLst>
              </a:tr>
              <a:tr h="16591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03726"/>
                  </a:ext>
                </a:extLst>
              </a:tr>
              <a:tr h="16591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124510"/>
                  </a:ext>
                </a:extLst>
              </a:tr>
              <a:tr h="17249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33" marR="7533" marT="75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179632"/>
                  </a:ext>
                </a:extLst>
              </a:tr>
              <a:tr h="323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214237"/>
                  </a:ext>
                </a:extLst>
              </a:tr>
              <a:tr h="323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258222"/>
                  </a:ext>
                </a:extLst>
              </a:tr>
              <a:tr h="323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123769"/>
                  </a:ext>
                </a:extLst>
              </a:tr>
              <a:tr h="3236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33" marR="7533" marT="75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33" marR="7533" marT="75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393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4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612120" cy="3566160"/>
          </a:xfrm>
        </p:spPr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Salones de Maestría en detalle</a:t>
            </a:r>
            <a:b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(día y hora)</a:t>
            </a:r>
          </a:p>
        </p:txBody>
      </p:sp>
    </p:spTree>
    <p:extLst>
      <p:ext uri="{BB962C8B-B14F-4D97-AF65-F5344CB8AC3E}">
        <p14:creationId xmlns:p14="http://schemas.microsoft.com/office/powerpoint/2010/main" val="105445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Maestría Ocupados por día y por hora</a:t>
            </a:r>
            <a:br>
              <a:rPr lang="es-CO" sz="3200" dirty="0"/>
            </a:br>
            <a:r>
              <a:rPr lang="es-CO" sz="3200" dirty="0"/>
              <a:t>(PR, PG, EC y EX)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7090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936830"/>
              </p:ext>
            </p:extLst>
          </p:nvPr>
        </p:nvGraphicFramePr>
        <p:xfrm>
          <a:off x="2219004" y="2172059"/>
          <a:ext cx="7753991" cy="3537039"/>
        </p:xfrm>
        <a:graphic>
          <a:graphicData uri="http://schemas.openxmlformats.org/drawingml/2006/table">
            <a:tbl>
              <a:tblPr/>
              <a:tblGrid>
                <a:gridCol w="1147773">
                  <a:extLst>
                    <a:ext uri="{9D8B030D-6E8A-4147-A177-3AD203B41FA5}">
                      <a16:colId xmlns:a16="http://schemas.microsoft.com/office/drawing/2014/main" val="3076609151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3635631566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3713021839"/>
                    </a:ext>
                  </a:extLst>
                </a:gridCol>
                <a:gridCol w="1030388">
                  <a:extLst>
                    <a:ext uri="{9D8B030D-6E8A-4147-A177-3AD203B41FA5}">
                      <a16:colId xmlns:a16="http://schemas.microsoft.com/office/drawing/2014/main" val="4285200219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4126499116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3458388566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2996544690"/>
                    </a:ext>
                  </a:extLst>
                </a:gridCol>
                <a:gridCol w="929305">
                  <a:extLst>
                    <a:ext uri="{9D8B030D-6E8A-4147-A177-3AD203B41FA5}">
                      <a16:colId xmlns:a16="http://schemas.microsoft.com/office/drawing/2014/main" val="3797721327"/>
                    </a:ext>
                  </a:extLst>
                </a:gridCol>
              </a:tblGrid>
              <a:tr h="1994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213184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05145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201827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434025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37059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10548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96117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58745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498617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99701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231488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39723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0590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069346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8645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214500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739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12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Índice de Ocupación (número de salones ocupados del total de salones disponibles)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(PR, PG, EC y EX)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547081" y="56007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849183"/>
              </p:ext>
            </p:extLst>
          </p:nvPr>
        </p:nvGraphicFramePr>
        <p:xfrm>
          <a:off x="2594920" y="1443515"/>
          <a:ext cx="7113124" cy="4425462"/>
        </p:xfrm>
        <a:graphic>
          <a:graphicData uri="http://schemas.openxmlformats.org/drawingml/2006/table">
            <a:tbl>
              <a:tblPr/>
              <a:tblGrid>
                <a:gridCol w="1465880">
                  <a:extLst>
                    <a:ext uri="{9D8B030D-6E8A-4147-A177-3AD203B41FA5}">
                      <a16:colId xmlns:a16="http://schemas.microsoft.com/office/drawing/2014/main" val="4290467206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798375000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2867738692"/>
                    </a:ext>
                  </a:extLst>
                </a:gridCol>
                <a:gridCol w="825058">
                  <a:extLst>
                    <a:ext uri="{9D8B030D-6E8A-4147-A177-3AD203B41FA5}">
                      <a16:colId xmlns:a16="http://schemas.microsoft.com/office/drawing/2014/main" val="3759665562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2459717904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454171355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455331215"/>
                    </a:ext>
                  </a:extLst>
                </a:gridCol>
                <a:gridCol w="809038">
                  <a:extLst>
                    <a:ext uri="{9D8B030D-6E8A-4147-A177-3AD203B41FA5}">
                      <a16:colId xmlns:a16="http://schemas.microsoft.com/office/drawing/2014/main" val="252927112"/>
                    </a:ext>
                  </a:extLst>
                </a:gridCol>
                <a:gridCol w="809038">
                  <a:extLst>
                    <a:ext uri="{9D8B030D-6E8A-4147-A177-3AD203B41FA5}">
                      <a16:colId xmlns:a16="http://schemas.microsoft.com/office/drawing/2014/main" val="1871435430"/>
                    </a:ext>
                  </a:extLst>
                </a:gridCol>
              </a:tblGrid>
              <a:tr h="1735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389627"/>
                  </a:ext>
                </a:extLst>
              </a:tr>
              <a:tr h="17351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8121"/>
                  </a:ext>
                </a:extLst>
              </a:tr>
              <a:tr h="17351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891400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064903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91177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729453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50309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13139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65816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167075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809408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730701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01965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37057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556363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531079"/>
                  </a:ext>
                </a:extLst>
              </a:tr>
              <a:tr h="1735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903738"/>
                  </a:ext>
                </a:extLst>
              </a:tr>
              <a:tr h="17351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9370"/>
                  </a:ext>
                </a:extLst>
              </a:tr>
              <a:tr h="3255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293453"/>
                  </a:ext>
                </a:extLst>
              </a:tr>
              <a:tr h="3255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596873"/>
                  </a:ext>
                </a:extLst>
              </a:tr>
              <a:tr h="3255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470781"/>
                  </a:ext>
                </a:extLst>
              </a:tr>
              <a:tr h="3255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807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81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Maestría Ocupados por día y por hora</a:t>
            </a:r>
            <a:br>
              <a:rPr lang="es-CO" sz="3200" dirty="0"/>
            </a:br>
            <a:r>
              <a:rPr lang="es-CO" sz="3200" dirty="0"/>
              <a:t>(Pregrado y Posgrado)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450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512884"/>
              </p:ext>
            </p:extLst>
          </p:nvPr>
        </p:nvGraphicFramePr>
        <p:xfrm>
          <a:off x="2151062" y="2151698"/>
          <a:ext cx="7950202" cy="3411855"/>
        </p:xfrm>
        <a:graphic>
          <a:graphicData uri="http://schemas.openxmlformats.org/drawingml/2006/table">
            <a:tbl>
              <a:tblPr/>
              <a:tblGrid>
                <a:gridCol w="1115373">
                  <a:extLst>
                    <a:ext uri="{9D8B030D-6E8A-4147-A177-3AD203B41FA5}">
                      <a16:colId xmlns:a16="http://schemas.microsoft.com/office/drawing/2014/main" val="220806094"/>
                    </a:ext>
                  </a:extLst>
                </a:gridCol>
                <a:gridCol w="903072">
                  <a:extLst>
                    <a:ext uri="{9D8B030D-6E8A-4147-A177-3AD203B41FA5}">
                      <a16:colId xmlns:a16="http://schemas.microsoft.com/office/drawing/2014/main" val="4075296731"/>
                    </a:ext>
                  </a:extLst>
                </a:gridCol>
                <a:gridCol w="903072">
                  <a:extLst>
                    <a:ext uri="{9D8B030D-6E8A-4147-A177-3AD203B41FA5}">
                      <a16:colId xmlns:a16="http://schemas.microsoft.com/office/drawing/2014/main" val="4072998912"/>
                    </a:ext>
                  </a:extLst>
                </a:gridCol>
                <a:gridCol w="1001301">
                  <a:extLst>
                    <a:ext uri="{9D8B030D-6E8A-4147-A177-3AD203B41FA5}">
                      <a16:colId xmlns:a16="http://schemas.microsoft.com/office/drawing/2014/main" val="3453813287"/>
                    </a:ext>
                  </a:extLst>
                </a:gridCol>
                <a:gridCol w="903072">
                  <a:extLst>
                    <a:ext uri="{9D8B030D-6E8A-4147-A177-3AD203B41FA5}">
                      <a16:colId xmlns:a16="http://schemas.microsoft.com/office/drawing/2014/main" val="1250949200"/>
                    </a:ext>
                  </a:extLst>
                </a:gridCol>
                <a:gridCol w="903072">
                  <a:extLst>
                    <a:ext uri="{9D8B030D-6E8A-4147-A177-3AD203B41FA5}">
                      <a16:colId xmlns:a16="http://schemas.microsoft.com/office/drawing/2014/main" val="667530769"/>
                    </a:ext>
                  </a:extLst>
                </a:gridCol>
                <a:gridCol w="903072">
                  <a:extLst>
                    <a:ext uri="{9D8B030D-6E8A-4147-A177-3AD203B41FA5}">
                      <a16:colId xmlns:a16="http://schemas.microsoft.com/office/drawing/2014/main" val="300492736"/>
                    </a:ext>
                  </a:extLst>
                </a:gridCol>
                <a:gridCol w="1318168">
                  <a:extLst>
                    <a:ext uri="{9D8B030D-6E8A-4147-A177-3AD203B41FA5}">
                      <a16:colId xmlns:a16="http://schemas.microsoft.com/office/drawing/2014/main" val="1274541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702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3735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3402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161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743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81528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612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7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471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2267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4427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327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7849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41718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738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5116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58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05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 y Posgrado)</a:t>
            </a:r>
          </a:p>
        </p:txBody>
      </p:sp>
      <p:sp>
        <p:nvSpPr>
          <p:cNvPr id="7" name="Flecha derecha 6">
            <a:hlinkClick r:id="rId2" action="ppaction://hlinksldjump"/>
          </p:cNvPr>
          <p:cNvSpPr/>
          <p:nvPr/>
        </p:nvSpPr>
        <p:spPr>
          <a:xfrm>
            <a:off x="11620500" y="56515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597470"/>
              </p:ext>
            </p:extLst>
          </p:nvPr>
        </p:nvGraphicFramePr>
        <p:xfrm>
          <a:off x="2483706" y="1392715"/>
          <a:ext cx="7334816" cy="4476266"/>
        </p:xfrm>
        <a:graphic>
          <a:graphicData uri="http://schemas.openxmlformats.org/drawingml/2006/table">
            <a:tbl>
              <a:tblPr/>
              <a:tblGrid>
                <a:gridCol w="1452674">
                  <a:extLst>
                    <a:ext uri="{9D8B030D-6E8A-4147-A177-3AD203B41FA5}">
                      <a16:colId xmlns:a16="http://schemas.microsoft.com/office/drawing/2014/main" val="1640868999"/>
                    </a:ext>
                  </a:extLst>
                </a:gridCol>
                <a:gridCol w="635049">
                  <a:extLst>
                    <a:ext uri="{9D8B030D-6E8A-4147-A177-3AD203B41FA5}">
                      <a16:colId xmlns:a16="http://schemas.microsoft.com/office/drawing/2014/main" val="700767526"/>
                    </a:ext>
                  </a:extLst>
                </a:gridCol>
                <a:gridCol w="635049">
                  <a:extLst>
                    <a:ext uri="{9D8B030D-6E8A-4147-A177-3AD203B41FA5}">
                      <a16:colId xmlns:a16="http://schemas.microsoft.com/office/drawing/2014/main" val="1552468348"/>
                    </a:ext>
                  </a:extLst>
                </a:gridCol>
                <a:gridCol w="817626">
                  <a:extLst>
                    <a:ext uri="{9D8B030D-6E8A-4147-A177-3AD203B41FA5}">
                      <a16:colId xmlns:a16="http://schemas.microsoft.com/office/drawing/2014/main" val="1923079192"/>
                    </a:ext>
                  </a:extLst>
                </a:gridCol>
                <a:gridCol w="635049">
                  <a:extLst>
                    <a:ext uri="{9D8B030D-6E8A-4147-A177-3AD203B41FA5}">
                      <a16:colId xmlns:a16="http://schemas.microsoft.com/office/drawing/2014/main" val="3934185138"/>
                    </a:ext>
                  </a:extLst>
                </a:gridCol>
                <a:gridCol w="635049">
                  <a:extLst>
                    <a:ext uri="{9D8B030D-6E8A-4147-A177-3AD203B41FA5}">
                      <a16:colId xmlns:a16="http://schemas.microsoft.com/office/drawing/2014/main" val="3653368610"/>
                    </a:ext>
                  </a:extLst>
                </a:gridCol>
                <a:gridCol w="635049">
                  <a:extLst>
                    <a:ext uri="{9D8B030D-6E8A-4147-A177-3AD203B41FA5}">
                      <a16:colId xmlns:a16="http://schemas.microsoft.com/office/drawing/2014/main" val="2334580152"/>
                    </a:ext>
                  </a:extLst>
                </a:gridCol>
                <a:gridCol w="928760">
                  <a:extLst>
                    <a:ext uri="{9D8B030D-6E8A-4147-A177-3AD203B41FA5}">
                      <a16:colId xmlns:a16="http://schemas.microsoft.com/office/drawing/2014/main" val="3070692740"/>
                    </a:ext>
                  </a:extLst>
                </a:gridCol>
                <a:gridCol w="960511">
                  <a:extLst>
                    <a:ext uri="{9D8B030D-6E8A-4147-A177-3AD203B41FA5}">
                      <a16:colId xmlns:a16="http://schemas.microsoft.com/office/drawing/2014/main" val="2734650050"/>
                    </a:ext>
                  </a:extLst>
                </a:gridCol>
              </a:tblGrid>
              <a:tr h="1755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578643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310859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746774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65989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55647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388358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62052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81832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85355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349140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520054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649155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50201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66584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29260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141354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378817"/>
                  </a:ext>
                </a:extLst>
              </a:tr>
              <a:tr h="17550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175526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444639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082682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320299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963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39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Maestría Ocupados por día y por hora</a:t>
            </a:r>
            <a:br>
              <a:rPr lang="es-CO" sz="3200" dirty="0"/>
            </a:br>
            <a:r>
              <a:rPr lang="es-CO" sz="3200" dirty="0"/>
              <a:t>(Pregrado)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704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327377"/>
              </p:ext>
            </p:extLst>
          </p:nvPr>
        </p:nvGraphicFramePr>
        <p:xfrm>
          <a:off x="2206647" y="2070794"/>
          <a:ext cx="7778706" cy="3549404"/>
        </p:xfrm>
        <a:graphic>
          <a:graphicData uri="http://schemas.openxmlformats.org/drawingml/2006/table">
            <a:tbl>
              <a:tblPr/>
              <a:tblGrid>
                <a:gridCol w="1151432">
                  <a:extLst>
                    <a:ext uri="{9D8B030D-6E8A-4147-A177-3AD203B41FA5}">
                      <a16:colId xmlns:a16="http://schemas.microsoft.com/office/drawing/2014/main" val="1605650554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3418979740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3094962410"/>
                    </a:ext>
                  </a:extLst>
                </a:gridCol>
                <a:gridCol w="1033672">
                  <a:extLst>
                    <a:ext uri="{9D8B030D-6E8A-4147-A177-3AD203B41FA5}">
                      <a16:colId xmlns:a16="http://schemas.microsoft.com/office/drawing/2014/main" val="638153045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1627564607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428822156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2733340146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3969239475"/>
                    </a:ext>
                  </a:extLst>
                </a:gridCol>
              </a:tblGrid>
              <a:tr h="2001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8141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81539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28203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23885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521097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46444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772244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41178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93214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66503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4709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18757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352744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584564"/>
                  </a:ext>
                </a:extLst>
              </a:tr>
              <a:tr h="2179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40153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733104"/>
                  </a:ext>
                </a:extLst>
              </a:tr>
              <a:tr h="2179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956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34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8202"/>
            <a:ext cx="10515600" cy="588149"/>
          </a:xfrm>
        </p:spPr>
        <p:txBody>
          <a:bodyPr>
            <a:normAutofit fontScale="90000"/>
          </a:bodyPr>
          <a:lstStyle/>
          <a:p>
            <a:pPr algn="ctr"/>
            <a:r>
              <a:rPr lang="es-CO" sz="4000" b="1" dirty="0"/>
              <a:t>Número y capacidad de Salones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984839"/>
              </p:ext>
            </p:extLst>
          </p:nvPr>
        </p:nvGraphicFramePr>
        <p:xfrm>
          <a:off x="838203" y="1091045"/>
          <a:ext cx="10515596" cy="5185073"/>
        </p:xfrm>
        <a:graphic>
          <a:graphicData uri="http://schemas.openxmlformats.org/drawingml/2006/table">
            <a:tbl>
              <a:tblPr/>
              <a:tblGrid>
                <a:gridCol w="742060">
                  <a:extLst>
                    <a:ext uri="{9D8B030D-6E8A-4147-A177-3AD203B41FA5}">
                      <a16:colId xmlns:a16="http://schemas.microsoft.com/office/drawing/2014/main" val="1966282135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7373697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18643216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73792520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55268194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1264780284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697619168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133015286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325924404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148900769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048619955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714549148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555151712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462714949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63403742"/>
                    </a:ext>
                  </a:extLst>
                </a:gridCol>
                <a:gridCol w="729693">
                  <a:extLst>
                    <a:ext uri="{9D8B030D-6E8A-4147-A177-3AD203B41FA5}">
                      <a16:colId xmlns:a16="http://schemas.microsoft.com/office/drawing/2014/main" val="3732853812"/>
                    </a:ext>
                  </a:extLst>
                </a:gridCol>
                <a:gridCol w="732785">
                  <a:extLst>
                    <a:ext uri="{9D8B030D-6E8A-4147-A177-3AD203B41FA5}">
                      <a16:colId xmlns:a16="http://schemas.microsoft.com/office/drawing/2014/main" val="2484285915"/>
                    </a:ext>
                  </a:extLst>
                </a:gridCol>
              </a:tblGrid>
              <a:tr h="174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Aulas (No. Sillas)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COLIS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CSJ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991045"/>
                  </a:ext>
                </a:extLst>
              </a:tr>
              <a:tr h="2885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Salones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Capacidad Sillas/hora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229774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708425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452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465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3364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388736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0483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78820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74328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421598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53671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51188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19859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53905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5886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69451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790074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3824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40767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11040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5580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9607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46061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52938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03574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095935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87104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6.778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094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14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33200" y="56515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150532"/>
              </p:ext>
            </p:extLst>
          </p:nvPr>
        </p:nvGraphicFramePr>
        <p:xfrm>
          <a:off x="2520779" y="1151415"/>
          <a:ext cx="7249048" cy="4583876"/>
        </p:xfrm>
        <a:graphic>
          <a:graphicData uri="http://schemas.openxmlformats.org/drawingml/2006/table">
            <a:tbl>
              <a:tblPr/>
              <a:tblGrid>
                <a:gridCol w="1493892">
                  <a:extLst>
                    <a:ext uri="{9D8B030D-6E8A-4147-A177-3AD203B41FA5}">
                      <a16:colId xmlns:a16="http://schemas.microsoft.com/office/drawing/2014/main" val="1254057120"/>
                    </a:ext>
                  </a:extLst>
                </a:gridCol>
                <a:gridCol w="653067">
                  <a:extLst>
                    <a:ext uri="{9D8B030D-6E8A-4147-A177-3AD203B41FA5}">
                      <a16:colId xmlns:a16="http://schemas.microsoft.com/office/drawing/2014/main" val="2248102468"/>
                    </a:ext>
                  </a:extLst>
                </a:gridCol>
                <a:gridCol w="653067">
                  <a:extLst>
                    <a:ext uri="{9D8B030D-6E8A-4147-A177-3AD203B41FA5}">
                      <a16:colId xmlns:a16="http://schemas.microsoft.com/office/drawing/2014/main" val="2491609852"/>
                    </a:ext>
                  </a:extLst>
                </a:gridCol>
                <a:gridCol w="840825">
                  <a:extLst>
                    <a:ext uri="{9D8B030D-6E8A-4147-A177-3AD203B41FA5}">
                      <a16:colId xmlns:a16="http://schemas.microsoft.com/office/drawing/2014/main" val="283668194"/>
                    </a:ext>
                  </a:extLst>
                </a:gridCol>
                <a:gridCol w="653067">
                  <a:extLst>
                    <a:ext uri="{9D8B030D-6E8A-4147-A177-3AD203B41FA5}">
                      <a16:colId xmlns:a16="http://schemas.microsoft.com/office/drawing/2014/main" val="2060793441"/>
                    </a:ext>
                  </a:extLst>
                </a:gridCol>
                <a:gridCol w="653067">
                  <a:extLst>
                    <a:ext uri="{9D8B030D-6E8A-4147-A177-3AD203B41FA5}">
                      <a16:colId xmlns:a16="http://schemas.microsoft.com/office/drawing/2014/main" val="1578347061"/>
                    </a:ext>
                  </a:extLst>
                </a:gridCol>
                <a:gridCol w="653067">
                  <a:extLst>
                    <a:ext uri="{9D8B030D-6E8A-4147-A177-3AD203B41FA5}">
                      <a16:colId xmlns:a16="http://schemas.microsoft.com/office/drawing/2014/main" val="1533633630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724770521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1306595993"/>
                    </a:ext>
                  </a:extLst>
                </a:gridCol>
              </a:tblGrid>
              <a:tr h="17972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545382"/>
                  </a:ext>
                </a:extLst>
              </a:tr>
              <a:tr h="1797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243521"/>
                  </a:ext>
                </a:extLst>
              </a:tr>
              <a:tr h="1797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283162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703628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963975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69632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797631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043724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914674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845564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096904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333800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068753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160756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683379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80497"/>
                  </a:ext>
                </a:extLst>
              </a:tr>
              <a:tr h="1797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024523"/>
                  </a:ext>
                </a:extLst>
              </a:tr>
              <a:tr h="17972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990272"/>
                  </a:ext>
                </a:extLst>
              </a:tr>
              <a:tr h="3372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628251"/>
                  </a:ext>
                </a:extLst>
              </a:tr>
              <a:tr h="3372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867549"/>
                  </a:ext>
                </a:extLst>
              </a:tr>
              <a:tr h="3372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311558"/>
                  </a:ext>
                </a:extLst>
              </a:tr>
              <a:tr h="3372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7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03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Maestría Ocupados por día y por hora</a:t>
            </a:r>
            <a:br>
              <a:rPr lang="es-CO" sz="3200" dirty="0"/>
            </a:br>
            <a:r>
              <a:rPr lang="es-CO" sz="3200" dirty="0"/>
              <a:t>(Posgrado)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19616" y="56709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991350"/>
              </p:ext>
            </p:extLst>
          </p:nvPr>
        </p:nvGraphicFramePr>
        <p:xfrm>
          <a:off x="2175754" y="1989443"/>
          <a:ext cx="7840491" cy="3561754"/>
        </p:xfrm>
        <a:graphic>
          <a:graphicData uri="http://schemas.openxmlformats.org/drawingml/2006/table">
            <a:tbl>
              <a:tblPr/>
              <a:tblGrid>
                <a:gridCol w="1160577">
                  <a:extLst>
                    <a:ext uri="{9D8B030D-6E8A-4147-A177-3AD203B41FA5}">
                      <a16:colId xmlns:a16="http://schemas.microsoft.com/office/drawing/2014/main" val="1863429047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1440043681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2639525368"/>
                    </a:ext>
                  </a:extLst>
                </a:gridCol>
                <a:gridCol w="1041882">
                  <a:extLst>
                    <a:ext uri="{9D8B030D-6E8A-4147-A177-3AD203B41FA5}">
                      <a16:colId xmlns:a16="http://schemas.microsoft.com/office/drawing/2014/main" val="3823214513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2654627910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3168020199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345653264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1938514447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0101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50542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60275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0431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51110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28246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97324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62264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5438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26742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91594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01249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82701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561863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63536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572485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120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8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(Posgrado)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20500" y="56388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931892"/>
              </p:ext>
            </p:extLst>
          </p:nvPr>
        </p:nvGraphicFramePr>
        <p:xfrm>
          <a:off x="2421924" y="1151415"/>
          <a:ext cx="7446758" cy="4571528"/>
        </p:xfrm>
        <a:graphic>
          <a:graphicData uri="http://schemas.openxmlformats.org/drawingml/2006/table">
            <a:tbl>
              <a:tblPr/>
              <a:tblGrid>
                <a:gridCol w="1534636">
                  <a:extLst>
                    <a:ext uri="{9D8B030D-6E8A-4147-A177-3AD203B41FA5}">
                      <a16:colId xmlns:a16="http://schemas.microsoft.com/office/drawing/2014/main" val="1794762366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3146863609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2778756231"/>
                    </a:ext>
                  </a:extLst>
                </a:gridCol>
                <a:gridCol w="863757">
                  <a:extLst>
                    <a:ext uri="{9D8B030D-6E8A-4147-A177-3AD203B41FA5}">
                      <a16:colId xmlns:a16="http://schemas.microsoft.com/office/drawing/2014/main" val="2959374727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2362335555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26605498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255633973"/>
                    </a:ext>
                  </a:extLst>
                </a:gridCol>
                <a:gridCol w="846985">
                  <a:extLst>
                    <a:ext uri="{9D8B030D-6E8A-4147-A177-3AD203B41FA5}">
                      <a16:colId xmlns:a16="http://schemas.microsoft.com/office/drawing/2014/main" val="3942995821"/>
                    </a:ext>
                  </a:extLst>
                </a:gridCol>
                <a:gridCol w="846985">
                  <a:extLst>
                    <a:ext uri="{9D8B030D-6E8A-4147-A177-3AD203B41FA5}">
                      <a16:colId xmlns:a16="http://schemas.microsoft.com/office/drawing/2014/main" val="3378800257"/>
                    </a:ext>
                  </a:extLst>
                </a:gridCol>
              </a:tblGrid>
              <a:tr h="1792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436047"/>
                  </a:ext>
                </a:extLst>
              </a:tr>
              <a:tr h="17924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905108"/>
                  </a:ext>
                </a:extLst>
              </a:tr>
              <a:tr h="17924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94316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63374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600494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798667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925999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317840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8404319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130236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895391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843760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412460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271131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450589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902575"/>
                  </a:ext>
                </a:extLst>
              </a:tr>
              <a:tr h="179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482128"/>
                  </a:ext>
                </a:extLst>
              </a:tr>
              <a:tr h="17924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637616"/>
                  </a:ext>
                </a:extLst>
              </a:tr>
              <a:tr h="3362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90914"/>
                  </a:ext>
                </a:extLst>
              </a:tr>
              <a:tr h="3362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797152"/>
                  </a:ext>
                </a:extLst>
              </a:tr>
              <a:tr h="3362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493350"/>
                  </a:ext>
                </a:extLst>
              </a:tr>
              <a:tr h="3362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270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8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9180" y="758952"/>
            <a:ext cx="10942320" cy="3566160"/>
          </a:xfrm>
        </p:spPr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Salones de Doctorado en detalle</a:t>
            </a:r>
            <a:b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(día y hora)</a:t>
            </a:r>
          </a:p>
        </p:txBody>
      </p:sp>
    </p:spTree>
    <p:extLst>
      <p:ext uri="{BB962C8B-B14F-4D97-AF65-F5344CB8AC3E}">
        <p14:creationId xmlns:p14="http://schemas.microsoft.com/office/powerpoint/2010/main" val="44280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Doctorado Ocupados por día y por hora</a:t>
            </a:r>
            <a:br>
              <a:rPr lang="es-CO" sz="3200" dirty="0"/>
            </a:br>
            <a:r>
              <a:rPr lang="es-CO" sz="3200" dirty="0"/>
              <a:t>(PR, PG, EC y EX)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637330"/>
              </p:ext>
            </p:extLst>
          </p:nvPr>
        </p:nvGraphicFramePr>
        <p:xfrm>
          <a:off x="2188111" y="2083844"/>
          <a:ext cx="7815777" cy="3561754"/>
        </p:xfrm>
        <a:graphic>
          <a:graphicData uri="http://schemas.openxmlformats.org/drawingml/2006/table">
            <a:tbl>
              <a:tblPr/>
              <a:tblGrid>
                <a:gridCol w="1156919">
                  <a:extLst>
                    <a:ext uri="{9D8B030D-6E8A-4147-A177-3AD203B41FA5}">
                      <a16:colId xmlns:a16="http://schemas.microsoft.com/office/drawing/2014/main" val="4207077203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998461586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3766180686"/>
                    </a:ext>
                  </a:extLst>
                </a:gridCol>
                <a:gridCol w="1038598">
                  <a:extLst>
                    <a:ext uri="{9D8B030D-6E8A-4147-A177-3AD203B41FA5}">
                      <a16:colId xmlns:a16="http://schemas.microsoft.com/office/drawing/2014/main" val="2995773419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087597692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3280890419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125508242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3204649367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89930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4767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57835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8725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04012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91095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40880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801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90821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01190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2442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08751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19276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284934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50186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002372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43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89889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sz="3200" dirty="0"/>
              <a:t>(PR, PG, EC y EX)</a:t>
            </a:r>
            <a:endParaRPr lang="es-CO" dirty="0"/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642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065164"/>
              </p:ext>
            </p:extLst>
          </p:nvPr>
        </p:nvGraphicFramePr>
        <p:xfrm>
          <a:off x="2458992" y="1151415"/>
          <a:ext cx="7372620" cy="4717568"/>
        </p:xfrm>
        <a:graphic>
          <a:graphicData uri="http://schemas.openxmlformats.org/drawingml/2006/table">
            <a:tbl>
              <a:tblPr/>
              <a:tblGrid>
                <a:gridCol w="1519357">
                  <a:extLst>
                    <a:ext uri="{9D8B030D-6E8A-4147-A177-3AD203B41FA5}">
                      <a16:colId xmlns:a16="http://schemas.microsoft.com/office/drawing/2014/main" val="871526403"/>
                    </a:ext>
                  </a:extLst>
                </a:gridCol>
                <a:gridCol w="664200">
                  <a:extLst>
                    <a:ext uri="{9D8B030D-6E8A-4147-A177-3AD203B41FA5}">
                      <a16:colId xmlns:a16="http://schemas.microsoft.com/office/drawing/2014/main" val="2213733148"/>
                    </a:ext>
                  </a:extLst>
                </a:gridCol>
                <a:gridCol w="664200">
                  <a:extLst>
                    <a:ext uri="{9D8B030D-6E8A-4147-A177-3AD203B41FA5}">
                      <a16:colId xmlns:a16="http://schemas.microsoft.com/office/drawing/2014/main" val="3126090991"/>
                    </a:ext>
                  </a:extLst>
                </a:gridCol>
                <a:gridCol w="855157">
                  <a:extLst>
                    <a:ext uri="{9D8B030D-6E8A-4147-A177-3AD203B41FA5}">
                      <a16:colId xmlns:a16="http://schemas.microsoft.com/office/drawing/2014/main" val="2678441050"/>
                    </a:ext>
                  </a:extLst>
                </a:gridCol>
                <a:gridCol w="664200">
                  <a:extLst>
                    <a:ext uri="{9D8B030D-6E8A-4147-A177-3AD203B41FA5}">
                      <a16:colId xmlns:a16="http://schemas.microsoft.com/office/drawing/2014/main" val="3721970969"/>
                    </a:ext>
                  </a:extLst>
                </a:gridCol>
                <a:gridCol w="664200">
                  <a:extLst>
                    <a:ext uri="{9D8B030D-6E8A-4147-A177-3AD203B41FA5}">
                      <a16:colId xmlns:a16="http://schemas.microsoft.com/office/drawing/2014/main" val="2576274666"/>
                    </a:ext>
                  </a:extLst>
                </a:gridCol>
                <a:gridCol w="664200">
                  <a:extLst>
                    <a:ext uri="{9D8B030D-6E8A-4147-A177-3AD203B41FA5}">
                      <a16:colId xmlns:a16="http://schemas.microsoft.com/office/drawing/2014/main" val="1058623694"/>
                    </a:ext>
                  </a:extLst>
                </a:gridCol>
                <a:gridCol w="838553">
                  <a:extLst>
                    <a:ext uri="{9D8B030D-6E8A-4147-A177-3AD203B41FA5}">
                      <a16:colId xmlns:a16="http://schemas.microsoft.com/office/drawing/2014/main" val="3295467395"/>
                    </a:ext>
                  </a:extLst>
                </a:gridCol>
                <a:gridCol w="838553">
                  <a:extLst>
                    <a:ext uri="{9D8B030D-6E8A-4147-A177-3AD203B41FA5}">
                      <a16:colId xmlns:a16="http://schemas.microsoft.com/office/drawing/2014/main" val="2311244282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120604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904179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0030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32187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44643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52871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42264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69096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47902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99604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49218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0880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56417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3765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57080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89099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4715721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899168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38179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437005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411887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849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7621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</a:t>
            </a:r>
            <a:r>
              <a:rPr lang="es-CO" sz="3200" dirty="0" smtClean="0"/>
              <a:t>Doctorado </a:t>
            </a:r>
            <a:r>
              <a:rPr lang="es-CO" sz="3200" dirty="0"/>
              <a:t>Ocupados por día y por hora</a:t>
            </a:r>
            <a:br>
              <a:rPr lang="es-CO" sz="3200" dirty="0"/>
            </a:br>
            <a:r>
              <a:rPr lang="es-CO" sz="3200" dirty="0"/>
              <a:t>(Pregrado y Posgrado)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450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166601"/>
              </p:ext>
            </p:extLst>
          </p:nvPr>
        </p:nvGraphicFramePr>
        <p:xfrm>
          <a:off x="2188111" y="2046079"/>
          <a:ext cx="7815777" cy="3574119"/>
        </p:xfrm>
        <a:graphic>
          <a:graphicData uri="http://schemas.openxmlformats.org/drawingml/2006/table">
            <a:tbl>
              <a:tblPr/>
              <a:tblGrid>
                <a:gridCol w="1156919">
                  <a:extLst>
                    <a:ext uri="{9D8B030D-6E8A-4147-A177-3AD203B41FA5}">
                      <a16:colId xmlns:a16="http://schemas.microsoft.com/office/drawing/2014/main" val="2490388864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030118693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400065326"/>
                    </a:ext>
                  </a:extLst>
                </a:gridCol>
                <a:gridCol w="1038598">
                  <a:extLst>
                    <a:ext uri="{9D8B030D-6E8A-4147-A177-3AD203B41FA5}">
                      <a16:colId xmlns:a16="http://schemas.microsoft.com/office/drawing/2014/main" val="1260354751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506405252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38851534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120546243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3407551371"/>
                    </a:ext>
                  </a:extLst>
                </a:gridCol>
              </a:tblGrid>
              <a:tr h="2015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7031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0697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67064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767817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625143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72718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05115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188884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79921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49579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98448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81972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62984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10561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85340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123601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73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4304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 y Posgrado)</a:t>
            </a:r>
          </a:p>
        </p:txBody>
      </p:sp>
      <p:sp>
        <p:nvSpPr>
          <p:cNvPr id="7" name="Flecha derecha 6">
            <a:hlinkClick r:id="rId2" action="ppaction://hlinksldjump"/>
          </p:cNvPr>
          <p:cNvSpPr/>
          <p:nvPr/>
        </p:nvSpPr>
        <p:spPr>
          <a:xfrm>
            <a:off x="11620500" y="56515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156731"/>
              </p:ext>
            </p:extLst>
          </p:nvPr>
        </p:nvGraphicFramePr>
        <p:xfrm>
          <a:off x="2594920" y="1392715"/>
          <a:ext cx="7113124" cy="4476266"/>
        </p:xfrm>
        <a:graphic>
          <a:graphicData uri="http://schemas.openxmlformats.org/drawingml/2006/table">
            <a:tbl>
              <a:tblPr/>
              <a:tblGrid>
                <a:gridCol w="1465880">
                  <a:extLst>
                    <a:ext uri="{9D8B030D-6E8A-4147-A177-3AD203B41FA5}">
                      <a16:colId xmlns:a16="http://schemas.microsoft.com/office/drawing/2014/main" val="1814521659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852821353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2312454699"/>
                    </a:ext>
                  </a:extLst>
                </a:gridCol>
                <a:gridCol w="825058">
                  <a:extLst>
                    <a:ext uri="{9D8B030D-6E8A-4147-A177-3AD203B41FA5}">
                      <a16:colId xmlns:a16="http://schemas.microsoft.com/office/drawing/2014/main" val="811970625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818865067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708352105"/>
                    </a:ext>
                  </a:extLst>
                </a:gridCol>
                <a:gridCol w="640822">
                  <a:extLst>
                    <a:ext uri="{9D8B030D-6E8A-4147-A177-3AD203B41FA5}">
                      <a16:colId xmlns:a16="http://schemas.microsoft.com/office/drawing/2014/main" val="3220125254"/>
                    </a:ext>
                  </a:extLst>
                </a:gridCol>
                <a:gridCol w="809038">
                  <a:extLst>
                    <a:ext uri="{9D8B030D-6E8A-4147-A177-3AD203B41FA5}">
                      <a16:colId xmlns:a16="http://schemas.microsoft.com/office/drawing/2014/main" val="4136356998"/>
                    </a:ext>
                  </a:extLst>
                </a:gridCol>
                <a:gridCol w="809038">
                  <a:extLst>
                    <a:ext uri="{9D8B030D-6E8A-4147-A177-3AD203B41FA5}">
                      <a16:colId xmlns:a16="http://schemas.microsoft.com/office/drawing/2014/main" val="2173938167"/>
                    </a:ext>
                  </a:extLst>
                </a:gridCol>
              </a:tblGrid>
              <a:tr h="1755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40812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053799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64995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345012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16799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056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0219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938228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002695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12890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978418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73172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89352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80553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940832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591562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332334"/>
                  </a:ext>
                </a:extLst>
              </a:tr>
              <a:tr h="17550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804775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410434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198186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647608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41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9317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</a:t>
            </a:r>
            <a:r>
              <a:rPr lang="es-CO" sz="3200" dirty="0" smtClean="0"/>
              <a:t>Doctorado </a:t>
            </a:r>
            <a:r>
              <a:rPr lang="es-CO" sz="3200" dirty="0"/>
              <a:t>Ocupados por día y por hora</a:t>
            </a:r>
            <a:br>
              <a:rPr lang="es-CO" sz="3200" dirty="0"/>
            </a:br>
            <a:r>
              <a:rPr lang="es-CO" sz="3200" dirty="0"/>
              <a:t>(Pregrado)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704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707351"/>
              </p:ext>
            </p:extLst>
          </p:nvPr>
        </p:nvGraphicFramePr>
        <p:xfrm>
          <a:off x="2138683" y="2058444"/>
          <a:ext cx="7914634" cy="3561754"/>
        </p:xfrm>
        <a:graphic>
          <a:graphicData uri="http://schemas.openxmlformats.org/drawingml/2006/table">
            <a:tbl>
              <a:tblPr/>
              <a:tblGrid>
                <a:gridCol w="1171552">
                  <a:extLst>
                    <a:ext uri="{9D8B030D-6E8A-4147-A177-3AD203B41FA5}">
                      <a16:colId xmlns:a16="http://schemas.microsoft.com/office/drawing/2014/main" val="960930934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3330122595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3422014422"/>
                    </a:ext>
                  </a:extLst>
                </a:gridCol>
                <a:gridCol w="1051734">
                  <a:extLst>
                    <a:ext uri="{9D8B030D-6E8A-4147-A177-3AD203B41FA5}">
                      <a16:colId xmlns:a16="http://schemas.microsoft.com/office/drawing/2014/main" val="1836226627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3395634132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3477990867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1466518198"/>
                    </a:ext>
                  </a:extLst>
                </a:gridCol>
                <a:gridCol w="948558">
                  <a:extLst>
                    <a:ext uri="{9D8B030D-6E8A-4147-A177-3AD203B41FA5}">
                      <a16:colId xmlns:a16="http://schemas.microsoft.com/office/drawing/2014/main" val="825365657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95639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32063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4185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20258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57159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57473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4430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46828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96412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85799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5479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16848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53181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492835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35351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74377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468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7283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dirty="0"/>
              <a:t>(Pregrado)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33200" y="56515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751713"/>
              </p:ext>
            </p:extLst>
          </p:nvPr>
        </p:nvGraphicFramePr>
        <p:xfrm>
          <a:off x="2347781" y="1153652"/>
          <a:ext cx="7595042" cy="4717568"/>
        </p:xfrm>
        <a:graphic>
          <a:graphicData uri="http://schemas.openxmlformats.org/drawingml/2006/table">
            <a:tbl>
              <a:tblPr/>
              <a:tblGrid>
                <a:gridCol w="1565194">
                  <a:extLst>
                    <a:ext uri="{9D8B030D-6E8A-4147-A177-3AD203B41FA5}">
                      <a16:colId xmlns:a16="http://schemas.microsoft.com/office/drawing/2014/main" val="365731462"/>
                    </a:ext>
                  </a:extLst>
                </a:gridCol>
                <a:gridCol w="684238">
                  <a:extLst>
                    <a:ext uri="{9D8B030D-6E8A-4147-A177-3AD203B41FA5}">
                      <a16:colId xmlns:a16="http://schemas.microsoft.com/office/drawing/2014/main" val="2728036731"/>
                    </a:ext>
                  </a:extLst>
                </a:gridCol>
                <a:gridCol w="684238">
                  <a:extLst>
                    <a:ext uri="{9D8B030D-6E8A-4147-A177-3AD203B41FA5}">
                      <a16:colId xmlns:a16="http://schemas.microsoft.com/office/drawing/2014/main" val="4274527166"/>
                    </a:ext>
                  </a:extLst>
                </a:gridCol>
                <a:gridCol w="880956">
                  <a:extLst>
                    <a:ext uri="{9D8B030D-6E8A-4147-A177-3AD203B41FA5}">
                      <a16:colId xmlns:a16="http://schemas.microsoft.com/office/drawing/2014/main" val="1686265017"/>
                    </a:ext>
                  </a:extLst>
                </a:gridCol>
                <a:gridCol w="684238">
                  <a:extLst>
                    <a:ext uri="{9D8B030D-6E8A-4147-A177-3AD203B41FA5}">
                      <a16:colId xmlns:a16="http://schemas.microsoft.com/office/drawing/2014/main" val="1866645789"/>
                    </a:ext>
                  </a:extLst>
                </a:gridCol>
                <a:gridCol w="684238">
                  <a:extLst>
                    <a:ext uri="{9D8B030D-6E8A-4147-A177-3AD203B41FA5}">
                      <a16:colId xmlns:a16="http://schemas.microsoft.com/office/drawing/2014/main" val="2441935772"/>
                    </a:ext>
                  </a:extLst>
                </a:gridCol>
                <a:gridCol w="684238">
                  <a:extLst>
                    <a:ext uri="{9D8B030D-6E8A-4147-A177-3AD203B41FA5}">
                      <a16:colId xmlns:a16="http://schemas.microsoft.com/office/drawing/2014/main" val="3857585250"/>
                    </a:ext>
                  </a:extLst>
                </a:gridCol>
                <a:gridCol w="863851">
                  <a:extLst>
                    <a:ext uri="{9D8B030D-6E8A-4147-A177-3AD203B41FA5}">
                      <a16:colId xmlns:a16="http://schemas.microsoft.com/office/drawing/2014/main" val="2086440280"/>
                    </a:ext>
                  </a:extLst>
                </a:gridCol>
                <a:gridCol w="863851">
                  <a:extLst>
                    <a:ext uri="{9D8B030D-6E8A-4147-A177-3AD203B41FA5}">
                      <a16:colId xmlns:a16="http://schemas.microsoft.com/office/drawing/2014/main" val="3197680393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484772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528447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52933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79391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45317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19004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0166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57052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51042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03367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77079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49606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40766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26605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21480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26667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878884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410316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623881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137219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953598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21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407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4"/>
            <a:ext cx="10515600" cy="1224816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/>
              <a:t>Número y capacidad de Salones</a:t>
            </a:r>
            <a:br>
              <a:rPr lang="es-CO" sz="4000" b="1" dirty="0"/>
            </a:br>
            <a:r>
              <a:rPr lang="es-CO" sz="4000" b="1" i="1" dirty="0"/>
              <a:t>Programados</a:t>
            </a:r>
            <a:r>
              <a:rPr lang="es-CO" sz="4000" b="1" dirty="0"/>
              <a:t> en </a:t>
            </a:r>
            <a:r>
              <a:rPr lang="es-CO" sz="4000" b="1" dirty="0" smtClean="0"/>
              <a:t>2023-1</a:t>
            </a:r>
            <a:endParaRPr lang="es-CO" sz="4000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386624" y="6396335"/>
            <a:ext cx="5031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salones de Santa Marta, Consultorio Jurídico y de 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salones utilizados para el cálculo del índice: </a:t>
            </a:r>
            <a:r>
              <a:rPr lang="es-CO" sz="1200" dirty="0" smtClean="0">
                <a:solidFill>
                  <a:schemeClr val="bg1"/>
                </a:solidFill>
              </a:rPr>
              <a:t>149. </a:t>
            </a:r>
            <a:endParaRPr lang="es-CO" sz="1200" dirty="0">
              <a:solidFill>
                <a:schemeClr val="bg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991" y="1828682"/>
            <a:ext cx="9547956" cy="437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7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Salones de Doctorado Ocupados por día y por hora</a:t>
            </a:r>
            <a:br>
              <a:rPr lang="es-CO" sz="3200" dirty="0"/>
            </a:br>
            <a:r>
              <a:rPr lang="es-CO" sz="3200" dirty="0"/>
              <a:t>(Posgrado)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40245"/>
              </p:ext>
            </p:extLst>
          </p:nvPr>
        </p:nvGraphicFramePr>
        <p:xfrm>
          <a:off x="2188111" y="2071479"/>
          <a:ext cx="7815777" cy="3574119"/>
        </p:xfrm>
        <a:graphic>
          <a:graphicData uri="http://schemas.openxmlformats.org/drawingml/2006/table">
            <a:tbl>
              <a:tblPr/>
              <a:tblGrid>
                <a:gridCol w="1156919">
                  <a:extLst>
                    <a:ext uri="{9D8B030D-6E8A-4147-A177-3AD203B41FA5}">
                      <a16:colId xmlns:a16="http://schemas.microsoft.com/office/drawing/2014/main" val="3646559781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962140571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85358307"/>
                    </a:ext>
                  </a:extLst>
                </a:gridCol>
                <a:gridCol w="1038598">
                  <a:extLst>
                    <a:ext uri="{9D8B030D-6E8A-4147-A177-3AD203B41FA5}">
                      <a16:colId xmlns:a16="http://schemas.microsoft.com/office/drawing/2014/main" val="1325786649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1502524030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795974330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3238996826"/>
                    </a:ext>
                  </a:extLst>
                </a:gridCol>
                <a:gridCol w="936710">
                  <a:extLst>
                    <a:ext uri="{9D8B030D-6E8A-4147-A177-3AD203B41FA5}">
                      <a16:colId xmlns:a16="http://schemas.microsoft.com/office/drawing/2014/main" val="2570364071"/>
                    </a:ext>
                  </a:extLst>
                </a:gridCol>
              </a:tblGrid>
              <a:tr h="2015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12718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10552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5045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9265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24234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34104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48948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5696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52700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577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517169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28569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8362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34959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78349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113651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88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89374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salones ocupados del total de salones disponibles)</a:t>
            </a:r>
          </a:p>
          <a:p>
            <a:r>
              <a:rPr lang="es-CO" sz="3200" dirty="0"/>
              <a:t>(Posgrado)</a:t>
            </a:r>
            <a:endParaRPr lang="es-CO" dirty="0"/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642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410675"/>
              </p:ext>
            </p:extLst>
          </p:nvPr>
        </p:nvGraphicFramePr>
        <p:xfrm>
          <a:off x="2471353" y="1151415"/>
          <a:ext cx="7360258" cy="4717568"/>
        </p:xfrm>
        <a:graphic>
          <a:graphicData uri="http://schemas.openxmlformats.org/drawingml/2006/table">
            <a:tbl>
              <a:tblPr/>
              <a:tblGrid>
                <a:gridCol w="1516810">
                  <a:extLst>
                    <a:ext uri="{9D8B030D-6E8A-4147-A177-3AD203B41FA5}">
                      <a16:colId xmlns:a16="http://schemas.microsoft.com/office/drawing/2014/main" val="406649818"/>
                    </a:ext>
                  </a:extLst>
                </a:gridCol>
                <a:gridCol w="663086">
                  <a:extLst>
                    <a:ext uri="{9D8B030D-6E8A-4147-A177-3AD203B41FA5}">
                      <a16:colId xmlns:a16="http://schemas.microsoft.com/office/drawing/2014/main" val="3503790702"/>
                    </a:ext>
                  </a:extLst>
                </a:gridCol>
                <a:gridCol w="663086">
                  <a:extLst>
                    <a:ext uri="{9D8B030D-6E8A-4147-A177-3AD203B41FA5}">
                      <a16:colId xmlns:a16="http://schemas.microsoft.com/office/drawing/2014/main" val="1281958672"/>
                    </a:ext>
                  </a:extLst>
                </a:gridCol>
                <a:gridCol w="853724">
                  <a:extLst>
                    <a:ext uri="{9D8B030D-6E8A-4147-A177-3AD203B41FA5}">
                      <a16:colId xmlns:a16="http://schemas.microsoft.com/office/drawing/2014/main" val="1907767329"/>
                    </a:ext>
                  </a:extLst>
                </a:gridCol>
                <a:gridCol w="663086">
                  <a:extLst>
                    <a:ext uri="{9D8B030D-6E8A-4147-A177-3AD203B41FA5}">
                      <a16:colId xmlns:a16="http://schemas.microsoft.com/office/drawing/2014/main" val="1239982207"/>
                    </a:ext>
                  </a:extLst>
                </a:gridCol>
                <a:gridCol w="663086">
                  <a:extLst>
                    <a:ext uri="{9D8B030D-6E8A-4147-A177-3AD203B41FA5}">
                      <a16:colId xmlns:a16="http://schemas.microsoft.com/office/drawing/2014/main" val="3235399914"/>
                    </a:ext>
                  </a:extLst>
                </a:gridCol>
                <a:gridCol w="663086">
                  <a:extLst>
                    <a:ext uri="{9D8B030D-6E8A-4147-A177-3AD203B41FA5}">
                      <a16:colId xmlns:a16="http://schemas.microsoft.com/office/drawing/2014/main" val="1542917138"/>
                    </a:ext>
                  </a:extLst>
                </a:gridCol>
                <a:gridCol w="837147">
                  <a:extLst>
                    <a:ext uri="{9D8B030D-6E8A-4147-A177-3AD203B41FA5}">
                      <a16:colId xmlns:a16="http://schemas.microsoft.com/office/drawing/2014/main" val="936938599"/>
                    </a:ext>
                  </a:extLst>
                </a:gridCol>
                <a:gridCol w="837147">
                  <a:extLst>
                    <a:ext uri="{9D8B030D-6E8A-4147-A177-3AD203B41FA5}">
                      <a16:colId xmlns:a16="http://schemas.microsoft.com/office/drawing/2014/main" val="3602366495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321762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6950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11708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45457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90964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59415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8238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58260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26571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12783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47165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6465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91837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21771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3307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1899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914168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536040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806724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148918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510475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0369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5063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Laboratorios en detalle</a:t>
            </a:r>
            <a:b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(día y hora)</a:t>
            </a:r>
          </a:p>
        </p:txBody>
      </p:sp>
    </p:spTree>
    <p:extLst>
      <p:ext uri="{BB962C8B-B14F-4D97-AF65-F5344CB8AC3E}">
        <p14:creationId xmlns:p14="http://schemas.microsoft.com/office/powerpoint/2010/main" val="2958090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</a:t>
            </a:r>
            <a:r>
              <a:rPr lang="es-CO" sz="3200" dirty="0" smtClean="0"/>
              <a:t>Laboratorios Ocupados </a:t>
            </a:r>
            <a:r>
              <a:rPr lang="es-CO" sz="3200" dirty="0"/>
              <a:t>por día y por hora</a:t>
            </a:r>
            <a:br>
              <a:rPr lang="es-CO" sz="3200" dirty="0"/>
            </a:br>
            <a:r>
              <a:rPr lang="es-CO" sz="3200" dirty="0"/>
              <a:t>(PR, PG, EC y EX)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812220"/>
              </p:ext>
            </p:extLst>
          </p:nvPr>
        </p:nvGraphicFramePr>
        <p:xfrm>
          <a:off x="2194290" y="2083844"/>
          <a:ext cx="7803420" cy="3561754"/>
        </p:xfrm>
        <a:graphic>
          <a:graphicData uri="http://schemas.openxmlformats.org/drawingml/2006/table">
            <a:tbl>
              <a:tblPr/>
              <a:tblGrid>
                <a:gridCol w="1155090">
                  <a:extLst>
                    <a:ext uri="{9D8B030D-6E8A-4147-A177-3AD203B41FA5}">
                      <a16:colId xmlns:a16="http://schemas.microsoft.com/office/drawing/2014/main" val="3394892028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3675138000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2997998950"/>
                    </a:ext>
                  </a:extLst>
                </a:gridCol>
                <a:gridCol w="1036956">
                  <a:extLst>
                    <a:ext uri="{9D8B030D-6E8A-4147-A177-3AD203B41FA5}">
                      <a16:colId xmlns:a16="http://schemas.microsoft.com/office/drawing/2014/main" val="1276976586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16525084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141586006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22215725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299525908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44083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98782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772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13236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61962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43623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58950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3583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87120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53967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58586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98950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07429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552287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957792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15642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289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5433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</a:t>
            </a:r>
            <a:r>
              <a:rPr lang="es-CO" dirty="0" smtClean="0"/>
              <a:t>laboratorios </a:t>
            </a:r>
            <a:r>
              <a:rPr lang="es-CO" dirty="0"/>
              <a:t>ocupados del total de </a:t>
            </a:r>
            <a:r>
              <a:rPr lang="es-CO" dirty="0" smtClean="0"/>
              <a:t>laboratorios </a:t>
            </a:r>
            <a:r>
              <a:rPr lang="es-CO" dirty="0"/>
              <a:t>disponibles)</a:t>
            </a:r>
          </a:p>
          <a:p>
            <a:r>
              <a:rPr lang="es-CO" sz="3200" dirty="0"/>
              <a:t>(PR, PG, EC y EX)</a:t>
            </a:r>
            <a:endParaRPr lang="es-CO" dirty="0"/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642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461828"/>
              </p:ext>
            </p:extLst>
          </p:nvPr>
        </p:nvGraphicFramePr>
        <p:xfrm>
          <a:off x="2496066" y="1153652"/>
          <a:ext cx="7298476" cy="4717568"/>
        </p:xfrm>
        <a:graphic>
          <a:graphicData uri="http://schemas.openxmlformats.org/drawingml/2006/table">
            <a:tbl>
              <a:tblPr/>
              <a:tblGrid>
                <a:gridCol w="1504078">
                  <a:extLst>
                    <a:ext uri="{9D8B030D-6E8A-4147-A177-3AD203B41FA5}">
                      <a16:colId xmlns:a16="http://schemas.microsoft.com/office/drawing/2014/main" val="2863561024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3666513463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1506102488"/>
                    </a:ext>
                  </a:extLst>
                </a:gridCol>
                <a:gridCol w="846558">
                  <a:extLst>
                    <a:ext uri="{9D8B030D-6E8A-4147-A177-3AD203B41FA5}">
                      <a16:colId xmlns:a16="http://schemas.microsoft.com/office/drawing/2014/main" val="545328523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593059979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3406041001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1318972948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995765918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167266679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260908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76808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42593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91836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17714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838439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94369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55256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456523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4352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95375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1724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41073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83932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72163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823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015415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100383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13741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302680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941182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406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6449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Laboratorios utilizadas por día y por hora</a:t>
            </a:r>
            <a:br>
              <a:rPr lang="es-CO" sz="3200" dirty="0"/>
            </a:br>
            <a:r>
              <a:rPr lang="es-CO" sz="3200" dirty="0"/>
              <a:t>(Pregrado y Posgrado)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4307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261"/>
              </p:ext>
            </p:extLst>
          </p:nvPr>
        </p:nvGraphicFramePr>
        <p:xfrm>
          <a:off x="2181933" y="2058444"/>
          <a:ext cx="7828134" cy="3561754"/>
        </p:xfrm>
        <a:graphic>
          <a:graphicData uri="http://schemas.openxmlformats.org/drawingml/2006/table">
            <a:tbl>
              <a:tblPr/>
              <a:tblGrid>
                <a:gridCol w="1158748">
                  <a:extLst>
                    <a:ext uri="{9D8B030D-6E8A-4147-A177-3AD203B41FA5}">
                      <a16:colId xmlns:a16="http://schemas.microsoft.com/office/drawing/2014/main" val="2371834258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1351858957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659176545"/>
                    </a:ext>
                  </a:extLst>
                </a:gridCol>
                <a:gridCol w="1040240">
                  <a:extLst>
                    <a:ext uri="{9D8B030D-6E8A-4147-A177-3AD203B41FA5}">
                      <a16:colId xmlns:a16="http://schemas.microsoft.com/office/drawing/2014/main" val="3123352541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2052246864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984746129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376695465"/>
                    </a:ext>
                  </a:extLst>
                </a:gridCol>
                <a:gridCol w="938191">
                  <a:extLst>
                    <a:ext uri="{9D8B030D-6E8A-4147-A177-3AD203B41FA5}">
                      <a16:colId xmlns:a16="http://schemas.microsoft.com/office/drawing/2014/main" val="4042226531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35500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5330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4515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4465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4178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69614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24996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38105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9865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8746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628660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09360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0276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518639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93574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42805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256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9782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laboratorios utilizados del total de laboratorios disponibles)</a:t>
            </a:r>
          </a:p>
          <a:p>
            <a:r>
              <a:rPr lang="es-CO" dirty="0"/>
              <a:t>(Pregrado y Posgrado)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33200" y="56515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50793"/>
              </p:ext>
            </p:extLst>
          </p:nvPr>
        </p:nvGraphicFramePr>
        <p:xfrm>
          <a:off x="2471351" y="1392715"/>
          <a:ext cx="7357917" cy="4476266"/>
        </p:xfrm>
        <a:graphic>
          <a:graphicData uri="http://schemas.openxmlformats.org/drawingml/2006/table">
            <a:tbl>
              <a:tblPr/>
              <a:tblGrid>
                <a:gridCol w="1511222">
                  <a:extLst>
                    <a:ext uri="{9D8B030D-6E8A-4147-A177-3AD203B41FA5}">
                      <a16:colId xmlns:a16="http://schemas.microsoft.com/office/drawing/2014/main" val="2028153175"/>
                    </a:ext>
                  </a:extLst>
                </a:gridCol>
                <a:gridCol w="660643">
                  <a:extLst>
                    <a:ext uri="{9D8B030D-6E8A-4147-A177-3AD203B41FA5}">
                      <a16:colId xmlns:a16="http://schemas.microsoft.com/office/drawing/2014/main" val="1454775907"/>
                    </a:ext>
                  </a:extLst>
                </a:gridCol>
                <a:gridCol w="660643">
                  <a:extLst>
                    <a:ext uri="{9D8B030D-6E8A-4147-A177-3AD203B41FA5}">
                      <a16:colId xmlns:a16="http://schemas.microsoft.com/office/drawing/2014/main" val="2769877164"/>
                    </a:ext>
                  </a:extLst>
                </a:gridCol>
                <a:gridCol w="850579">
                  <a:extLst>
                    <a:ext uri="{9D8B030D-6E8A-4147-A177-3AD203B41FA5}">
                      <a16:colId xmlns:a16="http://schemas.microsoft.com/office/drawing/2014/main" val="4045320137"/>
                    </a:ext>
                  </a:extLst>
                </a:gridCol>
                <a:gridCol w="685418">
                  <a:extLst>
                    <a:ext uri="{9D8B030D-6E8A-4147-A177-3AD203B41FA5}">
                      <a16:colId xmlns:a16="http://schemas.microsoft.com/office/drawing/2014/main" val="2060902475"/>
                    </a:ext>
                  </a:extLst>
                </a:gridCol>
                <a:gridCol w="660643">
                  <a:extLst>
                    <a:ext uri="{9D8B030D-6E8A-4147-A177-3AD203B41FA5}">
                      <a16:colId xmlns:a16="http://schemas.microsoft.com/office/drawing/2014/main" val="1780520783"/>
                    </a:ext>
                  </a:extLst>
                </a:gridCol>
                <a:gridCol w="660643">
                  <a:extLst>
                    <a:ext uri="{9D8B030D-6E8A-4147-A177-3AD203B41FA5}">
                      <a16:colId xmlns:a16="http://schemas.microsoft.com/office/drawing/2014/main" val="2548078731"/>
                    </a:ext>
                  </a:extLst>
                </a:gridCol>
                <a:gridCol w="834063">
                  <a:extLst>
                    <a:ext uri="{9D8B030D-6E8A-4147-A177-3AD203B41FA5}">
                      <a16:colId xmlns:a16="http://schemas.microsoft.com/office/drawing/2014/main" val="1919997444"/>
                    </a:ext>
                  </a:extLst>
                </a:gridCol>
                <a:gridCol w="834063">
                  <a:extLst>
                    <a:ext uri="{9D8B030D-6E8A-4147-A177-3AD203B41FA5}">
                      <a16:colId xmlns:a16="http://schemas.microsoft.com/office/drawing/2014/main" val="2068852638"/>
                    </a:ext>
                  </a:extLst>
                </a:gridCol>
              </a:tblGrid>
              <a:tr h="1755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68706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163509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995379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763477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97734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367947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49407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4385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580527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619124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51602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87656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696649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341358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79161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347061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885824"/>
                  </a:ext>
                </a:extLst>
              </a:tr>
              <a:tr h="17550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386338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99181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850499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676460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157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8004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Laboratorios Utilizadas por día y por hora</a:t>
            </a:r>
            <a:br>
              <a:rPr lang="es-CO" sz="3200" dirty="0"/>
            </a:br>
            <a:r>
              <a:rPr lang="es-CO" sz="3200" dirty="0"/>
              <a:t>(Pregrado)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704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658130"/>
              </p:ext>
            </p:extLst>
          </p:nvPr>
        </p:nvGraphicFramePr>
        <p:xfrm>
          <a:off x="2151040" y="2083844"/>
          <a:ext cx="7889919" cy="3561754"/>
        </p:xfrm>
        <a:graphic>
          <a:graphicData uri="http://schemas.openxmlformats.org/drawingml/2006/table">
            <a:tbl>
              <a:tblPr/>
              <a:tblGrid>
                <a:gridCol w="1167893">
                  <a:extLst>
                    <a:ext uri="{9D8B030D-6E8A-4147-A177-3AD203B41FA5}">
                      <a16:colId xmlns:a16="http://schemas.microsoft.com/office/drawing/2014/main" val="2738478675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1921839251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750074065"/>
                    </a:ext>
                  </a:extLst>
                </a:gridCol>
                <a:gridCol w="1048450">
                  <a:extLst>
                    <a:ext uri="{9D8B030D-6E8A-4147-A177-3AD203B41FA5}">
                      <a16:colId xmlns:a16="http://schemas.microsoft.com/office/drawing/2014/main" val="905521115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2642383087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3103035028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2179806807"/>
                    </a:ext>
                  </a:extLst>
                </a:gridCol>
                <a:gridCol w="945596">
                  <a:extLst>
                    <a:ext uri="{9D8B030D-6E8A-4147-A177-3AD203B41FA5}">
                      <a16:colId xmlns:a16="http://schemas.microsoft.com/office/drawing/2014/main" val="3802774458"/>
                    </a:ext>
                  </a:extLst>
                </a:gridCol>
              </a:tblGrid>
              <a:tr h="200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970953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019682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86193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59550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382777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924516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57951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21539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282438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569339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03774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65195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2469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255010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203021"/>
                  </a:ext>
                </a:extLst>
              </a:tr>
              <a:tr h="2088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77339"/>
                  </a:ext>
                </a:extLst>
              </a:tr>
              <a:tr h="2187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7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2360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041400" y="428625"/>
            <a:ext cx="100711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laboratorios del total de laboratorios disponibles)</a:t>
            </a:r>
          </a:p>
          <a:p>
            <a:r>
              <a:rPr lang="es-CO" dirty="0"/>
              <a:t>(Pregrado)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58600" y="56642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278083"/>
              </p:ext>
            </p:extLst>
          </p:nvPr>
        </p:nvGraphicFramePr>
        <p:xfrm>
          <a:off x="2347784" y="1151415"/>
          <a:ext cx="7446758" cy="4717568"/>
        </p:xfrm>
        <a:graphic>
          <a:graphicData uri="http://schemas.openxmlformats.org/drawingml/2006/table">
            <a:tbl>
              <a:tblPr/>
              <a:tblGrid>
                <a:gridCol w="1534636">
                  <a:extLst>
                    <a:ext uri="{9D8B030D-6E8A-4147-A177-3AD203B41FA5}">
                      <a16:colId xmlns:a16="http://schemas.microsoft.com/office/drawing/2014/main" val="3671485915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3500551332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1977526620"/>
                    </a:ext>
                  </a:extLst>
                </a:gridCol>
                <a:gridCol w="863757">
                  <a:extLst>
                    <a:ext uri="{9D8B030D-6E8A-4147-A177-3AD203B41FA5}">
                      <a16:colId xmlns:a16="http://schemas.microsoft.com/office/drawing/2014/main" val="71663269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122112712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3473813884"/>
                    </a:ext>
                  </a:extLst>
                </a:gridCol>
                <a:gridCol w="670879">
                  <a:extLst>
                    <a:ext uri="{9D8B030D-6E8A-4147-A177-3AD203B41FA5}">
                      <a16:colId xmlns:a16="http://schemas.microsoft.com/office/drawing/2014/main" val="4188501619"/>
                    </a:ext>
                  </a:extLst>
                </a:gridCol>
                <a:gridCol w="846985">
                  <a:extLst>
                    <a:ext uri="{9D8B030D-6E8A-4147-A177-3AD203B41FA5}">
                      <a16:colId xmlns:a16="http://schemas.microsoft.com/office/drawing/2014/main" val="1801011265"/>
                    </a:ext>
                  </a:extLst>
                </a:gridCol>
                <a:gridCol w="846985">
                  <a:extLst>
                    <a:ext uri="{9D8B030D-6E8A-4147-A177-3AD203B41FA5}">
                      <a16:colId xmlns:a16="http://schemas.microsoft.com/office/drawing/2014/main" val="3327758462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315692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850318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81360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50303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79505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55801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3469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81888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79507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64036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5964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66853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3004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82710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96791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54920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323987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4245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25399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778347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179431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351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9423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Laboratorios Utilizadas por día y por hora</a:t>
            </a:r>
            <a:br>
              <a:rPr lang="es-CO" sz="3200" dirty="0"/>
            </a:br>
            <a:r>
              <a:rPr lang="es-CO" sz="3200" dirty="0"/>
              <a:t>(Posgrado)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70416" y="55693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27899"/>
              </p:ext>
            </p:extLst>
          </p:nvPr>
        </p:nvGraphicFramePr>
        <p:xfrm>
          <a:off x="2211862" y="1982928"/>
          <a:ext cx="7778706" cy="3586470"/>
        </p:xfrm>
        <a:graphic>
          <a:graphicData uri="http://schemas.openxmlformats.org/drawingml/2006/table">
            <a:tbl>
              <a:tblPr/>
              <a:tblGrid>
                <a:gridCol w="1151432">
                  <a:extLst>
                    <a:ext uri="{9D8B030D-6E8A-4147-A177-3AD203B41FA5}">
                      <a16:colId xmlns:a16="http://schemas.microsoft.com/office/drawing/2014/main" val="2497582874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938272372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3913830796"/>
                    </a:ext>
                  </a:extLst>
                </a:gridCol>
                <a:gridCol w="1033672">
                  <a:extLst>
                    <a:ext uri="{9D8B030D-6E8A-4147-A177-3AD203B41FA5}">
                      <a16:colId xmlns:a16="http://schemas.microsoft.com/office/drawing/2014/main" val="710502818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167209407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3911127309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2413178579"/>
                    </a:ext>
                  </a:extLst>
                </a:gridCol>
                <a:gridCol w="932267">
                  <a:extLst>
                    <a:ext uri="{9D8B030D-6E8A-4147-A177-3AD203B41FA5}">
                      <a16:colId xmlns:a16="http://schemas.microsoft.com/office/drawing/2014/main" val="2722700387"/>
                    </a:ext>
                  </a:extLst>
                </a:gridCol>
              </a:tblGrid>
              <a:tr h="2022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103186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807635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371406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09448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273741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195862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753111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816507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625640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198173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105688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32936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668421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315771"/>
                  </a:ext>
                </a:extLst>
              </a:tr>
              <a:tr h="2202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361910"/>
                  </a:ext>
                </a:extLst>
              </a:tr>
              <a:tr h="2102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10499"/>
                  </a:ext>
                </a:extLst>
              </a:tr>
              <a:tr h="2202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775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417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130136"/>
              </p:ext>
            </p:extLst>
          </p:nvPr>
        </p:nvGraphicFramePr>
        <p:xfrm>
          <a:off x="481914" y="0"/>
          <a:ext cx="11314339" cy="626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112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laboratorios del total de laboratorios disponibles)</a:t>
            </a:r>
          </a:p>
          <a:p>
            <a:r>
              <a:rPr lang="es-CO" dirty="0"/>
              <a:t>(Posgrado)</a:t>
            </a:r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07800" y="56261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73135"/>
              </p:ext>
            </p:extLst>
          </p:nvPr>
        </p:nvGraphicFramePr>
        <p:xfrm>
          <a:off x="2446640" y="1151415"/>
          <a:ext cx="7409686" cy="4717568"/>
        </p:xfrm>
        <a:graphic>
          <a:graphicData uri="http://schemas.openxmlformats.org/drawingml/2006/table">
            <a:tbl>
              <a:tblPr/>
              <a:tblGrid>
                <a:gridCol w="1526996">
                  <a:extLst>
                    <a:ext uri="{9D8B030D-6E8A-4147-A177-3AD203B41FA5}">
                      <a16:colId xmlns:a16="http://schemas.microsoft.com/office/drawing/2014/main" val="2195093808"/>
                    </a:ext>
                  </a:extLst>
                </a:gridCol>
                <a:gridCol w="667539">
                  <a:extLst>
                    <a:ext uri="{9D8B030D-6E8A-4147-A177-3AD203B41FA5}">
                      <a16:colId xmlns:a16="http://schemas.microsoft.com/office/drawing/2014/main" val="4201484670"/>
                    </a:ext>
                  </a:extLst>
                </a:gridCol>
                <a:gridCol w="667539">
                  <a:extLst>
                    <a:ext uri="{9D8B030D-6E8A-4147-A177-3AD203B41FA5}">
                      <a16:colId xmlns:a16="http://schemas.microsoft.com/office/drawing/2014/main" val="1900391745"/>
                    </a:ext>
                  </a:extLst>
                </a:gridCol>
                <a:gridCol w="859457">
                  <a:extLst>
                    <a:ext uri="{9D8B030D-6E8A-4147-A177-3AD203B41FA5}">
                      <a16:colId xmlns:a16="http://schemas.microsoft.com/office/drawing/2014/main" val="396788362"/>
                    </a:ext>
                  </a:extLst>
                </a:gridCol>
                <a:gridCol w="667539">
                  <a:extLst>
                    <a:ext uri="{9D8B030D-6E8A-4147-A177-3AD203B41FA5}">
                      <a16:colId xmlns:a16="http://schemas.microsoft.com/office/drawing/2014/main" val="185623930"/>
                    </a:ext>
                  </a:extLst>
                </a:gridCol>
                <a:gridCol w="667539">
                  <a:extLst>
                    <a:ext uri="{9D8B030D-6E8A-4147-A177-3AD203B41FA5}">
                      <a16:colId xmlns:a16="http://schemas.microsoft.com/office/drawing/2014/main" val="1815225648"/>
                    </a:ext>
                  </a:extLst>
                </a:gridCol>
                <a:gridCol w="667539">
                  <a:extLst>
                    <a:ext uri="{9D8B030D-6E8A-4147-A177-3AD203B41FA5}">
                      <a16:colId xmlns:a16="http://schemas.microsoft.com/office/drawing/2014/main" val="837377032"/>
                    </a:ext>
                  </a:extLst>
                </a:gridCol>
                <a:gridCol w="842769">
                  <a:extLst>
                    <a:ext uri="{9D8B030D-6E8A-4147-A177-3AD203B41FA5}">
                      <a16:colId xmlns:a16="http://schemas.microsoft.com/office/drawing/2014/main" val="2297395494"/>
                    </a:ext>
                  </a:extLst>
                </a:gridCol>
                <a:gridCol w="842769">
                  <a:extLst>
                    <a:ext uri="{9D8B030D-6E8A-4147-A177-3AD203B41FA5}">
                      <a16:colId xmlns:a16="http://schemas.microsoft.com/office/drawing/2014/main" val="3564618188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282947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75488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0315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99161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61537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17759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20945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330573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66771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17781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33017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0873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04820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64274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031834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8826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423580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547110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365464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411316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73054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919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1538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Salas de Usuario en detalle</a:t>
            </a:r>
            <a:b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O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(día y hora)</a:t>
            </a:r>
          </a:p>
        </p:txBody>
      </p:sp>
    </p:spTree>
    <p:extLst>
      <p:ext uri="{BB962C8B-B14F-4D97-AF65-F5344CB8AC3E}">
        <p14:creationId xmlns:p14="http://schemas.microsoft.com/office/powerpoint/2010/main" val="355326312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</a:t>
            </a:r>
            <a:r>
              <a:rPr lang="es-CO" sz="3200" dirty="0" smtClean="0"/>
              <a:t>Salas de Usuario Ocupadas </a:t>
            </a:r>
            <a:r>
              <a:rPr lang="es-CO" sz="3200" dirty="0"/>
              <a:t>por día y por hora</a:t>
            </a:r>
            <a:br>
              <a:rPr lang="es-CO" sz="3200" dirty="0"/>
            </a:br>
            <a:r>
              <a:rPr lang="es-CO" sz="3200" dirty="0"/>
              <a:t>(PR, PG, EC y EX)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11583116" y="56455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70400"/>
              </p:ext>
            </p:extLst>
          </p:nvPr>
        </p:nvGraphicFramePr>
        <p:xfrm>
          <a:off x="2194290" y="1952364"/>
          <a:ext cx="7803420" cy="3574119"/>
        </p:xfrm>
        <a:graphic>
          <a:graphicData uri="http://schemas.openxmlformats.org/drawingml/2006/table">
            <a:tbl>
              <a:tblPr/>
              <a:tblGrid>
                <a:gridCol w="1155090">
                  <a:extLst>
                    <a:ext uri="{9D8B030D-6E8A-4147-A177-3AD203B41FA5}">
                      <a16:colId xmlns:a16="http://schemas.microsoft.com/office/drawing/2014/main" val="3856820118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116555034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2964465144"/>
                    </a:ext>
                  </a:extLst>
                </a:gridCol>
                <a:gridCol w="1036956">
                  <a:extLst>
                    <a:ext uri="{9D8B030D-6E8A-4147-A177-3AD203B41FA5}">
                      <a16:colId xmlns:a16="http://schemas.microsoft.com/office/drawing/2014/main" val="3242892295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3077369717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424614023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3256878701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3140709441"/>
                    </a:ext>
                  </a:extLst>
                </a:gridCol>
              </a:tblGrid>
              <a:tr h="2015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115934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063129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884461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5746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31299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22400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55380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63557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703053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627558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117786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766437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4005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311569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64067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679921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20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2193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</a:t>
            </a:r>
            <a:r>
              <a:rPr lang="es-CO" dirty="0" smtClean="0"/>
              <a:t>salas de usuario ocupadas </a:t>
            </a:r>
            <a:r>
              <a:rPr lang="es-CO" dirty="0"/>
              <a:t>del total de </a:t>
            </a:r>
            <a:r>
              <a:rPr lang="es-CO" dirty="0" smtClean="0"/>
              <a:t>salas </a:t>
            </a:r>
            <a:r>
              <a:rPr lang="es-CO" dirty="0"/>
              <a:t>disponibles)</a:t>
            </a:r>
          </a:p>
          <a:p>
            <a:r>
              <a:rPr lang="es-CO" sz="3200" dirty="0"/>
              <a:t>(PR, PG, EC y EX)</a:t>
            </a:r>
            <a:endParaRPr lang="es-CO" dirty="0"/>
          </a:p>
        </p:txBody>
      </p:sp>
      <p:sp>
        <p:nvSpPr>
          <p:cNvPr id="6" name="Flecha derecha 5">
            <a:hlinkClick r:id="rId2" action="ppaction://hlinksldjump"/>
          </p:cNvPr>
          <p:cNvSpPr/>
          <p:nvPr/>
        </p:nvSpPr>
        <p:spPr>
          <a:xfrm>
            <a:off x="11620500" y="56642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40559"/>
              </p:ext>
            </p:extLst>
          </p:nvPr>
        </p:nvGraphicFramePr>
        <p:xfrm>
          <a:off x="2411065" y="1151415"/>
          <a:ext cx="7471469" cy="4717568"/>
        </p:xfrm>
        <a:graphic>
          <a:graphicData uri="http://schemas.openxmlformats.org/drawingml/2006/table">
            <a:tbl>
              <a:tblPr/>
              <a:tblGrid>
                <a:gridCol w="1539729">
                  <a:extLst>
                    <a:ext uri="{9D8B030D-6E8A-4147-A177-3AD203B41FA5}">
                      <a16:colId xmlns:a16="http://schemas.microsoft.com/office/drawing/2014/main" val="1804059135"/>
                    </a:ext>
                  </a:extLst>
                </a:gridCol>
                <a:gridCol w="673105">
                  <a:extLst>
                    <a:ext uri="{9D8B030D-6E8A-4147-A177-3AD203B41FA5}">
                      <a16:colId xmlns:a16="http://schemas.microsoft.com/office/drawing/2014/main" val="3647278282"/>
                    </a:ext>
                  </a:extLst>
                </a:gridCol>
                <a:gridCol w="673105">
                  <a:extLst>
                    <a:ext uri="{9D8B030D-6E8A-4147-A177-3AD203B41FA5}">
                      <a16:colId xmlns:a16="http://schemas.microsoft.com/office/drawing/2014/main" val="2932909690"/>
                    </a:ext>
                  </a:extLst>
                </a:gridCol>
                <a:gridCol w="866623">
                  <a:extLst>
                    <a:ext uri="{9D8B030D-6E8A-4147-A177-3AD203B41FA5}">
                      <a16:colId xmlns:a16="http://schemas.microsoft.com/office/drawing/2014/main" val="956634558"/>
                    </a:ext>
                  </a:extLst>
                </a:gridCol>
                <a:gridCol w="673105">
                  <a:extLst>
                    <a:ext uri="{9D8B030D-6E8A-4147-A177-3AD203B41FA5}">
                      <a16:colId xmlns:a16="http://schemas.microsoft.com/office/drawing/2014/main" val="13122031"/>
                    </a:ext>
                  </a:extLst>
                </a:gridCol>
                <a:gridCol w="673105">
                  <a:extLst>
                    <a:ext uri="{9D8B030D-6E8A-4147-A177-3AD203B41FA5}">
                      <a16:colId xmlns:a16="http://schemas.microsoft.com/office/drawing/2014/main" val="119565936"/>
                    </a:ext>
                  </a:extLst>
                </a:gridCol>
                <a:gridCol w="673105">
                  <a:extLst>
                    <a:ext uri="{9D8B030D-6E8A-4147-A177-3AD203B41FA5}">
                      <a16:colId xmlns:a16="http://schemas.microsoft.com/office/drawing/2014/main" val="1371829848"/>
                    </a:ext>
                  </a:extLst>
                </a:gridCol>
                <a:gridCol w="849796">
                  <a:extLst>
                    <a:ext uri="{9D8B030D-6E8A-4147-A177-3AD203B41FA5}">
                      <a16:colId xmlns:a16="http://schemas.microsoft.com/office/drawing/2014/main" val="2295639663"/>
                    </a:ext>
                  </a:extLst>
                </a:gridCol>
                <a:gridCol w="849796">
                  <a:extLst>
                    <a:ext uri="{9D8B030D-6E8A-4147-A177-3AD203B41FA5}">
                      <a16:colId xmlns:a16="http://schemas.microsoft.com/office/drawing/2014/main" val="726277988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375115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792421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337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75333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49506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0410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69748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53127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269454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377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6379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42104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85595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9129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6441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87462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597404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774102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836692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67883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342827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05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03442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Salas de Usuario Utilizadas por día y por hora</a:t>
            </a:r>
            <a:br>
              <a:rPr lang="es-CO" sz="3200" dirty="0"/>
            </a:br>
            <a:r>
              <a:rPr lang="es-CO" sz="3200" dirty="0"/>
              <a:t>(Pregrado y Posgrado)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06916" y="56201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7919"/>
              </p:ext>
            </p:extLst>
          </p:nvPr>
        </p:nvGraphicFramePr>
        <p:xfrm>
          <a:off x="2194290" y="2083159"/>
          <a:ext cx="7803420" cy="3537039"/>
        </p:xfrm>
        <a:graphic>
          <a:graphicData uri="http://schemas.openxmlformats.org/drawingml/2006/table">
            <a:tbl>
              <a:tblPr/>
              <a:tblGrid>
                <a:gridCol w="1155090">
                  <a:extLst>
                    <a:ext uri="{9D8B030D-6E8A-4147-A177-3AD203B41FA5}">
                      <a16:colId xmlns:a16="http://schemas.microsoft.com/office/drawing/2014/main" val="390967753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997220329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4007270619"/>
                    </a:ext>
                  </a:extLst>
                </a:gridCol>
                <a:gridCol w="1036956">
                  <a:extLst>
                    <a:ext uri="{9D8B030D-6E8A-4147-A177-3AD203B41FA5}">
                      <a16:colId xmlns:a16="http://schemas.microsoft.com/office/drawing/2014/main" val="1871534420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2295121262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4251378163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1045086151"/>
                    </a:ext>
                  </a:extLst>
                </a:gridCol>
                <a:gridCol w="935229">
                  <a:extLst>
                    <a:ext uri="{9D8B030D-6E8A-4147-A177-3AD203B41FA5}">
                      <a16:colId xmlns:a16="http://schemas.microsoft.com/office/drawing/2014/main" val="4197516798"/>
                    </a:ext>
                  </a:extLst>
                </a:gridCol>
              </a:tblGrid>
              <a:tr h="1994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38634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0231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32583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9467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696074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52983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908013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772984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9521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073669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051884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23315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82046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825695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572221"/>
                  </a:ext>
                </a:extLst>
              </a:tr>
              <a:tr h="20736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663819"/>
                  </a:ext>
                </a:extLst>
              </a:tr>
              <a:tr h="2172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99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1053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Índice de Ocupación (número de salas utilizadas del total de salas disponibles)</a:t>
            </a:r>
          </a:p>
          <a:p>
            <a:r>
              <a:rPr lang="es-CO" dirty="0"/>
              <a:t>(Pregrado y Posgrado)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07800" y="56769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289275"/>
              </p:ext>
            </p:extLst>
          </p:nvPr>
        </p:nvGraphicFramePr>
        <p:xfrm>
          <a:off x="2496065" y="1392715"/>
          <a:ext cx="7298476" cy="4476266"/>
        </p:xfrm>
        <a:graphic>
          <a:graphicData uri="http://schemas.openxmlformats.org/drawingml/2006/table">
            <a:tbl>
              <a:tblPr/>
              <a:tblGrid>
                <a:gridCol w="1504078">
                  <a:extLst>
                    <a:ext uri="{9D8B030D-6E8A-4147-A177-3AD203B41FA5}">
                      <a16:colId xmlns:a16="http://schemas.microsoft.com/office/drawing/2014/main" val="4294727744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405637475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1452251990"/>
                    </a:ext>
                  </a:extLst>
                </a:gridCol>
                <a:gridCol w="846558">
                  <a:extLst>
                    <a:ext uri="{9D8B030D-6E8A-4147-A177-3AD203B41FA5}">
                      <a16:colId xmlns:a16="http://schemas.microsoft.com/office/drawing/2014/main" val="3929633036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3823804293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1769150122"/>
                    </a:ext>
                  </a:extLst>
                </a:gridCol>
                <a:gridCol w="657520">
                  <a:extLst>
                    <a:ext uri="{9D8B030D-6E8A-4147-A177-3AD203B41FA5}">
                      <a16:colId xmlns:a16="http://schemas.microsoft.com/office/drawing/2014/main" val="182123393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722789886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1298703739"/>
                    </a:ext>
                  </a:extLst>
                </a:gridCol>
              </a:tblGrid>
              <a:tr h="1755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382070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800115"/>
                  </a:ext>
                </a:extLst>
              </a:tr>
              <a:tr h="1755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19986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74491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129742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42128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60809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586792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835717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84980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286485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418722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232256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570259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869920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344383"/>
                  </a:ext>
                </a:extLst>
              </a:tr>
              <a:tr h="1755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00334"/>
                  </a:ext>
                </a:extLst>
              </a:tr>
              <a:tr h="17550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732876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9622887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688349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667098"/>
                  </a:ext>
                </a:extLst>
              </a:tr>
              <a:tr h="329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335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89791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982" y="1359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Salas de Usuario Utilizadas por día y por hora</a:t>
            </a:r>
            <a:br>
              <a:rPr lang="es-CO" sz="3200" dirty="0"/>
            </a:br>
            <a:r>
              <a:rPr lang="es-CO" sz="3200" dirty="0"/>
              <a:t>(Pregrado)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45016" y="56328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444023"/>
              </p:ext>
            </p:extLst>
          </p:nvPr>
        </p:nvGraphicFramePr>
        <p:xfrm>
          <a:off x="1889218" y="2058779"/>
          <a:ext cx="8001128" cy="3574119"/>
        </p:xfrm>
        <a:graphic>
          <a:graphicData uri="http://schemas.openxmlformats.org/drawingml/2006/table">
            <a:tbl>
              <a:tblPr/>
              <a:tblGrid>
                <a:gridCol w="1184355">
                  <a:extLst>
                    <a:ext uri="{9D8B030D-6E8A-4147-A177-3AD203B41FA5}">
                      <a16:colId xmlns:a16="http://schemas.microsoft.com/office/drawing/2014/main" val="3955967754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3404241683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1558662120"/>
                    </a:ext>
                  </a:extLst>
                </a:gridCol>
                <a:gridCol w="1063229">
                  <a:extLst>
                    <a:ext uri="{9D8B030D-6E8A-4147-A177-3AD203B41FA5}">
                      <a16:colId xmlns:a16="http://schemas.microsoft.com/office/drawing/2014/main" val="289998073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1587365489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2208913512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173813044"/>
                    </a:ext>
                  </a:extLst>
                </a:gridCol>
                <a:gridCol w="958924">
                  <a:extLst>
                    <a:ext uri="{9D8B030D-6E8A-4147-A177-3AD203B41FA5}">
                      <a16:colId xmlns:a16="http://schemas.microsoft.com/office/drawing/2014/main" val="4269044581"/>
                    </a:ext>
                  </a:extLst>
                </a:gridCol>
              </a:tblGrid>
              <a:tr h="2015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5171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498536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170702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563316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281244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05216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5189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708319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01159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160871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112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318640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78395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596644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139223"/>
                  </a:ext>
                </a:extLst>
              </a:tr>
              <a:tr h="20953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556519"/>
                  </a:ext>
                </a:extLst>
              </a:tr>
              <a:tr h="2195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740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82674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42900" y="441325"/>
            <a:ext cx="118491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sz="2800" dirty="0"/>
              <a:t>Índice de Ocupación (número de salas utilizadas del total de salas disponibles)</a:t>
            </a:r>
          </a:p>
          <a:p>
            <a:r>
              <a:rPr lang="es-CO" sz="2800" dirty="0"/>
              <a:t>(Pregrado)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33200" y="56896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215155"/>
              </p:ext>
            </p:extLst>
          </p:nvPr>
        </p:nvGraphicFramePr>
        <p:xfrm>
          <a:off x="2446640" y="1176815"/>
          <a:ext cx="7644463" cy="4692168"/>
        </p:xfrm>
        <a:graphic>
          <a:graphicData uri="http://schemas.openxmlformats.org/drawingml/2006/table">
            <a:tbl>
              <a:tblPr/>
              <a:tblGrid>
                <a:gridCol w="1575380">
                  <a:extLst>
                    <a:ext uri="{9D8B030D-6E8A-4147-A177-3AD203B41FA5}">
                      <a16:colId xmlns:a16="http://schemas.microsoft.com/office/drawing/2014/main" val="3115596864"/>
                    </a:ext>
                  </a:extLst>
                </a:gridCol>
                <a:gridCol w="688690">
                  <a:extLst>
                    <a:ext uri="{9D8B030D-6E8A-4147-A177-3AD203B41FA5}">
                      <a16:colId xmlns:a16="http://schemas.microsoft.com/office/drawing/2014/main" val="411205050"/>
                    </a:ext>
                  </a:extLst>
                </a:gridCol>
                <a:gridCol w="688690">
                  <a:extLst>
                    <a:ext uri="{9D8B030D-6E8A-4147-A177-3AD203B41FA5}">
                      <a16:colId xmlns:a16="http://schemas.microsoft.com/office/drawing/2014/main" val="2308263414"/>
                    </a:ext>
                  </a:extLst>
                </a:gridCol>
                <a:gridCol w="886689">
                  <a:extLst>
                    <a:ext uri="{9D8B030D-6E8A-4147-A177-3AD203B41FA5}">
                      <a16:colId xmlns:a16="http://schemas.microsoft.com/office/drawing/2014/main" val="3973851431"/>
                    </a:ext>
                  </a:extLst>
                </a:gridCol>
                <a:gridCol w="688690">
                  <a:extLst>
                    <a:ext uri="{9D8B030D-6E8A-4147-A177-3AD203B41FA5}">
                      <a16:colId xmlns:a16="http://schemas.microsoft.com/office/drawing/2014/main" val="65321290"/>
                    </a:ext>
                  </a:extLst>
                </a:gridCol>
                <a:gridCol w="688690">
                  <a:extLst>
                    <a:ext uri="{9D8B030D-6E8A-4147-A177-3AD203B41FA5}">
                      <a16:colId xmlns:a16="http://schemas.microsoft.com/office/drawing/2014/main" val="3857032359"/>
                    </a:ext>
                  </a:extLst>
                </a:gridCol>
                <a:gridCol w="688690">
                  <a:extLst>
                    <a:ext uri="{9D8B030D-6E8A-4147-A177-3AD203B41FA5}">
                      <a16:colId xmlns:a16="http://schemas.microsoft.com/office/drawing/2014/main" val="2185309073"/>
                    </a:ext>
                  </a:extLst>
                </a:gridCol>
                <a:gridCol w="869472">
                  <a:extLst>
                    <a:ext uri="{9D8B030D-6E8A-4147-A177-3AD203B41FA5}">
                      <a16:colId xmlns:a16="http://schemas.microsoft.com/office/drawing/2014/main" val="422293283"/>
                    </a:ext>
                  </a:extLst>
                </a:gridCol>
                <a:gridCol w="869472">
                  <a:extLst>
                    <a:ext uri="{9D8B030D-6E8A-4147-A177-3AD203B41FA5}">
                      <a16:colId xmlns:a16="http://schemas.microsoft.com/office/drawing/2014/main" val="3929287551"/>
                    </a:ext>
                  </a:extLst>
                </a:gridCol>
              </a:tblGrid>
              <a:tr h="1839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405317"/>
                  </a:ext>
                </a:extLst>
              </a:tr>
              <a:tr h="18397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72592"/>
                  </a:ext>
                </a:extLst>
              </a:tr>
              <a:tr h="18397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090668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281618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68959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054905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260738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4365365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35576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258858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723753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09666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979664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1903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309794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621279"/>
                  </a:ext>
                </a:extLst>
              </a:tr>
              <a:tr h="1839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6730706"/>
                  </a:ext>
                </a:extLst>
              </a:tr>
              <a:tr h="18397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684702"/>
                  </a:ext>
                </a:extLst>
              </a:tr>
              <a:tr h="3451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524600"/>
                  </a:ext>
                </a:extLst>
              </a:tr>
              <a:tr h="3451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169325"/>
                  </a:ext>
                </a:extLst>
              </a:tr>
              <a:tr h="3451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347655"/>
                  </a:ext>
                </a:extLst>
              </a:tr>
              <a:tr h="3451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205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346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650" y="114570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dirty="0"/>
              <a:t>Número de Salas de Usuario Utilizadas por día y por hora</a:t>
            </a:r>
            <a:br>
              <a:rPr lang="es-CO" sz="3200" dirty="0"/>
            </a:br>
            <a:r>
              <a:rPr lang="es-CO" sz="3200" dirty="0"/>
              <a:t>(Posgrado)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11525250" y="5543998"/>
            <a:ext cx="406400" cy="533400"/>
          </a:xfrm>
          <a:prstGeom prst="rightArrow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074509"/>
              </p:ext>
            </p:extLst>
          </p:nvPr>
        </p:nvGraphicFramePr>
        <p:xfrm>
          <a:off x="2347784" y="1994594"/>
          <a:ext cx="7840491" cy="3549404"/>
        </p:xfrm>
        <a:graphic>
          <a:graphicData uri="http://schemas.openxmlformats.org/drawingml/2006/table">
            <a:tbl>
              <a:tblPr/>
              <a:tblGrid>
                <a:gridCol w="1160577">
                  <a:extLst>
                    <a:ext uri="{9D8B030D-6E8A-4147-A177-3AD203B41FA5}">
                      <a16:colId xmlns:a16="http://schemas.microsoft.com/office/drawing/2014/main" val="3125729820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1156880285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1104243832"/>
                    </a:ext>
                  </a:extLst>
                </a:gridCol>
                <a:gridCol w="1041882">
                  <a:extLst>
                    <a:ext uri="{9D8B030D-6E8A-4147-A177-3AD203B41FA5}">
                      <a16:colId xmlns:a16="http://schemas.microsoft.com/office/drawing/2014/main" val="543351571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3340398563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2810149450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3644465121"/>
                    </a:ext>
                  </a:extLst>
                </a:gridCol>
                <a:gridCol w="939672">
                  <a:extLst>
                    <a:ext uri="{9D8B030D-6E8A-4147-A177-3AD203B41FA5}">
                      <a16:colId xmlns:a16="http://schemas.microsoft.com/office/drawing/2014/main" val="615049559"/>
                    </a:ext>
                  </a:extLst>
                </a:gridCol>
              </a:tblGrid>
              <a:tr h="2001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797950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60147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71854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70836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348587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68299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10539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513700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902330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514845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705574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552731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493222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94390"/>
                  </a:ext>
                </a:extLst>
              </a:tr>
              <a:tr h="2179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531126"/>
                  </a:ext>
                </a:extLst>
              </a:tr>
              <a:tr h="2080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298035"/>
                  </a:ext>
                </a:extLst>
              </a:tr>
              <a:tr h="2179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09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sz="2800" dirty="0"/>
              <a:t>Índice de Ocupación (número de salas utilizadas del total de salas disponibles)</a:t>
            </a:r>
          </a:p>
          <a:p>
            <a:r>
              <a:rPr lang="es-CO" sz="2800" dirty="0"/>
              <a:t>(Posgrado)</a:t>
            </a:r>
          </a:p>
        </p:txBody>
      </p:sp>
      <p:sp>
        <p:nvSpPr>
          <p:cNvPr id="5" name="Flecha derecha 4">
            <a:hlinkClick r:id="rId2" action="ppaction://hlinksldjump"/>
          </p:cNvPr>
          <p:cNvSpPr/>
          <p:nvPr/>
        </p:nvSpPr>
        <p:spPr>
          <a:xfrm>
            <a:off x="11633200" y="5689600"/>
            <a:ext cx="406400" cy="533400"/>
          </a:xfrm>
          <a:prstGeom prst="rightArrow">
            <a:avLst/>
          </a:prstGeom>
          <a:solidFill>
            <a:srgbClr val="FF0000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352924"/>
              </p:ext>
            </p:extLst>
          </p:nvPr>
        </p:nvGraphicFramePr>
        <p:xfrm>
          <a:off x="2372495" y="1151415"/>
          <a:ext cx="7545614" cy="4717568"/>
        </p:xfrm>
        <a:graphic>
          <a:graphicData uri="http://schemas.openxmlformats.org/drawingml/2006/table">
            <a:tbl>
              <a:tblPr/>
              <a:tblGrid>
                <a:gridCol w="1555008">
                  <a:extLst>
                    <a:ext uri="{9D8B030D-6E8A-4147-A177-3AD203B41FA5}">
                      <a16:colId xmlns:a16="http://schemas.microsoft.com/office/drawing/2014/main" val="1722549375"/>
                    </a:ext>
                  </a:extLst>
                </a:gridCol>
                <a:gridCol w="679785">
                  <a:extLst>
                    <a:ext uri="{9D8B030D-6E8A-4147-A177-3AD203B41FA5}">
                      <a16:colId xmlns:a16="http://schemas.microsoft.com/office/drawing/2014/main" val="708750956"/>
                    </a:ext>
                  </a:extLst>
                </a:gridCol>
                <a:gridCol w="679785">
                  <a:extLst>
                    <a:ext uri="{9D8B030D-6E8A-4147-A177-3AD203B41FA5}">
                      <a16:colId xmlns:a16="http://schemas.microsoft.com/office/drawing/2014/main" val="3604624612"/>
                    </a:ext>
                  </a:extLst>
                </a:gridCol>
                <a:gridCol w="875223">
                  <a:extLst>
                    <a:ext uri="{9D8B030D-6E8A-4147-A177-3AD203B41FA5}">
                      <a16:colId xmlns:a16="http://schemas.microsoft.com/office/drawing/2014/main" val="675530289"/>
                    </a:ext>
                  </a:extLst>
                </a:gridCol>
                <a:gridCol w="679785">
                  <a:extLst>
                    <a:ext uri="{9D8B030D-6E8A-4147-A177-3AD203B41FA5}">
                      <a16:colId xmlns:a16="http://schemas.microsoft.com/office/drawing/2014/main" val="1336359682"/>
                    </a:ext>
                  </a:extLst>
                </a:gridCol>
                <a:gridCol w="679785">
                  <a:extLst>
                    <a:ext uri="{9D8B030D-6E8A-4147-A177-3AD203B41FA5}">
                      <a16:colId xmlns:a16="http://schemas.microsoft.com/office/drawing/2014/main" val="2956649378"/>
                    </a:ext>
                  </a:extLst>
                </a:gridCol>
                <a:gridCol w="679785">
                  <a:extLst>
                    <a:ext uri="{9D8B030D-6E8A-4147-A177-3AD203B41FA5}">
                      <a16:colId xmlns:a16="http://schemas.microsoft.com/office/drawing/2014/main" val="1753797121"/>
                    </a:ext>
                  </a:extLst>
                </a:gridCol>
                <a:gridCol w="858229">
                  <a:extLst>
                    <a:ext uri="{9D8B030D-6E8A-4147-A177-3AD203B41FA5}">
                      <a16:colId xmlns:a16="http://schemas.microsoft.com/office/drawing/2014/main" val="1044037402"/>
                    </a:ext>
                  </a:extLst>
                </a:gridCol>
                <a:gridCol w="858229">
                  <a:extLst>
                    <a:ext uri="{9D8B030D-6E8A-4147-A177-3AD203B41FA5}">
                      <a16:colId xmlns:a16="http://schemas.microsoft.com/office/drawing/2014/main" val="3245855792"/>
                    </a:ext>
                  </a:extLst>
                </a:gridCol>
              </a:tblGrid>
              <a:tr h="1849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444384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869952"/>
                  </a:ext>
                </a:extLst>
              </a:tr>
              <a:tr h="1849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2972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695472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57038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352291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31123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4083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375840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03452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3248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29688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0907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935735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629386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356029"/>
                  </a:ext>
                </a:extLst>
              </a:tr>
              <a:tr h="1849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60492"/>
                  </a:ext>
                </a:extLst>
              </a:tr>
              <a:tr h="18496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725011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466543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802985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93710"/>
                  </a:ext>
                </a:extLst>
              </a:tr>
              <a:tr h="347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586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06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7603332"/>
              </p:ext>
            </p:extLst>
          </p:nvPr>
        </p:nvGraphicFramePr>
        <p:xfrm>
          <a:off x="0" y="0"/>
          <a:ext cx="12192000" cy="6178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33164"/>
          </a:xfrm>
        </p:spPr>
        <p:txBody>
          <a:bodyPr>
            <a:normAutofit/>
          </a:bodyPr>
          <a:lstStyle/>
          <a:p>
            <a:pPr algn="ctr"/>
            <a:r>
              <a:rPr lang="es-CO" dirty="0" smtClean="0"/>
              <a:t>FIN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4892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CO" b="1" dirty="0"/>
              <a:t>Sugerencias, inquietudes o comentarios: </a:t>
            </a:r>
          </a:p>
          <a:p>
            <a:pPr lvl="0"/>
            <a:r>
              <a:rPr lang="es-CO" dirty="0"/>
              <a:t>Daniel Gutiérrez Borrero</a:t>
            </a:r>
          </a:p>
          <a:p>
            <a:pPr lvl="0"/>
            <a:r>
              <a:rPr lang="es-CO" dirty="0"/>
              <a:t>Jefe de Información y Estadística - Planeación</a:t>
            </a:r>
          </a:p>
          <a:p>
            <a:pPr lvl="0"/>
            <a:r>
              <a:rPr lang="es-CO" dirty="0"/>
              <a:t>degutierrez@uninorte.edu.co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538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906706"/>
            <a:ext cx="10598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i="1" dirty="0" smtClean="0"/>
              <a:t>Nota: </a:t>
            </a:r>
            <a:r>
              <a:rPr lang="es-CO" sz="1400" i="1" dirty="0"/>
              <a:t>Utilización teniendo en cuenta todos los niveles que ocupan salones (Pregrado, Posgrado, Educación Continua y Extracurricular). 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1888581"/>
              </p:ext>
            </p:extLst>
          </p:nvPr>
        </p:nvGraphicFramePr>
        <p:xfrm>
          <a:off x="0" y="0"/>
          <a:ext cx="12192000" cy="6017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40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dfa4bf-ec92-4da8-8fc8-cf32bcb843bb" xsi:nil="true"/>
    <lcf76f155ced4ddcb4097134ff3c332f xmlns="8bb9ef3e-e5d8-4286-a184-37b59a3f535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BD29576B307945B511547DBF3D7A7C" ma:contentTypeVersion="13" ma:contentTypeDescription="Crear nuevo documento." ma:contentTypeScope="" ma:versionID="1e5003f7d1de44958ad2365e8ae1469f">
  <xsd:schema xmlns:xsd="http://www.w3.org/2001/XMLSchema" xmlns:xs="http://www.w3.org/2001/XMLSchema" xmlns:p="http://schemas.microsoft.com/office/2006/metadata/properties" xmlns:ns2="8bb9ef3e-e5d8-4286-a184-37b59a3f5353" xmlns:ns3="a3dfa4bf-ec92-4da8-8fc8-cf32bcb843bb" targetNamespace="http://schemas.microsoft.com/office/2006/metadata/properties" ma:root="true" ma:fieldsID="434b04d6e820187dee3a4038da165cc7" ns2:_="" ns3:_="">
    <xsd:import namespace="8bb9ef3e-e5d8-4286-a184-37b59a3f5353"/>
    <xsd:import namespace="a3dfa4bf-ec92-4da8-8fc8-cf32bcb84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9ef3e-e5d8-4286-a184-37b59a3f53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a9bdeba3-8e6c-435e-977e-8b3dc5b5a0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dfa4bf-ec92-4da8-8fc8-cf32bcb84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e006d9c-7844-4d2f-8820-e9b1ba77940f}" ma:internalName="TaxCatchAll" ma:showField="CatchAllData" ma:web="a3dfa4bf-ec92-4da8-8fc8-cf32bcb84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1185BF-6B4E-4A0B-8260-CF25E06F26B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8bb9ef3e-e5d8-4286-a184-37b59a3f5353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a3dfa4bf-ec92-4da8-8fc8-cf32bcb843bb"/>
  </ds:schemaRefs>
</ds:datastoreItem>
</file>

<file path=customXml/itemProps2.xml><?xml version="1.0" encoding="utf-8"?>
<ds:datastoreItem xmlns:ds="http://schemas.openxmlformats.org/officeDocument/2006/customXml" ds:itemID="{19D0A604-2E46-4991-B44A-7D90DCF507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DCA814-C70E-49E1-B67A-30FE5B5F6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9ef3e-e5d8-4286-a184-37b59a3f5353"/>
    <ds:schemaRef ds:uri="a3dfa4bf-ec92-4da8-8fc8-cf32bcb84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13436</TotalTime>
  <Words>16040</Words>
  <Application>Microsoft Office PowerPoint</Application>
  <PresentationFormat>Panorámica</PresentationFormat>
  <Paragraphs>9219</Paragraphs>
  <Slides>80</Slides>
  <Notes>0</Notes>
  <HiddenSlides>2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80</vt:i4>
      </vt:variant>
    </vt:vector>
  </HeadingPairs>
  <TitlesOfParts>
    <vt:vector size="85" baseType="lpstr">
      <vt:lpstr>Arial</vt:lpstr>
      <vt:lpstr>Calibri</vt:lpstr>
      <vt:lpstr>Calibri Light</vt:lpstr>
      <vt:lpstr>Tw Cen MT</vt:lpstr>
      <vt:lpstr>Retrospección</vt:lpstr>
      <vt:lpstr>Informe de Ocupación de Espacios Físicos</vt:lpstr>
      <vt:lpstr>CONTENIDO</vt:lpstr>
      <vt:lpstr>Indicadores de Ocupación de Salones de Clases</vt:lpstr>
      <vt:lpstr>Distribución de Salones 2023-1</vt:lpstr>
      <vt:lpstr>Número y capacidad de Salones en 2023-1</vt:lpstr>
      <vt:lpstr>Número y capacidad de Salones Programados en 2023-1</vt:lpstr>
      <vt:lpstr>Presentación de PowerPoint</vt:lpstr>
      <vt:lpstr>Presentación de PowerPoint</vt:lpstr>
      <vt:lpstr>Presentación de PowerPoint</vt:lpstr>
      <vt:lpstr>Presentación de PowerPoint</vt:lpstr>
      <vt:lpstr>Índice de Ocupación de Salones</vt:lpstr>
      <vt:lpstr>Índice de Ocupación de Salones 2022-1 y 2023-1</vt:lpstr>
      <vt:lpstr>Número y capacidad de Salones de Maestría 2023-1</vt:lpstr>
      <vt:lpstr>Índice de Ocupación de Salones de Maestría</vt:lpstr>
      <vt:lpstr>Índice de Ocupación de Salones de Maestría 2022-1 y 2023-1</vt:lpstr>
      <vt:lpstr>Salones de Maestrías – Ocupación por salón (total)</vt:lpstr>
      <vt:lpstr>Número y capacidad de Salones de Doctorado 2023-1</vt:lpstr>
      <vt:lpstr>Ocupación de Salones de Doctorado</vt:lpstr>
      <vt:lpstr>Ocupación de Salones de Doctorado 2022-1 y 2023-1</vt:lpstr>
      <vt:lpstr>Salones de Doctorados – Ocupación por salón (total)</vt:lpstr>
      <vt:lpstr>Indicadores de Ocupación de Laboratorios</vt:lpstr>
      <vt:lpstr>Distribución de Laboratorios 2023-1</vt:lpstr>
      <vt:lpstr>Número y capacidad de Laboratorios en 2023-1</vt:lpstr>
      <vt:lpstr>Número y capacidad de Laboratorios  Programados en 2023-1</vt:lpstr>
      <vt:lpstr>Número y capacidad de Laboratorios  no programados en 2023-1</vt:lpstr>
      <vt:lpstr>Índice de Ocupación de Laboratorios</vt:lpstr>
      <vt:lpstr>Índice de Ocupación de Laboratorios 2022-1 y 2023-1</vt:lpstr>
      <vt:lpstr>Indicadores de Ocupación de Salas de Usuario</vt:lpstr>
      <vt:lpstr>Distribución de Salas de Usuario 2023-1</vt:lpstr>
      <vt:lpstr>Número y capacidad de Salas de Usuario en 2023-1</vt:lpstr>
      <vt:lpstr>Número y capacidad de Salas de Usuario del Campus Programadas en 2023-1</vt:lpstr>
      <vt:lpstr>Número y capacidad de Salas de Usuario del Campus no programadas en 2023-1</vt:lpstr>
      <vt:lpstr>Índice de Ocupación de Salas de Usuario</vt:lpstr>
      <vt:lpstr>Índice de Ocupación de Salas de Usuario 2022-1 y 2023-1</vt:lpstr>
      <vt:lpstr>Salones Ocupados en detalle (día y hora)</vt:lpstr>
      <vt:lpstr>Número de Salones Ocupados por día y por hora (PR, PG, EC y EX)</vt:lpstr>
      <vt:lpstr>Presentación de PowerPoint</vt:lpstr>
      <vt:lpstr>Número de Salones Ocupados por día y por hora (Pregrado y Posgrado)</vt:lpstr>
      <vt:lpstr>Presentación de PowerPoint</vt:lpstr>
      <vt:lpstr>Presentación de PowerPoint</vt:lpstr>
      <vt:lpstr>Presentación de PowerPoint</vt:lpstr>
      <vt:lpstr>Número de Salones Ocupados por día y por hora (Posgrado)</vt:lpstr>
      <vt:lpstr>Presentación de PowerPoint</vt:lpstr>
      <vt:lpstr>Salones de Maestría en detalle (día y hora)</vt:lpstr>
      <vt:lpstr>Número de Salones de Maestría Ocupados por día y por hora (PR, PG, EC y EX)</vt:lpstr>
      <vt:lpstr>Presentación de PowerPoint</vt:lpstr>
      <vt:lpstr>Número de Salones de Maestría Ocupados por día y por hora (Pregrado y Posgrado)</vt:lpstr>
      <vt:lpstr>Presentación de PowerPoint</vt:lpstr>
      <vt:lpstr>Número de Salones de Maestría Ocupados por día y por hora (Pregrado)</vt:lpstr>
      <vt:lpstr>Presentación de PowerPoint</vt:lpstr>
      <vt:lpstr>Número de Salones de Maestría Ocupados por día y por hora (Posgrado)</vt:lpstr>
      <vt:lpstr>Presentación de PowerPoint</vt:lpstr>
      <vt:lpstr>Salones de Doctorado en detalle (día y hora)</vt:lpstr>
      <vt:lpstr>Número de Salones de Doctorado Ocupados por día y por hora (PR, PG, EC y EX)</vt:lpstr>
      <vt:lpstr>Presentación de PowerPoint</vt:lpstr>
      <vt:lpstr>Número de Salones de Doctorado Ocupados por día y por hora (Pregrado y Posgrado)</vt:lpstr>
      <vt:lpstr>Presentación de PowerPoint</vt:lpstr>
      <vt:lpstr>Número de Salones de Doctorado Ocupados por día y por hora (Pregrado)</vt:lpstr>
      <vt:lpstr>Presentación de PowerPoint</vt:lpstr>
      <vt:lpstr>Número de Salones de Doctorado Ocupados por día y por hora (Posgrado)</vt:lpstr>
      <vt:lpstr>Presentación de PowerPoint</vt:lpstr>
      <vt:lpstr>Laboratorios en detalle (día y hora)</vt:lpstr>
      <vt:lpstr>Número de Laboratorios Ocupados por día y por hora (PR, PG, EC y EX)</vt:lpstr>
      <vt:lpstr>Presentación de PowerPoint</vt:lpstr>
      <vt:lpstr>Número de Laboratorios utilizadas por día y por hora (Pregrado y Posgrado)</vt:lpstr>
      <vt:lpstr>Presentación de PowerPoint</vt:lpstr>
      <vt:lpstr>Número de Laboratorios Utilizadas por día y por hora (Pregrado)</vt:lpstr>
      <vt:lpstr>Presentación de PowerPoint</vt:lpstr>
      <vt:lpstr>Número de Laboratorios Utilizadas por día y por hora (Posgrado)</vt:lpstr>
      <vt:lpstr>Presentación de PowerPoint</vt:lpstr>
      <vt:lpstr>Salas de Usuario en detalle (día y hora)</vt:lpstr>
      <vt:lpstr>Número de Salas de Usuario Ocupadas por día y por hora (PR, PG, EC y EX)</vt:lpstr>
      <vt:lpstr>Presentación de PowerPoint</vt:lpstr>
      <vt:lpstr>Número de Salas de Usuario Utilizadas por día y por hora (Pregrado y Posgrado)</vt:lpstr>
      <vt:lpstr>Presentación de PowerPoint</vt:lpstr>
      <vt:lpstr>Número de Salas de Usuario Utilizadas por día y por hora (Pregrado)</vt:lpstr>
      <vt:lpstr>Presentación de PowerPoint</vt:lpstr>
      <vt:lpstr>Número de Salas de Usuario Utilizadas por día y por hora (Posgrado)</vt:lpstr>
      <vt:lpstr>Presentación de PowerPoint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Ocupación de Espacios Físicos</dc:title>
  <dc:creator>Andrés Felipe Ramírez</dc:creator>
  <cp:lastModifiedBy>Daniel Eduardo Gutierrez Borrero</cp:lastModifiedBy>
  <cp:revision>210</cp:revision>
  <dcterms:created xsi:type="dcterms:W3CDTF">2019-11-25T04:21:15Z</dcterms:created>
  <dcterms:modified xsi:type="dcterms:W3CDTF">2023-06-27T23:22:52Z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0x01010081BD29576B307945B511547DBF3D7A7C</vt:lpwstr>
  </property>
  <property fmtid="{D5CDD505-2E9C-101B-9397-08002B2CF9AE}" pid="3" name="MediaServiceImageTags">
    <vt:lpwstr/>
  </property>
</Properties>
</file>