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85"/>
  </p:notesMasterIdLst>
  <p:sldIdLst>
    <p:sldId id="320" r:id="rId5"/>
    <p:sldId id="322" r:id="rId6"/>
    <p:sldId id="302" r:id="rId7"/>
    <p:sldId id="301" r:id="rId8"/>
    <p:sldId id="343" r:id="rId9"/>
    <p:sldId id="323" r:id="rId10"/>
    <p:sldId id="366" r:id="rId11"/>
    <p:sldId id="326" r:id="rId12"/>
    <p:sldId id="328" r:id="rId13"/>
    <p:sldId id="327" r:id="rId14"/>
    <p:sldId id="257" r:id="rId15"/>
    <p:sldId id="332" r:id="rId16"/>
    <p:sldId id="303" r:id="rId17"/>
    <p:sldId id="258" r:id="rId18"/>
    <p:sldId id="333" r:id="rId19"/>
    <p:sldId id="342" r:id="rId20"/>
    <p:sldId id="304" r:id="rId21"/>
    <p:sldId id="259" r:id="rId22"/>
    <p:sldId id="334" r:id="rId23"/>
    <p:sldId id="263" r:id="rId24"/>
    <p:sldId id="306" r:id="rId25"/>
    <p:sldId id="307" r:id="rId26"/>
    <p:sldId id="344" r:id="rId27"/>
    <p:sldId id="340" r:id="rId28"/>
    <p:sldId id="363" r:id="rId29"/>
    <p:sldId id="308" r:id="rId30"/>
    <p:sldId id="335" r:id="rId31"/>
    <p:sldId id="309" r:id="rId32"/>
    <p:sldId id="305" r:id="rId33"/>
    <p:sldId id="345" r:id="rId34"/>
    <p:sldId id="341" r:id="rId35"/>
    <p:sldId id="364" r:id="rId36"/>
    <p:sldId id="260" r:id="rId37"/>
    <p:sldId id="336" r:id="rId38"/>
    <p:sldId id="261" r:id="rId39"/>
    <p:sldId id="264" r:id="rId40"/>
    <p:sldId id="265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347" r:id="rId49"/>
    <p:sldId id="348" r:id="rId50"/>
    <p:sldId id="276" r:id="rId51"/>
    <p:sldId id="277" r:id="rId52"/>
    <p:sldId id="278" r:id="rId53"/>
    <p:sldId id="279" r:id="rId54"/>
    <p:sldId id="280" r:id="rId55"/>
    <p:sldId id="281" r:id="rId56"/>
    <p:sldId id="282" r:id="rId57"/>
    <p:sldId id="289" r:id="rId58"/>
    <p:sldId id="290" r:id="rId59"/>
    <p:sldId id="353" r:id="rId60"/>
    <p:sldId id="354" r:id="rId61"/>
    <p:sldId id="351" r:id="rId62"/>
    <p:sldId id="352" r:id="rId63"/>
    <p:sldId id="349" r:id="rId64"/>
    <p:sldId id="350" r:id="rId65"/>
    <p:sldId id="311" r:id="rId66"/>
    <p:sldId id="355" r:id="rId67"/>
    <p:sldId id="356" r:id="rId68"/>
    <p:sldId id="314" r:id="rId69"/>
    <p:sldId id="315" r:id="rId70"/>
    <p:sldId id="316" r:id="rId71"/>
    <p:sldId id="317" r:id="rId72"/>
    <p:sldId id="318" r:id="rId73"/>
    <p:sldId id="319" r:id="rId74"/>
    <p:sldId id="291" r:id="rId75"/>
    <p:sldId id="357" r:id="rId76"/>
    <p:sldId id="358" r:id="rId77"/>
    <p:sldId id="294" r:id="rId78"/>
    <p:sldId id="295" r:id="rId79"/>
    <p:sldId id="296" r:id="rId80"/>
    <p:sldId id="297" r:id="rId81"/>
    <p:sldId id="298" r:id="rId82"/>
    <p:sldId id="299" r:id="rId83"/>
    <p:sldId id="365" r:id="rId8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DC7"/>
    <a:srgbClr val="F79646"/>
    <a:srgbClr val="FF8989"/>
    <a:srgbClr val="99CB38"/>
    <a:srgbClr val="FCDDCF"/>
    <a:srgbClr val="DE4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tableStyles" Target="tableStyle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viewProps" Target="view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 b="1"/>
              <a:t>Resumen comparativo 2022-1 / 2023-1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190262822414859"/>
          <c:y val="0.10953115411812334"/>
          <c:w val="0.49173756805421714"/>
          <c:h val="0.7436935230676898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'Resumen 2'!$A$5</c:f>
              <c:strCache>
                <c:ptCount val="1"/>
                <c:pt idx="0">
                  <c:v>2022-1</c:v>
                </c:pt>
              </c:strCache>
            </c:strRef>
          </c:tx>
          <c:spPr>
            <a:solidFill>
              <a:srgbClr val="4AADC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180352868952022E-3"/>
                  <c:y val="1.142740255140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E89-4F18-98EA-954DF702D877}"/>
                </c:ext>
              </c:extLst>
            </c:dLbl>
            <c:dLbl>
              <c:idx val="1"/>
              <c:layout>
                <c:manualLayout>
                  <c:x val="2.4337243676843053E-3"/>
                  <c:y val="1.714110382710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89-4F18-98EA-954DF702D877}"/>
                </c:ext>
              </c:extLst>
            </c:dLbl>
            <c:dLbl>
              <c:idx val="2"/>
              <c:layout>
                <c:manualLayout>
                  <c:x val="6.0843109192109867E-3"/>
                  <c:y val="2.2854805102800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E89-4F18-98EA-954DF702D877}"/>
                </c:ext>
              </c:extLst>
            </c:dLbl>
            <c:dLbl>
              <c:idx val="3"/>
              <c:layout>
                <c:manualLayout>
                  <c:x val="4.8674487353687892E-3"/>
                  <c:y val="9.5228354595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E89-4F18-98EA-954DF702D8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2'!$G$1:$G$4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2'!$B$5:$E$5</c:f>
              <c:numCache>
                <c:formatCode>0.0%</c:formatCode>
                <c:ptCount val="4"/>
                <c:pt idx="0">
                  <c:v>0.73088235294117654</c:v>
                </c:pt>
                <c:pt idx="1">
                  <c:v>0.81985294117647067</c:v>
                </c:pt>
                <c:pt idx="2">
                  <c:v>0.97017973856209117</c:v>
                </c:pt>
                <c:pt idx="3">
                  <c:v>0.88932880844645501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89-4F18-98EA-954DF702D877}"/>
            </c:ext>
          </c:extLst>
        </c:ser>
        <c:ser>
          <c:idx val="1"/>
          <c:order val="1"/>
          <c:tx>
            <c:strRef>
              <c:f>'Resumen 2'!$A$4</c:f>
              <c:strCache>
                <c:ptCount val="1"/>
                <c:pt idx="0">
                  <c:v>2023-1</c:v>
                </c:pt>
              </c:strCache>
            </c:strRef>
          </c:tx>
          <c:spPr>
            <a:solidFill>
              <a:srgbClr val="8064A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180352868953809E-3"/>
                  <c:y val="-3.8091341838000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E89-4F18-98EA-954DF702D877}"/>
                </c:ext>
              </c:extLst>
            </c:dLbl>
            <c:dLbl>
              <c:idx val="1"/>
              <c:layout>
                <c:manualLayout>
                  <c:x val="4.8674487353687892E-3"/>
                  <c:y val="-3.8091341838000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E89-4F18-98EA-954DF702D877}"/>
                </c:ext>
              </c:extLst>
            </c:dLbl>
            <c:dLbl>
              <c:idx val="2"/>
              <c:layout>
                <c:manualLayout>
                  <c:x val="4.8674487353687892E-3"/>
                  <c:y val="-9.5228354595000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E89-4F18-98EA-954DF702D877}"/>
                </c:ext>
              </c:extLst>
            </c:dLbl>
            <c:dLbl>
              <c:idx val="3"/>
              <c:layout>
                <c:manualLayout>
                  <c:x val="9.4174593278187439E-3"/>
                  <c:y val="-4.087470917860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E89-4F18-98EA-954DF702D8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2'!$G$1:$G$4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2'!$B$4:$E$4</c:f>
              <c:numCache>
                <c:formatCode>0.0%</c:formatCode>
                <c:ptCount val="4"/>
                <c:pt idx="0">
                  <c:v>0.86</c:v>
                </c:pt>
                <c:pt idx="1">
                  <c:v>0.86799999999999999</c:v>
                </c:pt>
                <c:pt idx="2">
                  <c:v>0.96699999999999997</c:v>
                </c:pt>
                <c:pt idx="3">
                  <c:v>0.90400000000000003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89-4F18-98EA-954DF702D8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7656352"/>
        <c:axId val="437656912"/>
        <c:axId val="0"/>
        <c:extLst/>
      </c:bar3DChart>
      <c:catAx>
        <c:axId val="43765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7656912"/>
        <c:crosses val="autoZero"/>
        <c:auto val="1"/>
        <c:lblAlgn val="ctr"/>
        <c:lblOffset val="100"/>
        <c:noMultiLvlLbl val="0"/>
      </c:catAx>
      <c:valAx>
        <c:axId val="437656912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76563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 b="1"/>
              <a:t>Resumen comparativo 2021-1 a 2023-1 </a:t>
            </a:r>
          </a:p>
          <a:p>
            <a:pPr>
              <a:defRPr sz="2400" b="1"/>
            </a:pPr>
            <a:r>
              <a:rPr lang="es-CO" sz="2400" b="1"/>
              <a:t>Salones Ocupados por Todos (PR, PG, EC y EX)</a:t>
            </a:r>
          </a:p>
        </c:rich>
      </c:tx>
      <c:layout>
        <c:manualLayout>
          <c:xMode val="edge"/>
          <c:yMode val="edge"/>
          <c:x val="0.16864583138509112"/>
          <c:y val="1.902044413186349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85594681375488"/>
          <c:y val="0.14376789906164811"/>
          <c:w val="0.49173756805421714"/>
          <c:h val="0.74369352306768988"/>
        </c:manualLayout>
      </c:layout>
      <c:bar3DChart>
        <c:barDir val="bar"/>
        <c:grouping val="clustered"/>
        <c:varyColors val="0"/>
        <c:ser>
          <c:idx val="2"/>
          <c:order val="0"/>
          <c:tx>
            <c:strRef>
              <c:f>'Resumen 1'!$A$13</c:f>
              <c:strCache>
                <c:ptCount val="1"/>
                <c:pt idx="0">
                  <c:v>2018-2</c:v>
                </c:pt>
              </c:strCache>
              <c:extLst xmlns:c15="http://schemas.microsoft.com/office/drawing/2012/chart"/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1'!$B$13:$E$13</c:f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3C6F-420D-B8A9-025F76425EDE}"/>
            </c:ext>
          </c:extLst>
        </c:ser>
        <c:ser>
          <c:idx val="1"/>
          <c:order val="1"/>
          <c:tx>
            <c:strRef>
              <c:f>'Resumen 1'!$A$12</c:f>
              <c:strCache>
                <c:ptCount val="1"/>
                <c:pt idx="0">
                  <c:v>2019-1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1'!$B$12:$E$12</c:f>
            </c:numRef>
          </c:val>
          <c:extLst>
            <c:ext xmlns:c16="http://schemas.microsoft.com/office/drawing/2014/chart" uri="{C3380CC4-5D6E-409C-BE32-E72D297353CC}">
              <c16:uniqueId val="{00000001-3C6F-420D-B8A9-025F76425EDE}"/>
            </c:ext>
          </c:extLst>
        </c:ser>
        <c:ser>
          <c:idx val="0"/>
          <c:order val="2"/>
          <c:tx>
            <c:strRef>
              <c:f>'Resumen 1'!$A$11</c:f>
              <c:strCache>
                <c:ptCount val="1"/>
                <c:pt idx="0">
                  <c:v>2019-2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1'!$B$11:$E$11</c:f>
            </c:numRef>
          </c:val>
          <c:extLst>
            <c:ext xmlns:c16="http://schemas.microsoft.com/office/drawing/2014/chart" uri="{C3380CC4-5D6E-409C-BE32-E72D297353CC}">
              <c16:uniqueId val="{00000002-3C6F-420D-B8A9-025F76425EDE}"/>
            </c:ext>
          </c:extLst>
        </c:ser>
        <c:ser>
          <c:idx val="5"/>
          <c:order val="3"/>
          <c:tx>
            <c:strRef>
              <c:f>'Resumen 1'!$A$10</c:f>
              <c:strCache>
                <c:ptCount val="1"/>
                <c:pt idx="0">
                  <c:v>2020-1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1'!$B$10:$E$10</c:f>
            </c:numRef>
          </c:val>
          <c:extLst>
            <c:ext xmlns:c16="http://schemas.microsoft.com/office/drawing/2014/chart" uri="{C3380CC4-5D6E-409C-BE32-E72D297353CC}">
              <c16:uniqueId val="{00000003-3C6F-420D-B8A9-025F76425EDE}"/>
            </c:ext>
          </c:extLst>
        </c:ser>
        <c:ser>
          <c:idx val="6"/>
          <c:order val="4"/>
          <c:tx>
            <c:strRef>
              <c:f>'Resumen 1'!$A$9</c:f>
              <c:strCache>
                <c:ptCount val="1"/>
                <c:pt idx="0">
                  <c:v>2020-2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1'!$B$9:$E$9</c:f>
            </c:numRef>
          </c:val>
          <c:extLst>
            <c:ext xmlns:c16="http://schemas.microsoft.com/office/drawing/2014/chart" uri="{C3380CC4-5D6E-409C-BE32-E72D297353CC}">
              <c16:uniqueId val="{00000004-3C6F-420D-B8A9-025F76425EDE}"/>
            </c:ext>
          </c:extLst>
        </c:ser>
        <c:ser>
          <c:idx val="3"/>
          <c:order val="5"/>
          <c:tx>
            <c:strRef>
              <c:f>'Resumen 1'!$A$8</c:f>
              <c:strCache>
                <c:ptCount val="1"/>
                <c:pt idx="0">
                  <c:v>2021-1</c:v>
                </c:pt>
              </c:strCache>
            </c:strRef>
          </c:tx>
          <c:spPr>
            <a:solidFill>
              <a:srgbClr val="8064A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670625494853522E-3"/>
                  <c:y val="-5.096192600240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6F-420D-B8A9-025F76425EDE}"/>
                </c:ext>
              </c:extLst>
            </c:dLbl>
            <c:dLbl>
              <c:idx val="1"/>
              <c:layout>
                <c:manualLayout>
                  <c:x val="1.055687516495195E-3"/>
                  <c:y val="3.1218502480188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6F-420D-B8A9-025F76425EDE}"/>
                </c:ext>
              </c:extLst>
            </c:dLbl>
            <c:dLbl>
              <c:idx val="2"/>
              <c:layout>
                <c:manualLayout>
                  <c:x val="1.0556875164951175E-3"/>
                  <c:y val="-3.8763759877213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6F-420D-B8A9-025F76425EDE}"/>
                </c:ext>
              </c:extLst>
            </c:dLbl>
            <c:dLbl>
              <c:idx val="3"/>
              <c:layout>
                <c:manualLayout>
                  <c:x val="2.111375032990235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6F-420D-B8A9-025F76425ED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1'!$B$8:$E$8</c:f>
              <c:numCache>
                <c:formatCode>0.0%</c:formatCode>
                <c:ptCount val="4"/>
                <c:pt idx="0">
                  <c:v>0.1</c:v>
                </c:pt>
                <c:pt idx="1">
                  <c:v>0.26100000000000001</c:v>
                </c:pt>
                <c:pt idx="2">
                  <c:v>0.29099999999999998</c:v>
                </c:pt>
                <c:pt idx="3">
                  <c:v>0.255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6F-420D-B8A9-025F76425EDE}"/>
            </c:ext>
          </c:extLst>
        </c:ser>
        <c:ser>
          <c:idx val="4"/>
          <c:order val="6"/>
          <c:tx>
            <c:strRef>
              <c:f>'Resumen 1'!$A$7</c:f>
              <c:strCache>
                <c:ptCount val="1"/>
                <c:pt idx="0">
                  <c:v>2021-2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556875164951175E-3"/>
                  <c:y val="-1.2198166125189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6F-420D-B8A9-025F76425EDE}"/>
                </c:ext>
              </c:extLst>
            </c:dLbl>
            <c:dLbl>
              <c:idx val="1"/>
              <c:layout>
                <c:manualLayout>
                  <c:x val="4.2227500659804702E-3"/>
                  <c:y val="-1.17117809085556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6F-420D-B8A9-025F76425EDE}"/>
                </c:ext>
              </c:extLst>
            </c:dLbl>
            <c:dLbl>
              <c:idx val="2"/>
              <c:layout>
                <c:manualLayout>
                  <c:x val="4.2227500659803149E-3"/>
                  <c:y val="-3.77262869851226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C6F-420D-B8A9-025F76425EDE}"/>
                </c:ext>
              </c:extLst>
            </c:dLbl>
            <c:dLbl>
              <c:idx val="3"/>
              <c:layout>
                <c:manualLayout>
                  <c:x val="3.1670625494853522E-3"/>
                  <c:y val="9.148624593892533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C6F-420D-B8A9-025F76425ED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1'!$B$7:$E$7</c:f>
              <c:numCache>
                <c:formatCode>0.0%</c:formatCode>
                <c:ptCount val="4"/>
                <c:pt idx="0">
                  <c:v>0.14270833333333333</c:v>
                </c:pt>
                <c:pt idx="1">
                  <c:v>0.30208333333333337</c:v>
                </c:pt>
                <c:pt idx="2">
                  <c:v>0.413483796296296</c:v>
                </c:pt>
                <c:pt idx="3">
                  <c:v>0.32425213675213671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C6F-420D-B8A9-025F76425EDE}"/>
            </c:ext>
          </c:extLst>
        </c:ser>
        <c:ser>
          <c:idx val="7"/>
          <c:order val="7"/>
          <c:tx>
            <c:strRef>
              <c:f>'Resumen 1'!$A$6</c:f>
              <c:strCache>
                <c:ptCount val="1"/>
                <c:pt idx="0">
                  <c:v>2022-1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011876484560574E-3"/>
                  <c:y val="-3.41095936061500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C6F-420D-B8A9-025F76425EDE}"/>
                </c:ext>
              </c:extLst>
            </c:dLbl>
            <c:dLbl>
              <c:idx val="1"/>
              <c:layout>
                <c:manualLayout>
                  <c:x val="3.1670625494853522E-3"/>
                  <c:y val="3.043271061098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C6F-420D-B8A9-025F76425EDE}"/>
                </c:ext>
              </c:extLst>
            </c:dLbl>
            <c:dLbl>
              <c:idx val="2"/>
              <c:layout>
                <c:manualLayout>
                  <c:x val="6.3341250989707044E-3"/>
                  <c:y val="-4.9357301262636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C6F-420D-B8A9-025F76425EDE}"/>
                </c:ext>
              </c:extLst>
            </c:dLbl>
            <c:dLbl>
              <c:idx val="3"/>
              <c:layout>
                <c:manualLayout>
                  <c:x val="4.2227500659804702E-3"/>
                  <c:y val="-6.3883179294807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C6F-420D-B8A9-025F76425ED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1'!$B$6:$E$6</c:f>
              <c:numCache>
                <c:formatCode>0.0%</c:formatCode>
                <c:ptCount val="4"/>
                <c:pt idx="0">
                  <c:v>0.73088235294117654</c:v>
                </c:pt>
                <c:pt idx="1">
                  <c:v>0.81985294117647067</c:v>
                </c:pt>
                <c:pt idx="2">
                  <c:v>0.97017973856209117</c:v>
                </c:pt>
                <c:pt idx="3">
                  <c:v>0.88932880844645501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C6F-420D-B8A9-025F76425EDE}"/>
            </c:ext>
          </c:extLst>
        </c:ser>
        <c:ser>
          <c:idx val="8"/>
          <c:order val="8"/>
          <c:tx>
            <c:strRef>
              <c:f>'Resumen 1'!$A$5</c:f>
              <c:strCache>
                <c:ptCount val="1"/>
                <c:pt idx="0">
                  <c:v>2022-2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1'!$B$5:$E$5</c:f>
              <c:numCache>
                <c:formatCode>0.0%</c:formatCode>
                <c:ptCount val="4"/>
                <c:pt idx="0">
                  <c:v>0.60563380281690138</c:v>
                </c:pt>
                <c:pt idx="1">
                  <c:v>0.59225352112676055</c:v>
                </c:pt>
                <c:pt idx="2">
                  <c:v>0.91881846635367759</c:v>
                </c:pt>
                <c:pt idx="3">
                  <c:v>0.7834055615745753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C6F-420D-B8A9-025F76425EDE}"/>
            </c:ext>
          </c:extLst>
        </c:ser>
        <c:ser>
          <c:idx val="9"/>
          <c:order val="9"/>
          <c:tx>
            <c:strRef>
              <c:f>'Resumen 1'!$A$4</c:f>
              <c:strCache>
                <c:ptCount val="1"/>
                <c:pt idx="0">
                  <c:v>2023-1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1'!$G$1:$G$4</c:f>
              <c:strCache>
                <c:ptCount val="4"/>
                <c:pt idx="0">
                  <c:v>4. El índice de utilización de salones de 6:30 PM a 8:30 PM de Lunes a Viernes                </c:v>
                </c:pt>
                <c:pt idx="1">
                  <c:v>3. El índice de utilización de salones de 6:30 AM a 8:30 AM de Lunes a Viernes                  </c:v>
                </c:pt>
                <c:pt idx="2">
                  <c:v>2. El índice de utilización de salones de 8:30 AM a 12:30 PM y 2:30 PM a 6:30 PM de Lunes a Jueves y de 8:30AM a 12:30PM el Viernes</c:v>
                </c:pt>
                <c:pt idx="3">
                  <c:v>1. El índice de utilización semanal de 6:30 AM a 8:30 PM (14 horas diarias) de Lunes a Viernes y Sábados de 6:30AM a 2:30PM  </c:v>
                </c:pt>
              </c:strCache>
            </c:strRef>
          </c:cat>
          <c:val>
            <c:numRef>
              <c:f>'Resumen 1'!$B$4:$E$4</c:f>
              <c:numCache>
                <c:formatCode>0.0%</c:formatCode>
                <c:ptCount val="4"/>
                <c:pt idx="0">
                  <c:v>0.86</c:v>
                </c:pt>
                <c:pt idx="1">
                  <c:v>0.86799999999999999</c:v>
                </c:pt>
                <c:pt idx="2">
                  <c:v>0.96699999999999997</c:v>
                </c:pt>
                <c:pt idx="3">
                  <c:v>0.90400000000000003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C6F-420D-B8A9-025F76425E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9199984"/>
        <c:axId val="35040848"/>
        <c:axId val="0"/>
        <c:extLst/>
      </c:bar3DChart>
      <c:catAx>
        <c:axId val="33919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5040848"/>
        <c:crosses val="autoZero"/>
        <c:auto val="1"/>
        <c:lblAlgn val="ctr"/>
        <c:lblOffset val="100"/>
        <c:noMultiLvlLbl val="0"/>
      </c:catAx>
      <c:valAx>
        <c:axId val="35040848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391999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 b="1" dirty="0"/>
              <a:t>Índice de ocupación semanal</a:t>
            </a:r>
          </a:p>
          <a:p>
            <a:pPr>
              <a:defRPr sz="2400" b="1"/>
            </a:pPr>
            <a:r>
              <a:rPr lang="es-CO" sz="2400" b="1" dirty="0" smtClean="0"/>
              <a:t>2022-1 </a:t>
            </a:r>
            <a:r>
              <a:rPr lang="es-CO" sz="2400" b="1" dirty="0"/>
              <a:t>/ </a:t>
            </a:r>
            <a:r>
              <a:rPr lang="es-CO" sz="2400" b="1" dirty="0" smtClean="0"/>
              <a:t>2023-1</a:t>
            </a:r>
            <a:endParaRPr lang="es-CO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124441373734516"/>
          <c:y val="0.16899452824772909"/>
          <c:w val="0.8261334109037699"/>
          <c:h val="0.68847817699418368"/>
        </c:manualLayout>
      </c:layout>
      <c:bar3DChart>
        <c:barDir val="bar"/>
        <c:grouping val="clustered"/>
        <c:varyColors val="0"/>
        <c:ser>
          <c:idx val="1"/>
          <c:order val="0"/>
          <c:tx>
            <c:strRef>
              <c:f>'Índice Utilización C V2 '!$B$6</c:f>
              <c:strCache>
                <c:ptCount val="1"/>
                <c:pt idx="0">
                  <c:v>2022-1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 V2 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 V2 '!$C$6:$H$6</c:f>
              <c:numCache>
                <c:formatCode>0%</c:formatCode>
                <c:ptCount val="6"/>
                <c:pt idx="0">
                  <c:v>0.60241596638655481</c:v>
                </c:pt>
                <c:pt idx="1">
                  <c:v>0.91911764705882359</c:v>
                </c:pt>
                <c:pt idx="2">
                  <c:v>0.89968487394957974</c:v>
                </c:pt>
                <c:pt idx="3">
                  <c:v>0.9023109243697478</c:v>
                </c:pt>
                <c:pt idx="4">
                  <c:v>0.92384453781512599</c:v>
                </c:pt>
                <c:pt idx="5">
                  <c:v>0.86081932773109249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1-497B-ACB5-D96FA1484FE0}"/>
            </c:ext>
          </c:extLst>
        </c:ser>
        <c:ser>
          <c:idx val="0"/>
          <c:order val="1"/>
          <c:tx>
            <c:strRef>
              <c:f>'Índice Utilización C V2 '!$B$5</c:f>
              <c:strCache>
                <c:ptCount val="1"/>
                <c:pt idx="0">
                  <c:v>2023-1</c:v>
                </c:pt>
              </c:strCache>
            </c:strRef>
          </c:tx>
          <c:spPr>
            <a:solidFill>
              <a:srgbClr val="8064A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6.1002180323596047E-3"/>
                  <c:y val="-5.7377046711542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E1-497B-ACB5-D96FA1484FE0}"/>
                </c:ext>
              </c:extLst>
            </c:dLbl>
            <c:dLbl>
              <c:idx val="2"/>
              <c:layout>
                <c:manualLayout>
                  <c:x val="3.6601308194158699E-3"/>
                  <c:y val="-9.5628411185903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E1-497B-ACB5-D96FA1484FE0}"/>
                </c:ext>
              </c:extLst>
            </c:dLbl>
            <c:dLbl>
              <c:idx val="3"/>
              <c:layout>
                <c:manualLayout>
                  <c:x val="6.1002180323597834E-3"/>
                  <c:y val="-1.147540934230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E1-497B-ACB5-D96FA1484FE0}"/>
                </c:ext>
              </c:extLst>
            </c:dLbl>
            <c:dLbl>
              <c:idx val="4"/>
              <c:layout>
                <c:manualLayout>
                  <c:x val="8.5403052453035186E-3"/>
                  <c:y val="-1.5300545789744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E1-497B-ACB5-D96FA1484FE0}"/>
                </c:ext>
              </c:extLst>
            </c:dLbl>
            <c:dLbl>
              <c:idx val="5"/>
              <c:layout>
                <c:manualLayout>
                  <c:x val="6.1002180323597834E-3"/>
                  <c:y val="-1.53005457897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E1-497B-ACB5-D96FA1484F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 V2 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 V2 '!$C$5:$H$5</c:f>
              <c:numCache>
                <c:formatCode>0%</c:formatCode>
                <c:ptCount val="6"/>
                <c:pt idx="0">
                  <c:v>0.53</c:v>
                </c:pt>
                <c:pt idx="1">
                  <c:v>0.94</c:v>
                </c:pt>
                <c:pt idx="2">
                  <c:v>0.92</c:v>
                </c:pt>
                <c:pt idx="3">
                  <c:v>0.94</c:v>
                </c:pt>
                <c:pt idx="4">
                  <c:v>0.92</c:v>
                </c:pt>
                <c:pt idx="5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E1-497B-ACB5-D96FA1484F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6173312"/>
        <c:axId val="456173872"/>
        <c:axId val="0"/>
      </c:bar3DChart>
      <c:catAx>
        <c:axId val="456173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6173872"/>
        <c:crosses val="autoZero"/>
        <c:auto val="1"/>
        <c:lblAlgn val="ctr"/>
        <c:lblOffset val="100"/>
        <c:noMultiLvlLbl val="0"/>
      </c:catAx>
      <c:valAx>
        <c:axId val="456173872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617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2400" b="1"/>
              <a:t>Índice de utilización semanal</a:t>
            </a:r>
          </a:p>
          <a:p>
            <a:pPr>
              <a:defRPr sz="2400" b="1"/>
            </a:pPr>
            <a:r>
              <a:rPr lang="es-CO" sz="2400" b="1"/>
              <a:t>2021-1 a 2023-1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679690594097402"/>
          <c:y val="0.1508031496062992"/>
          <c:w val="0.81667391341055684"/>
          <c:h val="0.7123232095988001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'Índice Utilización Comparativo'!$B$14</c:f>
              <c:strCache>
                <c:ptCount val="1"/>
                <c:pt idx="0">
                  <c:v>2021-1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3.2117453104514321E-3"/>
                  <c:y val="-6.3607454192616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E4-4753-BAC3-436D9D5C38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Comparativo'!$C$14:$H$14</c:f>
              <c:numCache>
                <c:formatCode>0%</c:formatCode>
                <c:ptCount val="6"/>
                <c:pt idx="0">
                  <c:v>0.25526932084309129</c:v>
                </c:pt>
                <c:pt idx="1">
                  <c:v>0.27283372365339575</c:v>
                </c:pt>
                <c:pt idx="2">
                  <c:v>0.26932084309133486</c:v>
                </c:pt>
                <c:pt idx="3">
                  <c:v>0.25175644028103045</c:v>
                </c:pt>
                <c:pt idx="4">
                  <c:v>0.24473067915690866</c:v>
                </c:pt>
                <c:pt idx="5">
                  <c:v>0.16510538641686184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4-4753-BAC3-436D9D5C38CC}"/>
            </c:ext>
          </c:extLst>
        </c:ser>
        <c:ser>
          <c:idx val="1"/>
          <c:order val="1"/>
          <c:tx>
            <c:strRef>
              <c:f>'Índice Utilización Comparativo'!$B$15</c:f>
              <c:strCache>
                <c:ptCount val="1"/>
                <c:pt idx="0">
                  <c:v>2021-2</c:v>
                </c:pt>
              </c:strCache>
            </c:strRef>
          </c:tx>
          <c:spPr>
            <a:solidFill>
              <a:srgbClr val="4AADC7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Comparativo'!$C$15:$H$15</c:f>
              <c:numCache>
                <c:formatCode>0%</c:formatCode>
                <c:ptCount val="6"/>
                <c:pt idx="0">
                  <c:v>0.21502976190476195</c:v>
                </c:pt>
                <c:pt idx="1">
                  <c:v>0.33482142857142855</c:v>
                </c:pt>
                <c:pt idx="2">
                  <c:v>0.31473214285714285</c:v>
                </c:pt>
                <c:pt idx="3">
                  <c:v>0.37797619047619041</c:v>
                </c:pt>
                <c:pt idx="4">
                  <c:v>0.38616071428571436</c:v>
                </c:pt>
                <c:pt idx="5">
                  <c:v>0.22172619047619049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E4-4753-BAC3-436D9D5C38CC}"/>
            </c:ext>
          </c:extLst>
        </c:ser>
        <c:ser>
          <c:idx val="2"/>
          <c:order val="2"/>
          <c:tx>
            <c:strRef>
              <c:f>'Índice Utilización Comparativo'!$B$16</c:f>
              <c:strCache>
                <c:ptCount val="1"/>
                <c:pt idx="0">
                  <c:v>2022-1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Comparativo'!$C$16:$H$16</c:f>
              <c:numCache>
                <c:formatCode>0%</c:formatCode>
                <c:ptCount val="6"/>
                <c:pt idx="0">
                  <c:v>0.60241596638655481</c:v>
                </c:pt>
                <c:pt idx="1">
                  <c:v>0.91911764705882359</c:v>
                </c:pt>
                <c:pt idx="2">
                  <c:v>0.89968487394957974</c:v>
                </c:pt>
                <c:pt idx="3">
                  <c:v>0.9023109243697478</c:v>
                </c:pt>
                <c:pt idx="4">
                  <c:v>0.92384453781512599</c:v>
                </c:pt>
                <c:pt idx="5">
                  <c:v>0.86081932773109249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E4-4753-BAC3-436D9D5C38CC}"/>
            </c:ext>
          </c:extLst>
        </c:ser>
        <c:ser>
          <c:idx val="3"/>
          <c:order val="3"/>
          <c:tx>
            <c:strRef>
              <c:f>'Índice Utilización Comparativo'!$B$17</c:f>
              <c:strCache>
                <c:ptCount val="1"/>
                <c:pt idx="0">
                  <c:v>2022-2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Comparativo'!$C$17:$H$17</c:f>
              <c:numCache>
                <c:formatCode>0%</c:formatCode>
                <c:ptCount val="6"/>
                <c:pt idx="0">
                  <c:v>0.58400402414486929</c:v>
                </c:pt>
                <c:pt idx="1">
                  <c:v>0.79979879275653931</c:v>
                </c:pt>
                <c:pt idx="2">
                  <c:v>0.79979879275653942</c:v>
                </c:pt>
                <c:pt idx="3">
                  <c:v>0.81287726358148882</c:v>
                </c:pt>
                <c:pt idx="4">
                  <c:v>0.82696177062374243</c:v>
                </c:pt>
                <c:pt idx="5">
                  <c:v>0.70221327967806857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E4-4753-BAC3-436D9D5C38CC}"/>
            </c:ext>
          </c:extLst>
        </c:ser>
        <c:ser>
          <c:idx val="4"/>
          <c:order val="4"/>
          <c:tx>
            <c:strRef>
              <c:f>'Índice Utilización Comparativo'!$B$18</c:f>
              <c:strCache>
                <c:ptCount val="1"/>
                <c:pt idx="0">
                  <c:v>2023-1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Utilización Comparativo'!$C$4:$H$4</c:f>
              <c:strCache>
                <c:ptCount val="6"/>
                <c:pt idx="0">
                  <c:v>SÁBADO</c:v>
                </c:pt>
                <c:pt idx="1">
                  <c:v>VIERNES</c:v>
                </c:pt>
                <c:pt idx="2">
                  <c:v>JUEVES</c:v>
                </c:pt>
                <c:pt idx="3">
                  <c:v>MIÉRCOLES</c:v>
                </c:pt>
                <c:pt idx="4">
                  <c:v>MARTES</c:v>
                </c:pt>
                <c:pt idx="5">
                  <c:v>LUNES</c:v>
                </c:pt>
              </c:strCache>
            </c:strRef>
          </c:cat>
          <c:val>
            <c:numRef>
              <c:f>'Índice Utilización Comparativo'!$C$18:$H$18</c:f>
              <c:numCache>
                <c:formatCode>0%</c:formatCode>
                <c:ptCount val="6"/>
                <c:pt idx="0">
                  <c:v>0.53</c:v>
                </c:pt>
                <c:pt idx="1">
                  <c:v>0.94</c:v>
                </c:pt>
                <c:pt idx="2">
                  <c:v>0.92</c:v>
                </c:pt>
                <c:pt idx="3">
                  <c:v>0.94</c:v>
                </c:pt>
                <c:pt idx="4">
                  <c:v>0.92</c:v>
                </c:pt>
                <c:pt idx="5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E4-4753-BAC3-436D9D5C38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268208"/>
        <c:axId val="435268768"/>
        <c:axId val="0"/>
      </c:bar3DChart>
      <c:catAx>
        <c:axId val="435268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5268768"/>
        <c:crosses val="autoZero"/>
        <c:auto val="1"/>
        <c:lblAlgn val="ctr"/>
        <c:lblOffset val="100"/>
        <c:noMultiLvlLbl val="0"/>
      </c:catAx>
      <c:valAx>
        <c:axId val="435268768"/>
        <c:scaling>
          <c:orientation val="minMax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526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1A5D4-0275-4EE0-BC1E-52FE86F6E2F2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06E7-1C87-46D9-96FC-930F907D13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376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0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193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73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182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75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69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24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90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77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181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E3BB-89CC-46F9-B1BB-7352D6578996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AAAB-9A26-4ABC-99FB-95E5AF1932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115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82795-9DB9-4BB4-B365-8ABDEC03DCAB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27/06/2023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B23431-FD93-474D-83FD-8C2D15EA044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3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2.xml"/><Relationship Id="rId4" Type="http://schemas.openxmlformats.org/officeDocument/2006/relationships/slide" Target="slide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6.xml"/><Relationship Id="rId5" Type="http://schemas.openxmlformats.org/officeDocument/2006/relationships/slide" Target="slide51.xml"/><Relationship Id="rId4" Type="http://schemas.openxmlformats.org/officeDocument/2006/relationships/slide" Target="slide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60.xml"/><Relationship Id="rId4" Type="http://schemas.openxmlformats.org/officeDocument/2006/relationships/slide" Target="slide5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7.xml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69.xml"/><Relationship Id="rId4" Type="http://schemas.openxmlformats.org/officeDocument/2006/relationships/slide" Target="slide6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78.xml"/><Relationship Id="rId4" Type="http://schemas.openxmlformats.org/officeDocument/2006/relationships/slide" Target="slide7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895600" y="4980215"/>
            <a:ext cx="6400800" cy="607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solidFill>
                  <a:schemeClr val="bg1"/>
                </a:solidFill>
              </a:rPr>
              <a:t>Nombre de expositor</a:t>
            </a:r>
          </a:p>
        </p:txBody>
      </p:sp>
      <p:sp>
        <p:nvSpPr>
          <p:cNvPr id="10" name="Título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Informe de Ocupación de Espacios Físicos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s-ES" b="1" dirty="0">
                <a:solidFill>
                  <a:schemeClr val="tx1"/>
                </a:solidFill>
              </a:rPr>
              <a:t>Oficina de Planeación</a:t>
            </a:r>
          </a:p>
          <a:p>
            <a:pPr>
              <a:spcBef>
                <a:spcPts val="200"/>
              </a:spcBef>
            </a:pPr>
            <a:r>
              <a:rPr lang="es-ES" b="1" dirty="0" smtClean="0">
                <a:solidFill>
                  <a:schemeClr val="tx1"/>
                </a:solidFill>
              </a:rPr>
              <a:t>Junio 9 de 2023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816709"/>
              </p:ext>
            </p:extLst>
          </p:nvPr>
        </p:nvGraphicFramePr>
        <p:xfrm>
          <a:off x="164645" y="-28575"/>
          <a:ext cx="11862709" cy="6046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4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95250"/>
            <a:ext cx="12192000" cy="1141519"/>
          </a:xfrm>
        </p:spPr>
        <p:txBody>
          <a:bodyPr/>
          <a:lstStyle/>
          <a:p>
            <a:pPr algn="ctr"/>
            <a:r>
              <a:rPr lang="es-CO" b="1" dirty="0"/>
              <a:t>Índice de Ocupación de Salones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18635"/>
              </p:ext>
            </p:extLst>
          </p:nvPr>
        </p:nvGraphicFramePr>
        <p:xfrm>
          <a:off x="5283199" y="5379030"/>
          <a:ext cx="4923482" cy="4886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72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6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72509" y="5979628"/>
            <a:ext cx="106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El índice de ocupación para cada población se calcula teniendo en cuenta el número total de salones ocupados en cada nivel.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877095" y="6430106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32207"/>
              </p:ext>
            </p:extLst>
          </p:nvPr>
        </p:nvGraphicFramePr>
        <p:xfrm>
          <a:off x="1537857" y="1496290"/>
          <a:ext cx="8668827" cy="3882739"/>
        </p:xfrm>
        <a:graphic>
          <a:graphicData uri="http://schemas.openxmlformats.org/drawingml/2006/table">
            <a:tbl>
              <a:tblPr/>
              <a:tblGrid>
                <a:gridCol w="1278079">
                  <a:extLst>
                    <a:ext uri="{9D8B030D-6E8A-4147-A177-3AD203B41FA5}">
                      <a16:colId xmlns:a16="http://schemas.microsoft.com/office/drawing/2014/main" val="2389865350"/>
                    </a:ext>
                  </a:extLst>
                </a:gridCol>
                <a:gridCol w="2483428">
                  <a:extLst>
                    <a:ext uri="{9D8B030D-6E8A-4147-A177-3AD203B41FA5}">
                      <a16:colId xmlns:a16="http://schemas.microsoft.com/office/drawing/2014/main" val="3725719750"/>
                    </a:ext>
                  </a:extLst>
                </a:gridCol>
                <a:gridCol w="1766454">
                  <a:extLst>
                    <a:ext uri="{9D8B030D-6E8A-4147-A177-3AD203B41FA5}">
                      <a16:colId xmlns:a16="http://schemas.microsoft.com/office/drawing/2014/main" val="3691387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12944531"/>
                    </a:ext>
                  </a:extLst>
                </a:gridCol>
                <a:gridCol w="1070264">
                  <a:extLst>
                    <a:ext uri="{9D8B030D-6E8A-4147-A177-3AD203B41FA5}">
                      <a16:colId xmlns:a16="http://schemas.microsoft.com/office/drawing/2014/main" val="2734185486"/>
                    </a:ext>
                  </a:extLst>
                </a:gridCol>
                <a:gridCol w="1041902">
                  <a:extLst>
                    <a:ext uri="{9D8B030D-6E8A-4147-A177-3AD203B41FA5}">
                      <a16:colId xmlns:a16="http://schemas.microsoft.com/office/drawing/2014/main" val="2211387906"/>
                    </a:ext>
                  </a:extLst>
                </a:gridCol>
              </a:tblGrid>
              <a:tr h="51050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99223"/>
                  </a:ext>
                </a:extLst>
              </a:tr>
              <a:tr h="52800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60202"/>
                  </a:ext>
                </a:extLst>
              </a:tr>
              <a:tr h="8459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75282"/>
                  </a:ext>
                </a:extLst>
              </a:tr>
              <a:tr h="8459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069194"/>
                  </a:ext>
                </a:extLst>
              </a:tr>
              <a:tr h="8459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372994"/>
                  </a:ext>
                </a:extLst>
              </a:tr>
              <a:tr h="3063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059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77095" y="6430106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198" y="3085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Índice de Ocupación de Salones</a:t>
            </a:r>
            <a:br>
              <a:rPr lang="es-CO" b="1" dirty="0"/>
            </a:br>
            <a:r>
              <a:rPr lang="es-CO" b="1" dirty="0" smtClean="0"/>
              <a:t>2022-1 </a:t>
            </a:r>
            <a:r>
              <a:rPr lang="es-CO" b="1" dirty="0"/>
              <a:t>y </a:t>
            </a:r>
            <a:r>
              <a:rPr lang="es-CO" b="1" dirty="0" smtClean="0"/>
              <a:t>2023-1</a:t>
            </a:r>
            <a:endParaRPr lang="es-CO" b="1" dirty="0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10314904" y="5508431"/>
            <a:ext cx="1481071" cy="592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Contenido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76626"/>
              </p:ext>
            </p:extLst>
          </p:nvPr>
        </p:nvGraphicFramePr>
        <p:xfrm>
          <a:off x="1194954" y="1910824"/>
          <a:ext cx="10068790" cy="3471117"/>
        </p:xfrm>
        <a:graphic>
          <a:graphicData uri="http://schemas.openxmlformats.org/drawingml/2006/table">
            <a:tbl>
              <a:tblPr/>
              <a:tblGrid>
                <a:gridCol w="1870364">
                  <a:extLst>
                    <a:ext uri="{9D8B030D-6E8A-4147-A177-3AD203B41FA5}">
                      <a16:colId xmlns:a16="http://schemas.microsoft.com/office/drawing/2014/main" val="2961100728"/>
                    </a:ext>
                  </a:extLst>
                </a:gridCol>
                <a:gridCol w="2149930">
                  <a:extLst>
                    <a:ext uri="{9D8B030D-6E8A-4147-A177-3AD203B41FA5}">
                      <a16:colId xmlns:a16="http://schemas.microsoft.com/office/drawing/2014/main" val="1475691671"/>
                    </a:ext>
                  </a:extLst>
                </a:gridCol>
                <a:gridCol w="1164561">
                  <a:extLst>
                    <a:ext uri="{9D8B030D-6E8A-4147-A177-3AD203B41FA5}">
                      <a16:colId xmlns:a16="http://schemas.microsoft.com/office/drawing/2014/main" val="418737976"/>
                    </a:ext>
                  </a:extLst>
                </a:gridCol>
                <a:gridCol w="1164561">
                  <a:extLst>
                    <a:ext uri="{9D8B030D-6E8A-4147-A177-3AD203B41FA5}">
                      <a16:colId xmlns:a16="http://schemas.microsoft.com/office/drawing/2014/main" val="1090730691"/>
                    </a:ext>
                  </a:extLst>
                </a:gridCol>
                <a:gridCol w="704153">
                  <a:extLst>
                    <a:ext uri="{9D8B030D-6E8A-4147-A177-3AD203B41FA5}">
                      <a16:colId xmlns:a16="http://schemas.microsoft.com/office/drawing/2014/main" val="3883887707"/>
                    </a:ext>
                  </a:extLst>
                </a:gridCol>
                <a:gridCol w="704153">
                  <a:extLst>
                    <a:ext uri="{9D8B030D-6E8A-4147-A177-3AD203B41FA5}">
                      <a16:colId xmlns:a16="http://schemas.microsoft.com/office/drawing/2014/main" val="722049086"/>
                    </a:ext>
                  </a:extLst>
                </a:gridCol>
                <a:gridCol w="577767">
                  <a:extLst>
                    <a:ext uri="{9D8B030D-6E8A-4147-A177-3AD203B41FA5}">
                      <a16:colId xmlns:a16="http://schemas.microsoft.com/office/drawing/2014/main" val="2221024368"/>
                    </a:ext>
                  </a:extLst>
                </a:gridCol>
                <a:gridCol w="577767">
                  <a:extLst>
                    <a:ext uri="{9D8B030D-6E8A-4147-A177-3AD203B41FA5}">
                      <a16:colId xmlns:a16="http://schemas.microsoft.com/office/drawing/2014/main" val="168382776"/>
                    </a:ext>
                  </a:extLst>
                </a:gridCol>
                <a:gridCol w="577767">
                  <a:extLst>
                    <a:ext uri="{9D8B030D-6E8A-4147-A177-3AD203B41FA5}">
                      <a16:colId xmlns:a16="http://schemas.microsoft.com/office/drawing/2014/main" val="330113338"/>
                    </a:ext>
                  </a:extLst>
                </a:gridCol>
                <a:gridCol w="577767">
                  <a:extLst>
                    <a:ext uri="{9D8B030D-6E8A-4147-A177-3AD203B41FA5}">
                      <a16:colId xmlns:a16="http://schemas.microsoft.com/office/drawing/2014/main" val="3303481828"/>
                    </a:ext>
                  </a:extLst>
                </a:gridCol>
              </a:tblGrid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819403"/>
                  </a:ext>
                </a:extLst>
              </a:tr>
              <a:tr h="4033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13793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35652"/>
                  </a:ext>
                </a:extLst>
              </a:tr>
              <a:tr h="6684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47316"/>
                  </a:ext>
                </a:extLst>
              </a:tr>
              <a:tr h="66840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018270"/>
                  </a:ext>
                </a:extLst>
              </a:tr>
              <a:tr h="66840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552627"/>
                  </a:ext>
                </a:extLst>
              </a:tr>
              <a:tr h="242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55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6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Salones de Maestría</a:t>
            </a:r>
            <a:br>
              <a:rPr lang="es-CO" sz="4000" b="1" dirty="0"/>
            </a:br>
            <a:r>
              <a:rPr lang="es-CO" sz="4000" b="1" dirty="0" smtClean="0"/>
              <a:t>2023-1</a:t>
            </a:r>
            <a:endParaRPr lang="es-CO" sz="4000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72505"/>
              </p:ext>
            </p:extLst>
          </p:nvPr>
        </p:nvGraphicFramePr>
        <p:xfrm>
          <a:off x="2848841" y="2493815"/>
          <a:ext cx="6494319" cy="2576948"/>
        </p:xfrm>
        <a:graphic>
          <a:graphicData uri="http://schemas.openxmlformats.org/drawingml/2006/table">
            <a:tbl>
              <a:tblPr/>
              <a:tblGrid>
                <a:gridCol w="1459195">
                  <a:extLst>
                    <a:ext uri="{9D8B030D-6E8A-4147-A177-3AD203B41FA5}">
                      <a16:colId xmlns:a16="http://schemas.microsoft.com/office/drawing/2014/main" val="2601421869"/>
                    </a:ext>
                  </a:extLst>
                </a:gridCol>
                <a:gridCol w="1080886">
                  <a:extLst>
                    <a:ext uri="{9D8B030D-6E8A-4147-A177-3AD203B41FA5}">
                      <a16:colId xmlns:a16="http://schemas.microsoft.com/office/drawing/2014/main" val="1265028687"/>
                    </a:ext>
                  </a:extLst>
                </a:gridCol>
                <a:gridCol w="1080886">
                  <a:extLst>
                    <a:ext uri="{9D8B030D-6E8A-4147-A177-3AD203B41FA5}">
                      <a16:colId xmlns:a16="http://schemas.microsoft.com/office/drawing/2014/main" val="1214636491"/>
                    </a:ext>
                  </a:extLst>
                </a:gridCol>
                <a:gridCol w="1441180">
                  <a:extLst>
                    <a:ext uri="{9D8B030D-6E8A-4147-A177-3AD203B41FA5}">
                      <a16:colId xmlns:a16="http://schemas.microsoft.com/office/drawing/2014/main" val="4093965257"/>
                    </a:ext>
                  </a:extLst>
                </a:gridCol>
                <a:gridCol w="1432172">
                  <a:extLst>
                    <a:ext uri="{9D8B030D-6E8A-4147-A177-3AD203B41FA5}">
                      <a16:colId xmlns:a16="http://schemas.microsoft.com/office/drawing/2014/main" val="525407134"/>
                    </a:ext>
                  </a:extLst>
                </a:gridCol>
              </a:tblGrid>
              <a:tr h="3650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Aulas          (No.  Sillas)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70028"/>
                  </a:ext>
                </a:extLst>
              </a:tr>
              <a:tr h="5993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Salones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Capacidad Sillas / hora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44687"/>
                  </a:ext>
                </a:extLst>
              </a:tr>
              <a:tr h="3194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134794"/>
                  </a:ext>
                </a:extLst>
              </a:tr>
              <a:tr h="3194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247781"/>
                  </a:ext>
                </a:extLst>
              </a:tr>
              <a:tr h="3194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26765"/>
                  </a:ext>
                </a:extLst>
              </a:tr>
              <a:tr h="3194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378051"/>
                  </a:ext>
                </a:extLst>
              </a:tr>
              <a:tr h="3346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38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10515600" cy="1000036"/>
          </a:xfrm>
        </p:spPr>
        <p:txBody>
          <a:bodyPr/>
          <a:lstStyle/>
          <a:p>
            <a:pPr algn="ctr"/>
            <a:r>
              <a:rPr lang="es-CO" b="1" dirty="0"/>
              <a:t>Índice de Ocupación de Salones de Maestría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87276"/>
              </p:ext>
            </p:extLst>
          </p:nvPr>
        </p:nvGraphicFramePr>
        <p:xfrm>
          <a:off x="5501743" y="5429550"/>
          <a:ext cx="4439850" cy="4439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08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9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5994138"/>
            <a:ext cx="570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Total de salones ocupados para el cálculo del índice: </a:t>
            </a:r>
            <a:r>
              <a:rPr lang="es-CO" sz="1400" dirty="0" smtClean="0"/>
              <a:t>8</a:t>
            </a:r>
            <a:endParaRPr lang="es-CO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877095" y="6320083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36565"/>
              </p:ext>
            </p:extLst>
          </p:nvPr>
        </p:nvGraphicFramePr>
        <p:xfrm>
          <a:off x="2036617" y="2285997"/>
          <a:ext cx="7904975" cy="3143552"/>
        </p:xfrm>
        <a:graphic>
          <a:graphicData uri="http://schemas.openxmlformats.org/drawingml/2006/table">
            <a:tbl>
              <a:tblPr/>
              <a:tblGrid>
                <a:gridCol w="820883">
                  <a:extLst>
                    <a:ext uri="{9D8B030D-6E8A-4147-A177-3AD203B41FA5}">
                      <a16:colId xmlns:a16="http://schemas.microsoft.com/office/drawing/2014/main" val="961419440"/>
                    </a:ext>
                  </a:extLst>
                </a:gridCol>
                <a:gridCol w="2639291">
                  <a:extLst>
                    <a:ext uri="{9D8B030D-6E8A-4147-A177-3AD203B41FA5}">
                      <a16:colId xmlns:a16="http://schemas.microsoft.com/office/drawing/2014/main" val="1565918730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val="4202217917"/>
                    </a:ext>
                  </a:extLst>
                </a:gridCol>
                <a:gridCol w="935182">
                  <a:extLst>
                    <a:ext uri="{9D8B030D-6E8A-4147-A177-3AD203B41FA5}">
                      <a16:colId xmlns:a16="http://schemas.microsoft.com/office/drawing/2014/main" val="3848769474"/>
                    </a:ext>
                  </a:extLst>
                </a:gridCol>
                <a:gridCol w="935181">
                  <a:extLst>
                    <a:ext uri="{9D8B030D-6E8A-4147-A177-3AD203B41FA5}">
                      <a16:colId xmlns:a16="http://schemas.microsoft.com/office/drawing/2014/main" val="2524853171"/>
                    </a:ext>
                  </a:extLst>
                </a:gridCol>
                <a:gridCol w="953456">
                  <a:extLst>
                    <a:ext uri="{9D8B030D-6E8A-4147-A177-3AD203B41FA5}">
                      <a16:colId xmlns:a16="http://schemas.microsoft.com/office/drawing/2014/main" val="1048607711"/>
                    </a:ext>
                  </a:extLst>
                </a:gridCol>
              </a:tblGrid>
              <a:tr h="403728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44832"/>
                  </a:ext>
                </a:extLst>
              </a:tr>
              <a:tr h="41757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268273"/>
                  </a:ext>
                </a:extLst>
              </a:tr>
              <a:tr h="7353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262105"/>
                  </a:ext>
                </a:extLst>
              </a:tr>
              <a:tr h="66903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961856"/>
                  </a:ext>
                </a:extLst>
              </a:tr>
              <a:tr h="66903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082144"/>
                  </a:ext>
                </a:extLst>
              </a:tr>
              <a:tr h="2487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524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710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77095" y="6320083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198" y="589278"/>
            <a:ext cx="10515600" cy="1000036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Índice de Ocupación de Salones de Maestría</a:t>
            </a:r>
            <a:br>
              <a:rPr lang="es-CO" b="1" dirty="0"/>
            </a:br>
            <a:r>
              <a:rPr lang="es-CO" b="1" dirty="0" smtClean="0"/>
              <a:t>2022-1 </a:t>
            </a:r>
            <a:r>
              <a:rPr lang="es-CO" b="1" dirty="0"/>
              <a:t>y </a:t>
            </a:r>
            <a:r>
              <a:rPr lang="es-CO" b="1" dirty="0" smtClean="0"/>
              <a:t>2023-1</a:t>
            </a:r>
            <a:endParaRPr lang="es-CO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87796"/>
              </p:ext>
            </p:extLst>
          </p:nvPr>
        </p:nvGraphicFramePr>
        <p:xfrm>
          <a:off x="988870" y="2088572"/>
          <a:ext cx="10214260" cy="3699164"/>
        </p:xfrm>
        <a:graphic>
          <a:graphicData uri="http://schemas.openxmlformats.org/drawingml/2006/table">
            <a:tbl>
              <a:tblPr/>
              <a:tblGrid>
                <a:gridCol w="1151502">
                  <a:extLst>
                    <a:ext uri="{9D8B030D-6E8A-4147-A177-3AD203B41FA5}">
                      <a16:colId xmlns:a16="http://schemas.microsoft.com/office/drawing/2014/main" val="1620768460"/>
                    </a:ext>
                  </a:extLst>
                </a:gridCol>
                <a:gridCol w="2807432">
                  <a:extLst>
                    <a:ext uri="{9D8B030D-6E8A-4147-A177-3AD203B41FA5}">
                      <a16:colId xmlns:a16="http://schemas.microsoft.com/office/drawing/2014/main" val="1335464857"/>
                    </a:ext>
                  </a:extLst>
                </a:gridCol>
                <a:gridCol w="1300831">
                  <a:extLst>
                    <a:ext uri="{9D8B030D-6E8A-4147-A177-3AD203B41FA5}">
                      <a16:colId xmlns:a16="http://schemas.microsoft.com/office/drawing/2014/main" val="733123125"/>
                    </a:ext>
                  </a:extLst>
                </a:gridCol>
                <a:gridCol w="1181387">
                  <a:extLst>
                    <a:ext uri="{9D8B030D-6E8A-4147-A177-3AD203B41FA5}">
                      <a16:colId xmlns:a16="http://schemas.microsoft.com/office/drawing/2014/main" val="3390927900"/>
                    </a:ext>
                  </a:extLst>
                </a:gridCol>
                <a:gridCol w="714326">
                  <a:extLst>
                    <a:ext uri="{9D8B030D-6E8A-4147-A177-3AD203B41FA5}">
                      <a16:colId xmlns:a16="http://schemas.microsoft.com/office/drawing/2014/main" val="1989823576"/>
                    </a:ext>
                  </a:extLst>
                </a:gridCol>
                <a:gridCol w="714326">
                  <a:extLst>
                    <a:ext uri="{9D8B030D-6E8A-4147-A177-3AD203B41FA5}">
                      <a16:colId xmlns:a16="http://schemas.microsoft.com/office/drawing/2014/main" val="1552063690"/>
                    </a:ext>
                  </a:extLst>
                </a:gridCol>
                <a:gridCol w="586114">
                  <a:extLst>
                    <a:ext uri="{9D8B030D-6E8A-4147-A177-3AD203B41FA5}">
                      <a16:colId xmlns:a16="http://schemas.microsoft.com/office/drawing/2014/main" val="2154552060"/>
                    </a:ext>
                  </a:extLst>
                </a:gridCol>
                <a:gridCol w="586114">
                  <a:extLst>
                    <a:ext uri="{9D8B030D-6E8A-4147-A177-3AD203B41FA5}">
                      <a16:colId xmlns:a16="http://schemas.microsoft.com/office/drawing/2014/main" val="1854333604"/>
                    </a:ext>
                  </a:extLst>
                </a:gridCol>
                <a:gridCol w="586114">
                  <a:extLst>
                    <a:ext uri="{9D8B030D-6E8A-4147-A177-3AD203B41FA5}">
                      <a16:colId xmlns:a16="http://schemas.microsoft.com/office/drawing/2014/main" val="799199215"/>
                    </a:ext>
                  </a:extLst>
                </a:gridCol>
                <a:gridCol w="586114">
                  <a:extLst>
                    <a:ext uri="{9D8B030D-6E8A-4147-A177-3AD203B41FA5}">
                      <a16:colId xmlns:a16="http://schemas.microsoft.com/office/drawing/2014/main" val="3260332008"/>
                    </a:ext>
                  </a:extLst>
                </a:gridCol>
              </a:tblGrid>
              <a:tr h="4298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45221"/>
                  </a:ext>
                </a:extLst>
              </a:tr>
              <a:tr h="4298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478804"/>
                  </a:ext>
                </a:extLst>
              </a:tr>
              <a:tr h="44458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29793"/>
                  </a:ext>
                </a:extLst>
              </a:tr>
              <a:tr h="7123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499034"/>
                  </a:ext>
                </a:extLst>
              </a:tr>
              <a:tr h="7123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941108"/>
                  </a:ext>
                </a:extLst>
              </a:tr>
              <a:tr h="7123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34471"/>
                  </a:ext>
                </a:extLst>
              </a:tr>
              <a:tr h="2579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776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9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Salones de Maestrías – Ocupación por salón (total)</a:t>
            </a:r>
            <a:endParaRPr lang="es-CO" dirty="0"/>
          </a:p>
        </p:txBody>
      </p:sp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10378804" y="6202313"/>
            <a:ext cx="1481071" cy="592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Contenido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240346"/>
              </p:ext>
            </p:extLst>
          </p:nvPr>
        </p:nvGraphicFramePr>
        <p:xfrm>
          <a:off x="1330038" y="2047007"/>
          <a:ext cx="9825642" cy="3771899"/>
        </p:xfrm>
        <a:graphic>
          <a:graphicData uri="http://schemas.openxmlformats.org/drawingml/2006/table">
            <a:tbl>
              <a:tblPr/>
              <a:tblGrid>
                <a:gridCol w="1153389">
                  <a:extLst>
                    <a:ext uri="{9D8B030D-6E8A-4147-A177-3AD203B41FA5}">
                      <a16:colId xmlns:a16="http://schemas.microsoft.com/office/drawing/2014/main" val="1405808336"/>
                    </a:ext>
                  </a:extLst>
                </a:gridCol>
                <a:gridCol w="1597284">
                  <a:extLst>
                    <a:ext uri="{9D8B030D-6E8A-4147-A177-3AD203B41FA5}">
                      <a16:colId xmlns:a16="http://schemas.microsoft.com/office/drawing/2014/main" val="1340886409"/>
                    </a:ext>
                  </a:extLst>
                </a:gridCol>
                <a:gridCol w="2366760">
                  <a:extLst>
                    <a:ext uri="{9D8B030D-6E8A-4147-A177-3AD203B41FA5}">
                      <a16:colId xmlns:a16="http://schemas.microsoft.com/office/drawing/2014/main" val="2512889124"/>
                    </a:ext>
                  </a:extLst>
                </a:gridCol>
                <a:gridCol w="2295041">
                  <a:extLst>
                    <a:ext uri="{9D8B030D-6E8A-4147-A177-3AD203B41FA5}">
                      <a16:colId xmlns:a16="http://schemas.microsoft.com/office/drawing/2014/main" val="1097325715"/>
                    </a:ext>
                  </a:extLst>
                </a:gridCol>
                <a:gridCol w="2413168">
                  <a:extLst>
                    <a:ext uri="{9D8B030D-6E8A-4147-A177-3AD203B41FA5}">
                      <a16:colId xmlns:a16="http://schemas.microsoft.com/office/drawing/2014/main" val="1549711964"/>
                    </a:ext>
                  </a:extLst>
                </a:gridCol>
              </a:tblGrid>
              <a:tr h="30541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41336"/>
                  </a:ext>
                </a:extLst>
              </a:tr>
              <a:tr h="100787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02675"/>
                  </a:ext>
                </a:extLst>
              </a:tr>
              <a:tr h="30541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Salones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83478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125377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079734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520813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495626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105166"/>
                  </a:ext>
                </a:extLst>
              </a:tr>
              <a:tr h="3054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584091"/>
                  </a:ext>
                </a:extLst>
              </a:tr>
              <a:tr h="32068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644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0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Salones de Doctorado</a:t>
            </a:r>
            <a:br>
              <a:rPr lang="es-CO" sz="4000" b="1" dirty="0"/>
            </a:br>
            <a:r>
              <a:rPr lang="es-CO" sz="4000" b="1" dirty="0" smtClean="0"/>
              <a:t>2023-1</a:t>
            </a:r>
            <a:endParaRPr lang="es-CO" sz="4000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766724"/>
              </p:ext>
            </p:extLst>
          </p:nvPr>
        </p:nvGraphicFramePr>
        <p:xfrm>
          <a:off x="2453293" y="2441863"/>
          <a:ext cx="7346374" cy="2649681"/>
        </p:xfrm>
        <a:graphic>
          <a:graphicData uri="http://schemas.openxmlformats.org/drawingml/2006/table">
            <a:tbl>
              <a:tblPr/>
              <a:tblGrid>
                <a:gridCol w="1650640">
                  <a:extLst>
                    <a:ext uri="{9D8B030D-6E8A-4147-A177-3AD203B41FA5}">
                      <a16:colId xmlns:a16="http://schemas.microsoft.com/office/drawing/2014/main" val="3490820079"/>
                    </a:ext>
                  </a:extLst>
                </a:gridCol>
                <a:gridCol w="1222698">
                  <a:extLst>
                    <a:ext uri="{9D8B030D-6E8A-4147-A177-3AD203B41FA5}">
                      <a16:colId xmlns:a16="http://schemas.microsoft.com/office/drawing/2014/main" val="2814845971"/>
                    </a:ext>
                  </a:extLst>
                </a:gridCol>
                <a:gridCol w="1222698">
                  <a:extLst>
                    <a:ext uri="{9D8B030D-6E8A-4147-A177-3AD203B41FA5}">
                      <a16:colId xmlns:a16="http://schemas.microsoft.com/office/drawing/2014/main" val="3218065388"/>
                    </a:ext>
                  </a:extLst>
                </a:gridCol>
                <a:gridCol w="1630264">
                  <a:extLst>
                    <a:ext uri="{9D8B030D-6E8A-4147-A177-3AD203B41FA5}">
                      <a16:colId xmlns:a16="http://schemas.microsoft.com/office/drawing/2014/main" val="772924690"/>
                    </a:ext>
                  </a:extLst>
                </a:gridCol>
                <a:gridCol w="1620074">
                  <a:extLst>
                    <a:ext uri="{9D8B030D-6E8A-4147-A177-3AD203B41FA5}">
                      <a16:colId xmlns:a16="http://schemas.microsoft.com/office/drawing/2014/main" val="858586821"/>
                    </a:ext>
                  </a:extLst>
                </a:gridCol>
              </a:tblGrid>
              <a:tr h="5055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Aulas          (No.  Sillas)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901910"/>
                  </a:ext>
                </a:extLst>
              </a:tr>
              <a:tr h="8298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Salones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Capacidad Sillas / hora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677838"/>
                  </a:ext>
                </a:extLst>
              </a:tr>
              <a:tr h="4254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255877"/>
                  </a:ext>
                </a:extLst>
              </a:tr>
              <a:tr h="4254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893485"/>
                  </a:ext>
                </a:extLst>
              </a:tr>
              <a:tr h="4633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40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9214"/>
            <a:ext cx="10515600" cy="987157"/>
          </a:xfrm>
        </p:spPr>
        <p:txBody>
          <a:bodyPr/>
          <a:lstStyle/>
          <a:p>
            <a:pPr algn="ctr"/>
            <a:r>
              <a:rPr lang="es-CO" b="1" dirty="0"/>
              <a:t>Ocupación de Salones de Doctorado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9468"/>
              </p:ext>
            </p:extLst>
          </p:nvPr>
        </p:nvGraphicFramePr>
        <p:xfrm>
          <a:off x="5611341" y="5472732"/>
          <a:ext cx="4485158" cy="45485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25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48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0" y="6042703"/>
            <a:ext cx="570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Total de salones ocupados para el cálculo del índice: </a:t>
            </a:r>
            <a:r>
              <a:rPr lang="es-CO" sz="1400" dirty="0" smtClean="0"/>
              <a:t>7</a:t>
            </a:r>
          </a:p>
          <a:p>
            <a:endParaRPr lang="es-CO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77095" y="6320083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155437"/>
              </p:ext>
            </p:extLst>
          </p:nvPr>
        </p:nvGraphicFramePr>
        <p:xfrm>
          <a:off x="1631373" y="2109354"/>
          <a:ext cx="8465127" cy="3363378"/>
        </p:xfrm>
        <a:graphic>
          <a:graphicData uri="http://schemas.openxmlformats.org/drawingml/2006/table">
            <a:tbl>
              <a:tblPr/>
              <a:tblGrid>
                <a:gridCol w="820882">
                  <a:extLst>
                    <a:ext uri="{9D8B030D-6E8A-4147-A177-3AD203B41FA5}">
                      <a16:colId xmlns:a16="http://schemas.microsoft.com/office/drawing/2014/main" val="2906298669"/>
                    </a:ext>
                  </a:extLst>
                </a:gridCol>
                <a:gridCol w="3158836">
                  <a:extLst>
                    <a:ext uri="{9D8B030D-6E8A-4147-A177-3AD203B41FA5}">
                      <a16:colId xmlns:a16="http://schemas.microsoft.com/office/drawing/2014/main" val="904479151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val="1189357796"/>
                    </a:ext>
                  </a:extLst>
                </a:gridCol>
                <a:gridCol w="966354">
                  <a:extLst>
                    <a:ext uri="{9D8B030D-6E8A-4147-A177-3AD203B41FA5}">
                      <a16:colId xmlns:a16="http://schemas.microsoft.com/office/drawing/2014/main" val="221270048"/>
                    </a:ext>
                  </a:extLst>
                </a:gridCol>
                <a:gridCol w="945573">
                  <a:extLst>
                    <a:ext uri="{9D8B030D-6E8A-4147-A177-3AD203B41FA5}">
                      <a16:colId xmlns:a16="http://schemas.microsoft.com/office/drawing/2014/main" val="2559562627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229993572"/>
                    </a:ext>
                  </a:extLst>
                </a:gridCol>
              </a:tblGrid>
              <a:tr h="44221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795991"/>
                  </a:ext>
                </a:extLst>
              </a:tr>
              <a:tr h="457379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687497"/>
                  </a:ext>
                </a:extLst>
              </a:tr>
              <a:tr h="7328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027533"/>
                  </a:ext>
                </a:extLst>
              </a:tr>
              <a:tr h="7328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950230"/>
                  </a:ext>
                </a:extLst>
              </a:tr>
              <a:tr h="7328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554915"/>
                  </a:ext>
                </a:extLst>
              </a:tr>
              <a:tr h="2653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18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9519" y="467423"/>
            <a:ext cx="10515600" cy="987157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Ocupación de Salones de Doctorado</a:t>
            </a:r>
            <a:br>
              <a:rPr lang="es-CO" b="1" dirty="0"/>
            </a:br>
            <a:r>
              <a:rPr lang="es-CO" b="1" dirty="0" smtClean="0"/>
              <a:t>2022-1 </a:t>
            </a:r>
            <a:r>
              <a:rPr lang="es-CO" b="1" dirty="0"/>
              <a:t>y </a:t>
            </a:r>
            <a:r>
              <a:rPr lang="es-CO" b="1" dirty="0" smtClean="0"/>
              <a:t>2023-1</a:t>
            </a:r>
            <a:endParaRPr lang="es-CO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877095" y="6320083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41722"/>
              </p:ext>
            </p:extLst>
          </p:nvPr>
        </p:nvGraphicFramePr>
        <p:xfrm>
          <a:off x="1129145" y="2244010"/>
          <a:ext cx="9933707" cy="3286643"/>
        </p:xfrm>
        <a:graphic>
          <a:graphicData uri="http://schemas.openxmlformats.org/drawingml/2006/table">
            <a:tbl>
              <a:tblPr/>
              <a:tblGrid>
                <a:gridCol w="610363">
                  <a:extLst>
                    <a:ext uri="{9D8B030D-6E8A-4147-A177-3AD203B41FA5}">
                      <a16:colId xmlns:a16="http://schemas.microsoft.com/office/drawing/2014/main" val="3580574405"/>
                    </a:ext>
                  </a:extLst>
                </a:gridCol>
                <a:gridCol w="2995281">
                  <a:extLst>
                    <a:ext uri="{9D8B030D-6E8A-4147-A177-3AD203B41FA5}">
                      <a16:colId xmlns:a16="http://schemas.microsoft.com/office/drawing/2014/main" val="3891379605"/>
                    </a:ext>
                  </a:extLst>
                </a:gridCol>
                <a:gridCol w="1350819">
                  <a:extLst>
                    <a:ext uri="{9D8B030D-6E8A-4147-A177-3AD203B41FA5}">
                      <a16:colId xmlns:a16="http://schemas.microsoft.com/office/drawing/2014/main" val="3043275250"/>
                    </a:ext>
                  </a:extLst>
                </a:gridCol>
                <a:gridCol w="1410116">
                  <a:extLst>
                    <a:ext uri="{9D8B030D-6E8A-4147-A177-3AD203B41FA5}">
                      <a16:colId xmlns:a16="http://schemas.microsoft.com/office/drawing/2014/main" val="3151810007"/>
                    </a:ext>
                  </a:extLst>
                </a:gridCol>
                <a:gridCol w="675330">
                  <a:extLst>
                    <a:ext uri="{9D8B030D-6E8A-4147-A177-3AD203B41FA5}">
                      <a16:colId xmlns:a16="http://schemas.microsoft.com/office/drawing/2014/main" val="2529556529"/>
                    </a:ext>
                  </a:extLst>
                </a:gridCol>
                <a:gridCol w="675330">
                  <a:extLst>
                    <a:ext uri="{9D8B030D-6E8A-4147-A177-3AD203B41FA5}">
                      <a16:colId xmlns:a16="http://schemas.microsoft.com/office/drawing/2014/main" val="233748235"/>
                    </a:ext>
                  </a:extLst>
                </a:gridCol>
                <a:gridCol w="554117">
                  <a:extLst>
                    <a:ext uri="{9D8B030D-6E8A-4147-A177-3AD203B41FA5}">
                      <a16:colId xmlns:a16="http://schemas.microsoft.com/office/drawing/2014/main" val="458075355"/>
                    </a:ext>
                  </a:extLst>
                </a:gridCol>
                <a:gridCol w="554117">
                  <a:extLst>
                    <a:ext uri="{9D8B030D-6E8A-4147-A177-3AD203B41FA5}">
                      <a16:colId xmlns:a16="http://schemas.microsoft.com/office/drawing/2014/main" val="1328465777"/>
                    </a:ext>
                  </a:extLst>
                </a:gridCol>
                <a:gridCol w="554117">
                  <a:extLst>
                    <a:ext uri="{9D8B030D-6E8A-4147-A177-3AD203B41FA5}">
                      <a16:colId xmlns:a16="http://schemas.microsoft.com/office/drawing/2014/main" val="180409278"/>
                    </a:ext>
                  </a:extLst>
                </a:gridCol>
                <a:gridCol w="554117">
                  <a:extLst>
                    <a:ext uri="{9D8B030D-6E8A-4147-A177-3AD203B41FA5}">
                      <a16:colId xmlns:a16="http://schemas.microsoft.com/office/drawing/2014/main" val="2779531520"/>
                    </a:ext>
                  </a:extLst>
                </a:gridCol>
              </a:tblGrid>
              <a:tr h="381914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776725"/>
                  </a:ext>
                </a:extLst>
              </a:tr>
              <a:tr h="381914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527024"/>
                  </a:ext>
                </a:extLst>
              </a:tr>
              <a:tr h="39500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835980"/>
                  </a:ext>
                </a:extLst>
              </a:tr>
              <a:tr h="6328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346706"/>
                  </a:ext>
                </a:extLst>
              </a:tr>
              <a:tr h="6328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541462"/>
                  </a:ext>
                </a:extLst>
              </a:tr>
              <a:tr h="6328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897206"/>
                  </a:ext>
                </a:extLst>
              </a:tr>
              <a:tr h="2291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Salones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69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CONTENIDO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hlinkClick r:id="rId2" action="ppaction://hlinksldjump"/>
              </a:rPr>
              <a:t>Indicadores de Ocupación de Salones de Clases</a:t>
            </a:r>
            <a:r>
              <a:rPr lang="es-ES" sz="2800" dirty="0" smtClean="0">
                <a:hlinkClick r:id="rId2" action="ppaction://hlinksldjump"/>
              </a:rPr>
              <a:t>.</a:t>
            </a:r>
            <a:endParaRPr lang="es-ES" sz="2800" dirty="0"/>
          </a:p>
          <a:p>
            <a:pPr lvl="1"/>
            <a:r>
              <a:rPr lang="es-ES" sz="2400" dirty="0">
                <a:hlinkClick r:id="rId3" action="ppaction://hlinksldjump"/>
              </a:rPr>
              <a:t>Total salones.</a:t>
            </a:r>
            <a:endParaRPr lang="es-ES" sz="2400" dirty="0"/>
          </a:p>
          <a:p>
            <a:pPr lvl="1"/>
            <a:r>
              <a:rPr lang="es-ES" sz="2400" dirty="0">
                <a:hlinkClick r:id="rId4" action="ppaction://hlinksldjump"/>
              </a:rPr>
              <a:t>Salones de Maestría.</a:t>
            </a:r>
            <a:endParaRPr lang="es-ES" sz="2400" dirty="0"/>
          </a:p>
          <a:p>
            <a:pPr lvl="1"/>
            <a:r>
              <a:rPr lang="es-ES" sz="2400" dirty="0">
                <a:hlinkClick r:id="rId5" action="ppaction://hlinksldjump"/>
              </a:rPr>
              <a:t>Salones de Doctorado.</a:t>
            </a:r>
            <a:endParaRPr lang="es-ES" sz="2400" dirty="0"/>
          </a:p>
          <a:p>
            <a:pPr>
              <a:spcBef>
                <a:spcPts val="2400"/>
              </a:spcBef>
            </a:pPr>
            <a:r>
              <a:rPr lang="es-ES" sz="2800" dirty="0">
                <a:hlinkClick r:id="rId6" action="ppaction://hlinksldjump"/>
              </a:rPr>
              <a:t>Indicadores de Ocupación de Laboratorios.</a:t>
            </a:r>
            <a:endParaRPr lang="es-ES" sz="2800" dirty="0"/>
          </a:p>
          <a:p>
            <a:pPr>
              <a:spcBef>
                <a:spcPts val="2400"/>
              </a:spcBef>
            </a:pPr>
            <a:r>
              <a:rPr lang="es-ES" sz="2800" dirty="0">
                <a:hlinkClick r:id="rId7" action="ppaction://hlinksldjump"/>
              </a:rPr>
              <a:t>Indicadores de Ocupación de Salas de Usuario.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8399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Salones de Doctorados – Ocupación por salón (total)</a:t>
            </a:r>
            <a:endParaRPr lang="es-CO" dirty="0"/>
          </a:p>
        </p:txBody>
      </p:sp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341734" y="6027312"/>
            <a:ext cx="1481071" cy="592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Contenido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840076"/>
              </p:ext>
            </p:extLst>
          </p:nvPr>
        </p:nvGraphicFramePr>
        <p:xfrm>
          <a:off x="1183800" y="1995935"/>
          <a:ext cx="9824400" cy="3772802"/>
        </p:xfrm>
        <a:graphic>
          <a:graphicData uri="http://schemas.openxmlformats.org/drawingml/2006/table">
            <a:tbl>
              <a:tblPr/>
              <a:tblGrid>
                <a:gridCol w="1737936">
                  <a:extLst>
                    <a:ext uri="{9D8B030D-6E8A-4147-A177-3AD203B41FA5}">
                      <a16:colId xmlns:a16="http://schemas.microsoft.com/office/drawing/2014/main" val="3011063367"/>
                    </a:ext>
                  </a:extLst>
                </a:gridCol>
                <a:gridCol w="1012390">
                  <a:extLst>
                    <a:ext uri="{9D8B030D-6E8A-4147-A177-3AD203B41FA5}">
                      <a16:colId xmlns:a16="http://schemas.microsoft.com/office/drawing/2014/main" val="2229546287"/>
                    </a:ext>
                  </a:extLst>
                </a:gridCol>
                <a:gridCol w="2366461">
                  <a:extLst>
                    <a:ext uri="{9D8B030D-6E8A-4147-A177-3AD203B41FA5}">
                      <a16:colId xmlns:a16="http://schemas.microsoft.com/office/drawing/2014/main" val="1202251217"/>
                    </a:ext>
                  </a:extLst>
                </a:gridCol>
                <a:gridCol w="2294750">
                  <a:extLst>
                    <a:ext uri="{9D8B030D-6E8A-4147-A177-3AD203B41FA5}">
                      <a16:colId xmlns:a16="http://schemas.microsoft.com/office/drawing/2014/main" val="2609395673"/>
                    </a:ext>
                  </a:extLst>
                </a:gridCol>
                <a:gridCol w="2412863">
                  <a:extLst>
                    <a:ext uri="{9D8B030D-6E8A-4147-A177-3AD203B41FA5}">
                      <a16:colId xmlns:a16="http://schemas.microsoft.com/office/drawing/2014/main" val="579983997"/>
                    </a:ext>
                  </a:extLst>
                </a:gridCol>
              </a:tblGrid>
              <a:tr h="338368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525977"/>
                  </a:ext>
                </a:extLst>
              </a:tr>
              <a:tr h="1065858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0563"/>
                  </a:ext>
                </a:extLst>
              </a:tr>
              <a:tr h="33836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Salones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514790"/>
                  </a:ext>
                </a:extLst>
              </a:tr>
              <a:tr h="3383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026254"/>
                  </a:ext>
                </a:extLst>
              </a:tr>
              <a:tr h="3383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275258"/>
                  </a:ext>
                </a:extLst>
              </a:tr>
              <a:tr h="3383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54G2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18257"/>
                  </a:ext>
                </a:extLst>
              </a:tr>
              <a:tr h="3383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618751"/>
                  </a:ext>
                </a:extLst>
              </a:tr>
              <a:tr h="3383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65229"/>
                  </a:ext>
                </a:extLst>
              </a:tr>
              <a:tr h="3383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659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de Ocupación de </a:t>
            </a:r>
            <a:r>
              <a:rPr lang="es-CO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b="1" dirty="0"/>
              <a:t>Distribución de Laboratorios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sp>
        <p:nvSpPr>
          <p:cNvPr id="4" name="11 CuadroTexto"/>
          <p:cNvSpPr txBox="1"/>
          <p:nvPr/>
        </p:nvSpPr>
        <p:spPr>
          <a:xfrm>
            <a:off x="998110" y="1842566"/>
            <a:ext cx="4906888" cy="400110"/>
          </a:xfrm>
          <a:prstGeom prst="rect">
            <a:avLst/>
          </a:prstGeom>
          <a:solidFill>
            <a:srgbClr val="F7964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RESUMEN POR TIPO</a:t>
            </a:r>
          </a:p>
        </p:txBody>
      </p:sp>
      <p:sp>
        <p:nvSpPr>
          <p:cNvPr id="6" name="11 CuadroTexto"/>
          <p:cNvSpPr txBox="1"/>
          <p:nvPr/>
        </p:nvSpPr>
        <p:spPr>
          <a:xfrm>
            <a:off x="6402504" y="3334029"/>
            <a:ext cx="4824536" cy="400110"/>
          </a:xfrm>
          <a:prstGeom prst="rect">
            <a:avLst/>
          </a:prstGeom>
          <a:solidFill>
            <a:srgbClr val="99CB38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000" b="1" kern="0" dirty="0">
                <a:solidFill>
                  <a:prstClr val="black"/>
                </a:solidFill>
                <a:latin typeface="Calibri"/>
              </a:rPr>
              <a:t>LABORATORIOS CAMPUS</a:t>
            </a:r>
          </a:p>
        </p:txBody>
      </p:sp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48371"/>
              </p:ext>
            </p:extLst>
          </p:nvPr>
        </p:nvGraphicFramePr>
        <p:xfrm>
          <a:off x="1014118" y="2293640"/>
          <a:ext cx="4890880" cy="2392680"/>
        </p:xfrm>
        <a:graphic>
          <a:graphicData uri="http://schemas.openxmlformats.org/drawingml/2006/table">
            <a:tbl>
              <a:tblPr firstRow="1" bandRow="1"/>
              <a:tblGrid>
                <a:gridCol w="296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Descripción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Cantidad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Laboratorios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u="none" dirty="0" smtClean="0">
                          <a:latin typeface="Tw Cen MT" panose="020B0602020104020603" pitchFamily="34" charset="0"/>
                        </a:rPr>
                        <a:t>77</a:t>
                      </a:r>
                      <a:endParaRPr lang="es-CO" sz="1800" u="none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Laboratorio y Salas de Usuarios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 smtClean="0">
                          <a:latin typeface="Tw Cen MT" panose="020B0602020104020603" pitchFamily="34" charset="0"/>
                        </a:rPr>
                        <a:t>41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Laboratorios y Salones de clase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b="1" dirty="0">
                          <a:latin typeface="Tw Cen MT" panose="020B0602020104020603" pitchFamily="34" charset="0"/>
                        </a:rPr>
                        <a:t>TOTAL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b="1" dirty="0" smtClean="0">
                          <a:latin typeface="Tw Cen MT" panose="020B0602020104020603" pitchFamily="34" charset="0"/>
                        </a:rPr>
                        <a:t>119</a:t>
                      </a:r>
                      <a:endParaRPr lang="es-CO" sz="1800" b="1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28235"/>
              </p:ext>
            </p:extLst>
          </p:nvPr>
        </p:nvGraphicFramePr>
        <p:xfrm>
          <a:off x="6402504" y="3766077"/>
          <a:ext cx="4848537" cy="2423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Concepto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Nro. </a:t>
                      </a:r>
                      <a:r>
                        <a:rPr lang="es-CO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de laboratorios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Nro. </a:t>
                      </a:r>
                      <a:r>
                        <a:rPr lang="es-CO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de </a:t>
                      </a:r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sillas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74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1.274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Laboratorio</a:t>
                      </a:r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 y Salas de Usuario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40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930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Laboratorio y salón de clases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115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2.254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076" y="495118"/>
            <a:ext cx="10515600" cy="646055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Laboratorios 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086355"/>
              </p:ext>
            </p:extLst>
          </p:nvPr>
        </p:nvGraphicFramePr>
        <p:xfrm>
          <a:off x="301335" y="1141176"/>
          <a:ext cx="11647651" cy="5183738"/>
        </p:xfrm>
        <a:graphic>
          <a:graphicData uri="http://schemas.openxmlformats.org/drawingml/2006/table">
            <a:tbl>
              <a:tblPr/>
              <a:tblGrid>
                <a:gridCol w="521634">
                  <a:extLst>
                    <a:ext uri="{9D8B030D-6E8A-4147-A177-3AD203B41FA5}">
                      <a16:colId xmlns:a16="http://schemas.microsoft.com/office/drawing/2014/main" val="855039956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1503836488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3867466228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2273913454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1726749368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3820622389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1239467263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3757630151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981247880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1091268581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2108583293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1342039192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248595240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2878646877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576821030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1076826802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1348545989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3928023907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4277757333"/>
                    </a:ext>
                  </a:extLst>
                </a:gridCol>
                <a:gridCol w="521634">
                  <a:extLst>
                    <a:ext uri="{9D8B030D-6E8A-4147-A177-3AD203B41FA5}">
                      <a16:colId xmlns:a16="http://schemas.microsoft.com/office/drawing/2014/main" val="2178588268"/>
                    </a:ext>
                  </a:extLst>
                </a:gridCol>
                <a:gridCol w="608572">
                  <a:extLst>
                    <a:ext uri="{9D8B030D-6E8A-4147-A177-3AD203B41FA5}">
                      <a16:colId xmlns:a16="http://schemas.microsoft.com/office/drawing/2014/main" val="3566404275"/>
                    </a:ext>
                  </a:extLst>
                </a:gridCol>
                <a:gridCol w="606399">
                  <a:extLst>
                    <a:ext uri="{9D8B030D-6E8A-4147-A177-3AD203B41FA5}">
                      <a16:colId xmlns:a16="http://schemas.microsoft.com/office/drawing/2014/main" val="1495733816"/>
                    </a:ext>
                  </a:extLst>
                </a:gridCol>
              </a:tblGrid>
              <a:tr h="1188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Aulas (No. Sillas)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BKCP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L5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L6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786998"/>
                  </a:ext>
                </a:extLst>
              </a:tr>
              <a:tr h="2265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Salones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 Sillas/hora</a:t>
                      </a:r>
                    </a:p>
                  </a:txBody>
                  <a:tcPr marL="5672" marR="5672" marT="5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65166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3191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68073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52973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868586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89989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99722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3410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032870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83152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413097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581179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3210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04230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83034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012832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31890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75294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240621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8746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16163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208054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528809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460441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46151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96178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68838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101530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58366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02700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8596"/>
                  </a:ext>
                </a:extLst>
              </a:tr>
              <a:tr h="147020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0065"/>
                  </a:ext>
                </a:extLst>
              </a:tr>
              <a:tr h="257717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2" marR="5672" marT="56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27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Laboratorios </a:t>
            </a:r>
            <a:br>
              <a:rPr lang="es-CO" sz="4000" b="1" dirty="0"/>
            </a:br>
            <a:r>
              <a:rPr lang="es-CO" sz="4000" b="1" i="1" dirty="0"/>
              <a:t>Programados</a:t>
            </a:r>
            <a:r>
              <a:rPr lang="es-CO" sz="4000" b="1" dirty="0"/>
              <a:t> 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686384"/>
              </p:ext>
            </p:extLst>
          </p:nvPr>
        </p:nvGraphicFramePr>
        <p:xfrm>
          <a:off x="899689" y="1463270"/>
          <a:ext cx="10395390" cy="4559880"/>
        </p:xfrm>
        <a:graphic>
          <a:graphicData uri="http://schemas.openxmlformats.org/drawingml/2006/table">
            <a:tbl>
              <a:tblPr/>
              <a:tblGrid>
                <a:gridCol w="781713">
                  <a:extLst>
                    <a:ext uri="{9D8B030D-6E8A-4147-A177-3AD203B41FA5}">
                      <a16:colId xmlns:a16="http://schemas.microsoft.com/office/drawing/2014/main" val="1870447440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837384599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2780335488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3045732381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629791363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286686311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640430098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918497532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743993074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243036674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840125823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2766573141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3593406832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3596938009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2672774011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496900677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1355244653"/>
                    </a:ext>
                  </a:extLst>
                </a:gridCol>
                <a:gridCol w="473267">
                  <a:extLst>
                    <a:ext uri="{9D8B030D-6E8A-4147-A177-3AD203B41FA5}">
                      <a16:colId xmlns:a16="http://schemas.microsoft.com/office/drawing/2014/main" val="3824881397"/>
                    </a:ext>
                  </a:extLst>
                </a:gridCol>
                <a:gridCol w="784069">
                  <a:extLst>
                    <a:ext uri="{9D8B030D-6E8A-4147-A177-3AD203B41FA5}">
                      <a16:colId xmlns:a16="http://schemas.microsoft.com/office/drawing/2014/main" val="3002888256"/>
                    </a:ext>
                  </a:extLst>
                </a:gridCol>
                <a:gridCol w="784069">
                  <a:extLst>
                    <a:ext uri="{9D8B030D-6E8A-4147-A177-3AD203B41FA5}">
                      <a16:colId xmlns:a16="http://schemas.microsoft.com/office/drawing/2014/main" val="2258537186"/>
                    </a:ext>
                  </a:extLst>
                </a:gridCol>
              </a:tblGrid>
              <a:tr h="1589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Aulas (No.  Sillas)</a:t>
                      </a:r>
                    </a:p>
                  </a:txBody>
                  <a:tcPr marL="6966" marR="6966" marT="69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BKCP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L1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L2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L3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L4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L5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L6</a:t>
                      </a:r>
                    </a:p>
                  </a:txBody>
                  <a:tcPr marL="6966" marR="6966" marT="69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5192"/>
                  </a:ext>
                </a:extLst>
              </a:tr>
              <a:tr h="30561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Laboratorios</a:t>
                      </a: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Capacidad Sillas / hora</a:t>
                      </a: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70511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41216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588852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914566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762219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754889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334696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344087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239852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413817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379858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77089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93531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13726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945189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594651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356502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216151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920929"/>
                  </a:ext>
                </a:extLst>
              </a:tr>
              <a:tr h="15659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175876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555857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586118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426052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27610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773799"/>
                  </a:ext>
                </a:extLst>
              </a:tr>
              <a:tr h="15893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476644"/>
                  </a:ext>
                </a:extLst>
              </a:tr>
              <a:tr h="16649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04085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6396335"/>
            <a:ext cx="397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</a:t>
            </a:r>
            <a:r>
              <a:rPr lang="es-CO" sz="1200" dirty="0" smtClean="0">
                <a:solidFill>
                  <a:schemeClr val="bg1"/>
                </a:solidFill>
              </a:rPr>
              <a:t>los laboratorios del </a:t>
            </a:r>
            <a:r>
              <a:rPr lang="es-CO" sz="1200" dirty="0">
                <a:solidFill>
                  <a:schemeClr val="bg1"/>
                </a:solidFill>
              </a:rPr>
              <a:t>Hospital. </a:t>
            </a:r>
          </a:p>
          <a:p>
            <a:r>
              <a:rPr lang="es-CO" sz="1200" dirty="0">
                <a:solidFill>
                  <a:schemeClr val="bg1"/>
                </a:solidFill>
              </a:rPr>
              <a:t>Total de </a:t>
            </a:r>
            <a:r>
              <a:rPr lang="es-CO" sz="1200" dirty="0" smtClean="0">
                <a:solidFill>
                  <a:schemeClr val="bg1"/>
                </a:solidFill>
              </a:rPr>
              <a:t>laboratorios utilizados </a:t>
            </a:r>
            <a:r>
              <a:rPr lang="es-CO" sz="1200" dirty="0">
                <a:solidFill>
                  <a:schemeClr val="bg1"/>
                </a:solidFill>
              </a:rPr>
              <a:t>para el cálculo del índice: </a:t>
            </a:r>
            <a:r>
              <a:rPr lang="es-CO" sz="1200" dirty="0" smtClean="0">
                <a:solidFill>
                  <a:schemeClr val="bg1"/>
                </a:solidFill>
              </a:rPr>
              <a:t>62. </a:t>
            </a:r>
            <a:endParaRPr lang="es-CO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Laboratorios </a:t>
            </a:r>
            <a:br>
              <a:rPr lang="es-CO" sz="4000" b="1" dirty="0"/>
            </a:br>
            <a:r>
              <a:rPr lang="es-CO" sz="4000" b="1" i="1" dirty="0" smtClean="0"/>
              <a:t>no programados</a:t>
            </a:r>
            <a:r>
              <a:rPr lang="es-CO" sz="4000" b="1" dirty="0" smtClean="0"/>
              <a:t> </a:t>
            </a:r>
            <a:r>
              <a:rPr lang="es-CO" sz="4000" b="1" dirty="0"/>
              <a:t>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704638" y="125845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35084"/>
              </p:ext>
            </p:extLst>
          </p:nvPr>
        </p:nvGraphicFramePr>
        <p:xfrm>
          <a:off x="1173163" y="1885950"/>
          <a:ext cx="9906000" cy="443103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63279217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321517627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90733827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86217100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6022032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02006682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14363724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25850213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761107869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345137187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17435379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7802521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311252699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399814099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660924723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Aulas (No.  Sillas)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BKCP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L1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733649"/>
                  </a:ext>
                </a:extLst>
              </a:tr>
              <a:tr h="3143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Laboratorios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Capacidad Sillas / hora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795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106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4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613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1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399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469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180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037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6963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0619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03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854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0230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631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673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703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241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103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7959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661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835490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0" y="6581001"/>
            <a:ext cx="2948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</a:t>
            </a:r>
            <a:r>
              <a:rPr lang="es-CO" sz="1200" dirty="0" smtClean="0">
                <a:solidFill>
                  <a:schemeClr val="bg1"/>
                </a:solidFill>
              </a:rPr>
              <a:t>los laboratorios del </a:t>
            </a:r>
            <a:r>
              <a:rPr lang="es-CO" sz="1200" dirty="0">
                <a:solidFill>
                  <a:schemeClr val="bg1"/>
                </a:solidFill>
              </a:rPr>
              <a:t>Hospital. </a:t>
            </a:r>
          </a:p>
        </p:txBody>
      </p:sp>
    </p:spTree>
    <p:extLst>
      <p:ext uri="{BB962C8B-B14F-4D97-AF65-F5344CB8AC3E}">
        <p14:creationId xmlns:p14="http://schemas.microsoft.com/office/powerpoint/2010/main" val="47635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3475" y="197700"/>
            <a:ext cx="10515600" cy="909883"/>
          </a:xfrm>
        </p:spPr>
        <p:txBody>
          <a:bodyPr/>
          <a:lstStyle/>
          <a:p>
            <a:pPr algn="ctr"/>
            <a:r>
              <a:rPr lang="es-CO" b="1" dirty="0"/>
              <a:t>Índice de Ocupación de Laboratorios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20007"/>
              </p:ext>
            </p:extLst>
          </p:nvPr>
        </p:nvGraphicFramePr>
        <p:xfrm>
          <a:off x="5715000" y="5474959"/>
          <a:ext cx="4847682" cy="4886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6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34017" y="6452308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56936"/>
              </p:ext>
            </p:extLst>
          </p:nvPr>
        </p:nvGraphicFramePr>
        <p:xfrm>
          <a:off x="1454728" y="1984663"/>
          <a:ext cx="9107956" cy="3478786"/>
        </p:xfrm>
        <a:graphic>
          <a:graphicData uri="http://schemas.openxmlformats.org/drawingml/2006/table">
            <a:tbl>
              <a:tblPr/>
              <a:tblGrid>
                <a:gridCol w="799186">
                  <a:extLst>
                    <a:ext uri="{9D8B030D-6E8A-4147-A177-3AD203B41FA5}">
                      <a16:colId xmlns:a16="http://schemas.microsoft.com/office/drawing/2014/main" val="1640682792"/>
                    </a:ext>
                  </a:extLst>
                </a:gridCol>
                <a:gridCol w="3466610">
                  <a:extLst>
                    <a:ext uri="{9D8B030D-6E8A-4147-A177-3AD203B41FA5}">
                      <a16:colId xmlns:a16="http://schemas.microsoft.com/office/drawing/2014/main" val="2623016686"/>
                    </a:ext>
                  </a:extLst>
                </a:gridCol>
                <a:gridCol w="1754062">
                  <a:extLst>
                    <a:ext uri="{9D8B030D-6E8A-4147-A177-3AD203B41FA5}">
                      <a16:colId xmlns:a16="http://schemas.microsoft.com/office/drawing/2014/main" val="816552297"/>
                    </a:ext>
                  </a:extLst>
                </a:gridCol>
                <a:gridCol w="996390">
                  <a:extLst>
                    <a:ext uri="{9D8B030D-6E8A-4147-A177-3AD203B41FA5}">
                      <a16:colId xmlns:a16="http://schemas.microsoft.com/office/drawing/2014/main" val="1554810519"/>
                    </a:ext>
                  </a:extLst>
                </a:gridCol>
                <a:gridCol w="1037907">
                  <a:extLst>
                    <a:ext uri="{9D8B030D-6E8A-4147-A177-3AD203B41FA5}">
                      <a16:colId xmlns:a16="http://schemas.microsoft.com/office/drawing/2014/main" val="1964705037"/>
                    </a:ext>
                  </a:extLst>
                </a:gridCol>
                <a:gridCol w="1053801">
                  <a:extLst>
                    <a:ext uri="{9D8B030D-6E8A-4147-A177-3AD203B41FA5}">
                      <a16:colId xmlns:a16="http://schemas.microsoft.com/office/drawing/2014/main" val="3531635863"/>
                    </a:ext>
                  </a:extLst>
                </a:gridCol>
              </a:tblGrid>
              <a:tr h="45019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708099"/>
                  </a:ext>
                </a:extLst>
              </a:tr>
              <a:tr h="286488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37832"/>
                  </a:ext>
                </a:extLst>
              </a:tr>
              <a:tr h="8185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21006"/>
                  </a:ext>
                </a:extLst>
              </a:tr>
              <a:tr h="8185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010691"/>
                  </a:ext>
                </a:extLst>
              </a:tr>
              <a:tr h="8185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750552"/>
                  </a:ext>
                </a:extLst>
              </a:tr>
              <a:tr h="2864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Laboratorios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71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8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368682" y="5526910"/>
            <a:ext cx="1481071" cy="592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Contenido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23084" y="700453"/>
            <a:ext cx="10515600" cy="909883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Índice de Ocupación de Laboratorios</a:t>
            </a:r>
            <a:br>
              <a:rPr lang="es-CO" b="1" dirty="0"/>
            </a:br>
            <a:r>
              <a:rPr lang="es-CO" b="1" dirty="0" smtClean="0"/>
              <a:t>2022-1 </a:t>
            </a:r>
            <a:r>
              <a:rPr lang="es-CO" b="1" dirty="0"/>
              <a:t>y </a:t>
            </a:r>
            <a:r>
              <a:rPr lang="es-CO" b="1" dirty="0" smtClean="0"/>
              <a:t>2023-1</a:t>
            </a:r>
            <a:endParaRPr lang="es-CO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934017" y="6452308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54300"/>
              </p:ext>
            </p:extLst>
          </p:nvPr>
        </p:nvGraphicFramePr>
        <p:xfrm>
          <a:off x="640342" y="2124633"/>
          <a:ext cx="10911317" cy="3069309"/>
        </p:xfrm>
        <a:graphic>
          <a:graphicData uri="http://schemas.openxmlformats.org/drawingml/2006/table">
            <a:tbl>
              <a:tblPr/>
              <a:tblGrid>
                <a:gridCol w="622629">
                  <a:extLst>
                    <a:ext uri="{9D8B030D-6E8A-4147-A177-3AD203B41FA5}">
                      <a16:colId xmlns:a16="http://schemas.microsoft.com/office/drawing/2014/main" val="1250569879"/>
                    </a:ext>
                  </a:extLst>
                </a:gridCol>
                <a:gridCol w="3734072">
                  <a:extLst>
                    <a:ext uri="{9D8B030D-6E8A-4147-A177-3AD203B41FA5}">
                      <a16:colId xmlns:a16="http://schemas.microsoft.com/office/drawing/2014/main" val="1753588401"/>
                    </a:ext>
                  </a:extLst>
                </a:gridCol>
                <a:gridCol w="1262008">
                  <a:extLst>
                    <a:ext uri="{9D8B030D-6E8A-4147-A177-3AD203B41FA5}">
                      <a16:colId xmlns:a16="http://schemas.microsoft.com/office/drawing/2014/main" val="1420621165"/>
                    </a:ext>
                  </a:extLst>
                </a:gridCol>
                <a:gridCol w="1262008">
                  <a:extLst>
                    <a:ext uri="{9D8B030D-6E8A-4147-A177-3AD203B41FA5}">
                      <a16:colId xmlns:a16="http://schemas.microsoft.com/office/drawing/2014/main" val="4195975101"/>
                    </a:ext>
                  </a:extLst>
                </a:gridCol>
                <a:gridCol w="763074">
                  <a:extLst>
                    <a:ext uri="{9D8B030D-6E8A-4147-A177-3AD203B41FA5}">
                      <a16:colId xmlns:a16="http://schemas.microsoft.com/office/drawing/2014/main" val="504651013"/>
                    </a:ext>
                  </a:extLst>
                </a:gridCol>
                <a:gridCol w="763074">
                  <a:extLst>
                    <a:ext uri="{9D8B030D-6E8A-4147-A177-3AD203B41FA5}">
                      <a16:colId xmlns:a16="http://schemas.microsoft.com/office/drawing/2014/main" val="2267779534"/>
                    </a:ext>
                  </a:extLst>
                </a:gridCol>
                <a:gridCol w="626113">
                  <a:extLst>
                    <a:ext uri="{9D8B030D-6E8A-4147-A177-3AD203B41FA5}">
                      <a16:colId xmlns:a16="http://schemas.microsoft.com/office/drawing/2014/main" val="2246813629"/>
                    </a:ext>
                  </a:extLst>
                </a:gridCol>
                <a:gridCol w="626113">
                  <a:extLst>
                    <a:ext uri="{9D8B030D-6E8A-4147-A177-3AD203B41FA5}">
                      <a16:colId xmlns:a16="http://schemas.microsoft.com/office/drawing/2014/main" val="3371035775"/>
                    </a:ext>
                  </a:extLst>
                </a:gridCol>
                <a:gridCol w="626113">
                  <a:extLst>
                    <a:ext uri="{9D8B030D-6E8A-4147-A177-3AD203B41FA5}">
                      <a16:colId xmlns:a16="http://schemas.microsoft.com/office/drawing/2014/main" val="2690061522"/>
                    </a:ext>
                  </a:extLst>
                </a:gridCol>
                <a:gridCol w="626113">
                  <a:extLst>
                    <a:ext uri="{9D8B030D-6E8A-4147-A177-3AD203B41FA5}">
                      <a16:colId xmlns:a16="http://schemas.microsoft.com/office/drawing/2014/main" val="1905383740"/>
                    </a:ext>
                  </a:extLst>
                </a:gridCol>
              </a:tblGrid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96065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51801"/>
                  </a:ext>
                </a:extLst>
              </a:tr>
              <a:tr h="223804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1340"/>
                  </a:ext>
                </a:extLst>
              </a:tr>
              <a:tr h="6394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429934"/>
                  </a:ext>
                </a:extLst>
              </a:tr>
              <a:tr h="6394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366237"/>
                  </a:ext>
                </a:extLst>
              </a:tr>
              <a:tr h="6394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619943"/>
                  </a:ext>
                </a:extLst>
              </a:tr>
              <a:tr h="2238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Laboratorios Ocupados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3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de Ocupación de </a:t>
            </a:r>
            <a:r>
              <a:rPr lang="es-CO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Salas de Usuario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b="1" dirty="0"/>
              <a:t>Distribución de Salas de Usuario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097280" y="4767764"/>
            <a:ext cx="443168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Tw Cen MT" panose="020B0602020104020603" pitchFamily="34" charset="0"/>
              </a:rPr>
              <a:t>*  Se incluyen las Salas Biblab1, Biblab2, Biblab3 y SDU10 que no están disponibles para programación académica, así como la sala 27H-2 que se encuentra fuera del campus en el Hospital Universitario.</a:t>
            </a:r>
          </a:p>
          <a:p>
            <a:endParaRPr lang="es-CO" sz="800" dirty="0">
              <a:latin typeface="Tw Cen MT" panose="020B0602020104020603" pitchFamily="34" charset="0"/>
            </a:endParaRPr>
          </a:p>
          <a:p>
            <a:r>
              <a:rPr lang="es-CO" sz="1400" dirty="0">
                <a:latin typeface="Tw Cen MT" panose="020B0602020104020603" pitchFamily="34" charset="0"/>
              </a:rPr>
              <a:t>** Se incluye la sala - laboratorio H-3L que se encuentra fuera del campus en el Hospital Universitario.</a:t>
            </a:r>
            <a:br>
              <a:rPr lang="es-CO" sz="1400" dirty="0">
                <a:latin typeface="Tw Cen MT" panose="020B0602020104020603" pitchFamily="34" charset="0"/>
              </a:rPr>
            </a:br>
            <a:endParaRPr lang="es-CO" sz="1400" dirty="0">
              <a:latin typeface="Tw Cen MT" panose="020B0602020104020603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998110" y="1842566"/>
            <a:ext cx="4906888" cy="400110"/>
          </a:xfrm>
          <a:prstGeom prst="rect">
            <a:avLst/>
          </a:prstGeom>
          <a:solidFill>
            <a:srgbClr val="F7964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RESUMEN POR TIPO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6440604" y="2460353"/>
            <a:ext cx="4824536" cy="400110"/>
          </a:xfrm>
          <a:prstGeom prst="rect">
            <a:avLst/>
          </a:prstGeom>
          <a:solidFill>
            <a:srgbClr val="99CB38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000" b="1" kern="0" dirty="0">
                <a:solidFill>
                  <a:prstClr val="black"/>
                </a:solidFill>
                <a:latin typeface="Calibri"/>
              </a:rPr>
              <a:t>SALAS DEL CAMPUS</a:t>
            </a:r>
          </a:p>
        </p:txBody>
      </p:sp>
      <p:graphicFrame>
        <p:nvGraphicFramePr>
          <p:cNvPr id="8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205292"/>
              </p:ext>
            </p:extLst>
          </p:nvPr>
        </p:nvGraphicFramePr>
        <p:xfrm>
          <a:off x="1014118" y="2293640"/>
          <a:ext cx="4889389" cy="2225040"/>
        </p:xfrm>
        <a:graphic>
          <a:graphicData uri="http://schemas.openxmlformats.org/drawingml/2006/table">
            <a:tbl>
              <a:tblPr firstRow="1" bandRow="1"/>
              <a:tblGrid>
                <a:gridCol w="3377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Descripción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Cantidad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Salas</a:t>
                      </a:r>
                      <a:r>
                        <a:rPr lang="es-CO" sz="1800" baseline="0" dirty="0">
                          <a:latin typeface="Tw Cen MT" panose="020B0602020104020603" pitchFamily="34" charset="0"/>
                        </a:rPr>
                        <a:t> de usuario*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u="none" dirty="0">
                          <a:latin typeface="Tw Cen MT" panose="020B0602020104020603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Salas de usuario y Laboratorios**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Salas</a:t>
                      </a:r>
                      <a:r>
                        <a:rPr lang="es-CO" sz="1800" baseline="0" dirty="0">
                          <a:latin typeface="Tw Cen MT" panose="020B0602020104020603" pitchFamily="34" charset="0"/>
                        </a:rPr>
                        <a:t> de usuario y Salón de clase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Tw Cen MT" panose="020B0602020104020603" pitchFamily="34" charset="0"/>
                        </a:rPr>
                        <a:t>Infosalas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b="1" dirty="0">
                          <a:latin typeface="Tw Cen MT" panose="020B0602020104020603" pitchFamily="34" charset="0"/>
                        </a:rPr>
                        <a:t>TOTAL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CO" sz="1800" b="1" dirty="0">
                          <a:latin typeface="Tw Cen MT" panose="020B0602020104020603" pitchFamily="34" charset="0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57513"/>
              </p:ext>
            </p:extLst>
          </p:nvPr>
        </p:nvGraphicFramePr>
        <p:xfrm>
          <a:off x="6440604" y="2892401"/>
          <a:ext cx="4848537" cy="2961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Concepto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Nro. De Salas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Capacidad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Salas</a:t>
                      </a:r>
                      <a:r>
                        <a:rPr lang="es-CO" sz="1800" baseline="0" dirty="0">
                          <a:latin typeface="Tw Cen MT" panose="020B0602020104020603" pitchFamily="34" charset="0"/>
                        </a:rPr>
                        <a:t> de usuario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693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Salas de usuario y Laboratorios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930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Salas</a:t>
                      </a:r>
                      <a:r>
                        <a:rPr lang="es-CO" sz="1800" baseline="0" dirty="0">
                          <a:latin typeface="Tw Cen MT" panose="020B0602020104020603" pitchFamily="34" charset="0"/>
                        </a:rPr>
                        <a:t> de usuario y Salón de clase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CO" sz="1800" dirty="0">
                          <a:latin typeface="Tw Cen MT" panose="020B0602020104020603" pitchFamily="34" charset="0"/>
                        </a:rPr>
                        <a:t>Infosalas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2.390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2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de Ocupación de </a:t>
            </a:r>
            <a:r>
              <a:rPr lang="es-CO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Salones de Clases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56" y="32370"/>
            <a:ext cx="3007679" cy="9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38889"/>
            <a:ext cx="12192000" cy="664931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Salas de Usuario 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741152"/>
              </p:ext>
            </p:extLst>
          </p:nvPr>
        </p:nvGraphicFramePr>
        <p:xfrm>
          <a:off x="871608" y="1797633"/>
          <a:ext cx="10448784" cy="4453255"/>
        </p:xfrm>
        <a:graphic>
          <a:graphicData uri="http://schemas.openxmlformats.org/drawingml/2006/table">
            <a:tbl>
              <a:tblPr/>
              <a:tblGrid>
                <a:gridCol w="580488">
                  <a:extLst>
                    <a:ext uri="{9D8B030D-6E8A-4147-A177-3AD203B41FA5}">
                      <a16:colId xmlns:a16="http://schemas.microsoft.com/office/drawing/2014/main" val="3715861514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1262963028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1611890443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2125949229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2100692480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2235866571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4208986145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1738931733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2878127386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237301073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3712404381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4128574239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3756290479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2391850509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4146364328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3677681056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2312744674"/>
                    </a:ext>
                  </a:extLst>
                </a:gridCol>
                <a:gridCol w="580488">
                  <a:extLst>
                    <a:ext uri="{9D8B030D-6E8A-4147-A177-3AD203B41FA5}">
                      <a16:colId xmlns:a16="http://schemas.microsoft.com/office/drawing/2014/main" val="3533579523"/>
                    </a:ext>
                  </a:extLst>
                </a:gridCol>
              </a:tblGrid>
              <a:tr h="1668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Aulas (No. Sillas)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BACA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BKCP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19116"/>
                  </a:ext>
                </a:extLst>
              </a:tr>
              <a:tr h="2753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Salones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 Sillas/hora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058938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11323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112291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568103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704019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73000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996649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15592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560686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45989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697500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581348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156548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194336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63396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448396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299127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890098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511397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818253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837741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399113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247201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73426"/>
                  </a:ext>
                </a:extLst>
              </a:tr>
              <a:tr h="1668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</a:t>
                      </a:r>
                    </a:p>
                  </a:txBody>
                  <a:tcPr marL="6985" marR="6985" marT="6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10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1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6987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Salas de Usuario del Campus</a:t>
            </a:r>
            <a:br>
              <a:rPr lang="es-CO" sz="4000" b="1" dirty="0"/>
            </a:br>
            <a:r>
              <a:rPr lang="es-CO" sz="4000" b="1" i="1" dirty="0"/>
              <a:t>Programadas</a:t>
            </a:r>
            <a:r>
              <a:rPr lang="es-CO" sz="4000" b="1" dirty="0"/>
              <a:t> 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19924" y="6434435"/>
            <a:ext cx="420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las salas de usuario del Hospital. </a:t>
            </a:r>
          </a:p>
          <a:p>
            <a:r>
              <a:rPr lang="es-CO" sz="1200" dirty="0">
                <a:solidFill>
                  <a:schemeClr val="bg1"/>
                </a:solidFill>
              </a:rPr>
              <a:t>Total de salas de usuario utilizadas para el cálculo del índice: </a:t>
            </a:r>
            <a:r>
              <a:rPr lang="es-CO" sz="1200" dirty="0" smtClean="0">
                <a:solidFill>
                  <a:schemeClr val="bg1"/>
                </a:solidFill>
              </a:rPr>
              <a:t>38. </a:t>
            </a:r>
            <a:endParaRPr lang="es-CO" sz="1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96441"/>
              </p:ext>
            </p:extLst>
          </p:nvPr>
        </p:nvGraphicFramePr>
        <p:xfrm>
          <a:off x="852620" y="1841161"/>
          <a:ext cx="10478526" cy="4250719"/>
        </p:xfrm>
        <a:graphic>
          <a:graphicData uri="http://schemas.openxmlformats.org/drawingml/2006/table">
            <a:tbl>
              <a:tblPr/>
              <a:tblGrid>
                <a:gridCol w="963952">
                  <a:extLst>
                    <a:ext uri="{9D8B030D-6E8A-4147-A177-3AD203B41FA5}">
                      <a16:colId xmlns:a16="http://schemas.microsoft.com/office/drawing/2014/main" val="2554721538"/>
                    </a:ext>
                  </a:extLst>
                </a:gridCol>
                <a:gridCol w="666437">
                  <a:extLst>
                    <a:ext uri="{9D8B030D-6E8A-4147-A177-3AD203B41FA5}">
                      <a16:colId xmlns:a16="http://schemas.microsoft.com/office/drawing/2014/main" val="1598172093"/>
                    </a:ext>
                  </a:extLst>
                </a:gridCol>
                <a:gridCol w="666437">
                  <a:extLst>
                    <a:ext uri="{9D8B030D-6E8A-4147-A177-3AD203B41FA5}">
                      <a16:colId xmlns:a16="http://schemas.microsoft.com/office/drawing/2014/main" val="3012054865"/>
                    </a:ext>
                  </a:extLst>
                </a:gridCol>
                <a:gridCol w="666437">
                  <a:extLst>
                    <a:ext uri="{9D8B030D-6E8A-4147-A177-3AD203B41FA5}">
                      <a16:colId xmlns:a16="http://schemas.microsoft.com/office/drawing/2014/main" val="413283012"/>
                    </a:ext>
                  </a:extLst>
                </a:gridCol>
                <a:gridCol w="666437">
                  <a:extLst>
                    <a:ext uri="{9D8B030D-6E8A-4147-A177-3AD203B41FA5}">
                      <a16:colId xmlns:a16="http://schemas.microsoft.com/office/drawing/2014/main" val="77368260"/>
                    </a:ext>
                  </a:extLst>
                </a:gridCol>
                <a:gridCol w="666437">
                  <a:extLst>
                    <a:ext uri="{9D8B030D-6E8A-4147-A177-3AD203B41FA5}">
                      <a16:colId xmlns:a16="http://schemas.microsoft.com/office/drawing/2014/main" val="1008921158"/>
                    </a:ext>
                  </a:extLst>
                </a:gridCol>
                <a:gridCol w="714039">
                  <a:extLst>
                    <a:ext uri="{9D8B030D-6E8A-4147-A177-3AD203B41FA5}">
                      <a16:colId xmlns:a16="http://schemas.microsoft.com/office/drawing/2014/main" val="1427589260"/>
                    </a:ext>
                  </a:extLst>
                </a:gridCol>
                <a:gridCol w="714039">
                  <a:extLst>
                    <a:ext uri="{9D8B030D-6E8A-4147-A177-3AD203B41FA5}">
                      <a16:colId xmlns:a16="http://schemas.microsoft.com/office/drawing/2014/main" val="2019881206"/>
                    </a:ext>
                  </a:extLst>
                </a:gridCol>
                <a:gridCol w="714039">
                  <a:extLst>
                    <a:ext uri="{9D8B030D-6E8A-4147-A177-3AD203B41FA5}">
                      <a16:colId xmlns:a16="http://schemas.microsoft.com/office/drawing/2014/main" val="609687739"/>
                    </a:ext>
                  </a:extLst>
                </a:gridCol>
                <a:gridCol w="714039">
                  <a:extLst>
                    <a:ext uri="{9D8B030D-6E8A-4147-A177-3AD203B41FA5}">
                      <a16:colId xmlns:a16="http://schemas.microsoft.com/office/drawing/2014/main" val="1896157678"/>
                    </a:ext>
                  </a:extLst>
                </a:gridCol>
                <a:gridCol w="714039">
                  <a:extLst>
                    <a:ext uri="{9D8B030D-6E8A-4147-A177-3AD203B41FA5}">
                      <a16:colId xmlns:a16="http://schemas.microsoft.com/office/drawing/2014/main" val="3389390391"/>
                    </a:ext>
                  </a:extLst>
                </a:gridCol>
                <a:gridCol w="714039">
                  <a:extLst>
                    <a:ext uri="{9D8B030D-6E8A-4147-A177-3AD203B41FA5}">
                      <a16:colId xmlns:a16="http://schemas.microsoft.com/office/drawing/2014/main" val="3441450008"/>
                    </a:ext>
                  </a:extLst>
                </a:gridCol>
                <a:gridCol w="952053">
                  <a:extLst>
                    <a:ext uri="{9D8B030D-6E8A-4147-A177-3AD203B41FA5}">
                      <a16:colId xmlns:a16="http://schemas.microsoft.com/office/drawing/2014/main" val="924443821"/>
                    </a:ext>
                  </a:extLst>
                </a:gridCol>
                <a:gridCol w="946102">
                  <a:extLst>
                    <a:ext uri="{9D8B030D-6E8A-4147-A177-3AD203B41FA5}">
                      <a16:colId xmlns:a16="http://schemas.microsoft.com/office/drawing/2014/main" val="1603361982"/>
                    </a:ext>
                  </a:extLst>
                </a:gridCol>
              </a:tblGrid>
              <a:tr h="2303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Aulas (No.  Sillas)*</a:t>
                      </a:r>
                    </a:p>
                  </a:txBody>
                  <a:tcPr marL="8631" marR="8631" marT="8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L1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L2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L6</a:t>
                      </a:r>
                    </a:p>
                  </a:txBody>
                  <a:tcPr marL="8631" marR="8631" marT="8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092773"/>
                  </a:ext>
                </a:extLst>
              </a:tr>
              <a:tr h="3824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SDU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Capacidad Sillas / hora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61682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825405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283355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433678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779228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739067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554011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079593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7612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686359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375482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274233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319616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004782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896891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78123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83417"/>
                  </a:ext>
                </a:extLst>
              </a:tr>
              <a:tr h="2015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125679"/>
                  </a:ext>
                </a:extLst>
              </a:tr>
              <a:tr h="2111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8631" marR="8631" marT="8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1.046</a:t>
                      </a:r>
                    </a:p>
                  </a:txBody>
                  <a:tcPr marL="8631" marR="8631" marT="8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10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6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6987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Salas de Usuario del Campus</a:t>
            </a:r>
            <a:br>
              <a:rPr lang="es-CO" sz="4000" b="1" dirty="0"/>
            </a:br>
            <a:r>
              <a:rPr lang="es-CO" sz="4000" b="1" i="1" dirty="0" smtClean="0"/>
              <a:t>no programadas</a:t>
            </a:r>
            <a:r>
              <a:rPr lang="es-CO" sz="4000" b="1" dirty="0" smtClean="0"/>
              <a:t> </a:t>
            </a:r>
            <a:r>
              <a:rPr lang="es-CO" sz="4000" b="1" dirty="0"/>
              <a:t>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6581001"/>
            <a:ext cx="3181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las salas de usuario del Hospital.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10231"/>
              </p:ext>
            </p:extLst>
          </p:nvPr>
        </p:nvGraphicFramePr>
        <p:xfrm>
          <a:off x="1389065" y="2233613"/>
          <a:ext cx="9474194" cy="3438525"/>
        </p:xfrm>
        <a:graphic>
          <a:graphicData uri="http://schemas.openxmlformats.org/drawingml/2006/table">
            <a:tbl>
              <a:tblPr/>
              <a:tblGrid>
                <a:gridCol w="637099">
                  <a:extLst>
                    <a:ext uri="{9D8B030D-6E8A-4147-A177-3AD203B41FA5}">
                      <a16:colId xmlns:a16="http://schemas.microsoft.com/office/drawing/2014/main" val="127514948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3985524940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4064352218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2613801792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1676766480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1506418611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137008362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3243620757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2618397652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2907733697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1225972555"/>
                    </a:ext>
                  </a:extLst>
                </a:gridCol>
                <a:gridCol w="637099">
                  <a:extLst>
                    <a:ext uri="{9D8B030D-6E8A-4147-A177-3AD203B41FA5}">
                      <a16:colId xmlns:a16="http://schemas.microsoft.com/office/drawing/2014/main" val="1732011533"/>
                    </a:ext>
                  </a:extLst>
                </a:gridCol>
                <a:gridCol w="913176">
                  <a:extLst>
                    <a:ext uri="{9D8B030D-6E8A-4147-A177-3AD203B41FA5}">
                      <a16:colId xmlns:a16="http://schemas.microsoft.com/office/drawing/2014/main" val="2507701526"/>
                    </a:ext>
                  </a:extLst>
                </a:gridCol>
                <a:gridCol w="915830">
                  <a:extLst>
                    <a:ext uri="{9D8B030D-6E8A-4147-A177-3AD203B41FA5}">
                      <a16:colId xmlns:a16="http://schemas.microsoft.com/office/drawing/2014/main" val="2436128475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Aulas (No.  Sillas)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BKCP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endParaRPr lang="es-CO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125377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SDU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Capacidad Sillas / hora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85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207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48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075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405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56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91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530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04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9034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147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909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226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571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398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890474"/>
                  </a:ext>
                </a:extLst>
              </a:tr>
            </a:tbl>
          </a:graphicData>
        </a:graphic>
      </p:graphicFrame>
      <p:sp>
        <p:nvSpPr>
          <p:cNvPr id="7" name="Flecha derecha 6">
            <a:hlinkClick r:id="rId2" action="ppaction://hlinksldjump"/>
          </p:cNvPr>
          <p:cNvSpPr/>
          <p:nvPr/>
        </p:nvSpPr>
        <p:spPr>
          <a:xfrm>
            <a:off x="11704638" y="125845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695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0730"/>
            <a:ext cx="10515600" cy="9613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CO" b="1" dirty="0"/>
              <a:t>Índice de Ocupación de Salas de Usuario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03071"/>
              </p:ext>
            </p:extLst>
          </p:nvPr>
        </p:nvGraphicFramePr>
        <p:xfrm>
          <a:off x="5877354" y="5196082"/>
          <a:ext cx="4612846" cy="4693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8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3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3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4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  <a:hlinkClick r:id="rId5" action="ppaction://hlinksldjump"/>
                        </a:rPr>
                        <a:t>Detalle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877095" y="6320083"/>
            <a:ext cx="843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PR: Pregrado	PG: Posgrado	EC: Educación Continua	EX: Extracurricular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48531"/>
              </p:ext>
            </p:extLst>
          </p:nvPr>
        </p:nvGraphicFramePr>
        <p:xfrm>
          <a:off x="1797626" y="2067793"/>
          <a:ext cx="8692574" cy="3128290"/>
        </p:xfrm>
        <a:graphic>
          <a:graphicData uri="http://schemas.openxmlformats.org/drawingml/2006/table">
            <a:tbl>
              <a:tblPr/>
              <a:tblGrid>
                <a:gridCol w="550719">
                  <a:extLst>
                    <a:ext uri="{9D8B030D-6E8A-4147-A177-3AD203B41FA5}">
                      <a16:colId xmlns:a16="http://schemas.microsoft.com/office/drawing/2014/main" val="3734132815"/>
                    </a:ext>
                  </a:extLst>
                </a:gridCol>
                <a:gridCol w="3522519">
                  <a:extLst>
                    <a:ext uri="{9D8B030D-6E8A-4147-A177-3AD203B41FA5}">
                      <a16:colId xmlns:a16="http://schemas.microsoft.com/office/drawing/2014/main" val="3399898540"/>
                    </a:ext>
                  </a:extLst>
                </a:gridCol>
                <a:gridCol w="1693718">
                  <a:extLst>
                    <a:ext uri="{9D8B030D-6E8A-4147-A177-3AD203B41FA5}">
                      <a16:colId xmlns:a16="http://schemas.microsoft.com/office/drawing/2014/main" val="3352285823"/>
                    </a:ext>
                  </a:extLst>
                </a:gridCol>
                <a:gridCol w="966354">
                  <a:extLst>
                    <a:ext uri="{9D8B030D-6E8A-4147-A177-3AD203B41FA5}">
                      <a16:colId xmlns:a16="http://schemas.microsoft.com/office/drawing/2014/main" val="163475857"/>
                    </a:ext>
                  </a:extLst>
                </a:gridCol>
                <a:gridCol w="987137">
                  <a:extLst>
                    <a:ext uri="{9D8B030D-6E8A-4147-A177-3AD203B41FA5}">
                      <a16:colId xmlns:a16="http://schemas.microsoft.com/office/drawing/2014/main" val="259380350"/>
                    </a:ext>
                  </a:extLst>
                </a:gridCol>
                <a:gridCol w="972127">
                  <a:extLst>
                    <a:ext uri="{9D8B030D-6E8A-4147-A177-3AD203B41FA5}">
                      <a16:colId xmlns:a16="http://schemas.microsoft.com/office/drawing/2014/main" val="2085993539"/>
                    </a:ext>
                  </a:extLst>
                </a:gridCol>
              </a:tblGrid>
              <a:tr h="41130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760621"/>
                  </a:ext>
                </a:extLst>
              </a:tr>
              <a:tr h="4254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495983"/>
                  </a:ext>
                </a:extLst>
              </a:tr>
              <a:tr h="6815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640808"/>
                  </a:ext>
                </a:extLst>
              </a:tr>
              <a:tr h="68159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489706"/>
                  </a:ext>
                </a:extLst>
              </a:tr>
              <a:tr h="68159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163939"/>
                  </a:ext>
                </a:extLst>
              </a:tr>
              <a:tr h="2467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Salas de Usuario Ocupadas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81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hlinkClick r:id="rId2" action="ppaction://hlinksldjump"/>
          </p:cNvPr>
          <p:cNvSpPr/>
          <p:nvPr/>
        </p:nvSpPr>
        <p:spPr>
          <a:xfrm>
            <a:off x="10341734" y="5648366"/>
            <a:ext cx="1481071" cy="592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Contenido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511839"/>
            <a:ext cx="10515600" cy="96139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CO" b="1" dirty="0"/>
              <a:t>Índice de Ocupación de Salas de Usuario</a:t>
            </a:r>
            <a:br>
              <a:rPr lang="es-CO" b="1" dirty="0"/>
            </a:br>
            <a:r>
              <a:rPr lang="es-CO" b="1" dirty="0" smtClean="0"/>
              <a:t>2022-1 </a:t>
            </a:r>
            <a:r>
              <a:rPr lang="es-CO" b="1" dirty="0"/>
              <a:t>y </a:t>
            </a:r>
            <a:r>
              <a:rPr lang="es-CO" b="1" dirty="0" smtClean="0"/>
              <a:t>2023-1</a:t>
            </a:r>
            <a:endParaRPr lang="es-CO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1574"/>
              </p:ext>
            </p:extLst>
          </p:nvPr>
        </p:nvGraphicFramePr>
        <p:xfrm>
          <a:off x="1227930" y="2015836"/>
          <a:ext cx="9736140" cy="3397828"/>
        </p:xfrm>
        <a:graphic>
          <a:graphicData uri="http://schemas.openxmlformats.org/drawingml/2006/table">
            <a:tbl>
              <a:tblPr/>
              <a:tblGrid>
                <a:gridCol w="689123">
                  <a:extLst>
                    <a:ext uri="{9D8B030D-6E8A-4147-A177-3AD203B41FA5}">
                      <a16:colId xmlns:a16="http://schemas.microsoft.com/office/drawing/2014/main" val="3053998982"/>
                    </a:ext>
                  </a:extLst>
                </a:gridCol>
                <a:gridCol w="3361473">
                  <a:extLst>
                    <a:ext uri="{9D8B030D-6E8A-4147-A177-3AD203B41FA5}">
                      <a16:colId xmlns:a16="http://schemas.microsoft.com/office/drawing/2014/main" val="317171702"/>
                    </a:ext>
                  </a:extLst>
                </a:gridCol>
                <a:gridCol w="1094679">
                  <a:extLst>
                    <a:ext uri="{9D8B030D-6E8A-4147-A177-3AD203B41FA5}">
                      <a16:colId xmlns:a16="http://schemas.microsoft.com/office/drawing/2014/main" val="2203257316"/>
                    </a:ext>
                  </a:extLst>
                </a:gridCol>
                <a:gridCol w="1094679">
                  <a:extLst>
                    <a:ext uri="{9D8B030D-6E8A-4147-A177-3AD203B41FA5}">
                      <a16:colId xmlns:a16="http://schemas.microsoft.com/office/drawing/2014/main" val="3200652946"/>
                    </a:ext>
                  </a:extLst>
                </a:gridCol>
                <a:gridCol w="661899">
                  <a:extLst>
                    <a:ext uri="{9D8B030D-6E8A-4147-A177-3AD203B41FA5}">
                      <a16:colId xmlns:a16="http://schemas.microsoft.com/office/drawing/2014/main" val="2032066710"/>
                    </a:ext>
                  </a:extLst>
                </a:gridCol>
                <a:gridCol w="661899">
                  <a:extLst>
                    <a:ext uri="{9D8B030D-6E8A-4147-A177-3AD203B41FA5}">
                      <a16:colId xmlns:a16="http://schemas.microsoft.com/office/drawing/2014/main" val="1581239037"/>
                    </a:ext>
                  </a:extLst>
                </a:gridCol>
                <a:gridCol w="543097">
                  <a:extLst>
                    <a:ext uri="{9D8B030D-6E8A-4147-A177-3AD203B41FA5}">
                      <a16:colId xmlns:a16="http://schemas.microsoft.com/office/drawing/2014/main" val="3596610066"/>
                    </a:ext>
                  </a:extLst>
                </a:gridCol>
                <a:gridCol w="543097">
                  <a:extLst>
                    <a:ext uri="{9D8B030D-6E8A-4147-A177-3AD203B41FA5}">
                      <a16:colId xmlns:a16="http://schemas.microsoft.com/office/drawing/2014/main" val="3555466154"/>
                    </a:ext>
                  </a:extLst>
                </a:gridCol>
                <a:gridCol w="543097">
                  <a:extLst>
                    <a:ext uri="{9D8B030D-6E8A-4147-A177-3AD203B41FA5}">
                      <a16:colId xmlns:a16="http://schemas.microsoft.com/office/drawing/2014/main" val="4159986678"/>
                    </a:ext>
                  </a:extLst>
                </a:gridCol>
                <a:gridCol w="543097">
                  <a:extLst>
                    <a:ext uri="{9D8B030D-6E8A-4147-A177-3AD203B41FA5}">
                      <a16:colId xmlns:a16="http://schemas.microsoft.com/office/drawing/2014/main" val="63385755"/>
                    </a:ext>
                  </a:extLst>
                </a:gridCol>
              </a:tblGrid>
              <a:tr h="4158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03709"/>
                  </a:ext>
                </a:extLst>
              </a:tr>
              <a:tr h="4158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207075"/>
                  </a:ext>
                </a:extLst>
              </a:tr>
              <a:tr h="24949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 + EC + 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+ 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921419"/>
                  </a:ext>
                </a:extLst>
              </a:tr>
              <a:tr h="6890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Franjas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Jueves (06:30 - 20:30) y Viernes (06:30 - 14:30)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634166"/>
                  </a:ext>
                </a:extLst>
              </a:tr>
              <a:tr h="6890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 (14:30 - 20:30) y Sábado (06:30 - 14:30)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21657"/>
                  </a:ext>
                </a:extLst>
              </a:tr>
              <a:tr h="6890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 - Sábado (06:30 - 20:30)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616842"/>
                  </a:ext>
                </a:extLst>
              </a:tr>
              <a:tr h="2494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Salas de Usuario Ocupadas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66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0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Salones Ocupados en detalle</a:t>
            </a:r>
            <a:b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(día y hora)</a:t>
            </a:r>
          </a:p>
        </p:txBody>
      </p:sp>
    </p:spTree>
    <p:extLst>
      <p:ext uri="{BB962C8B-B14F-4D97-AF65-F5344CB8AC3E}">
        <p14:creationId xmlns:p14="http://schemas.microsoft.com/office/powerpoint/2010/main" val="16346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Ocupados por día y por hora</a:t>
            </a:r>
            <a:br>
              <a:rPr lang="es-CO" sz="3200" dirty="0"/>
            </a:br>
            <a:r>
              <a:rPr lang="es-CO" sz="3200" dirty="0"/>
              <a:t>(PR, PG, EC y EX)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83116" y="57090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18044"/>
              </p:ext>
            </p:extLst>
          </p:nvPr>
        </p:nvGraphicFramePr>
        <p:xfrm>
          <a:off x="1989439" y="2026515"/>
          <a:ext cx="8217242" cy="3682583"/>
        </p:xfrm>
        <a:graphic>
          <a:graphicData uri="http://schemas.openxmlformats.org/drawingml/2006/table">
            <a:tbl>
              <a:tblPr/>
              <a:tblGrid>
                <a:gridCol w="1216345">
                  <a:extLst>
                    <a:ext uri="{9D8B030D-6E8A-4147-A177-3AD203B41FA5}">
                      <a16:colId xmlns:a16="http://schemas.microsoft.com/office/drawing/2014/main" val="805579785"/>
                    </a:ext>
                  </a:extLst>
                </a:gridCol>
                <a:gridCol w="984825">
                  <a:extLst>
                    <a:ext uri="{9D8B030D-6E8A-4147-A177-3AD203B41FA5}">
                      <a16:colId xmlns:a16="http://schemas.microsoft.com/office/drawing/2014/main" val="3741065773"/>
                    </a:ext>
                  </a:extLst>
                </a:gridCol>
                <a:gridCol w="984825">
                  <a:extLst>
                    <a:ext uri="{9D8B030D-6E8A-4147-A177-3AD203B41FA5}">
                      <a16:colId xmlns:a16="http://schemas.microsoft.com/office/drawing/2014/main" val="2524531352"/>
                    </a:ext>
                  </a:extLst>
                </a:gridCol>
                <a:gridCol w="1091947">
                  <a:extLst>
                    <a:ext uri="{9D8B030D-6E8A-4147-A177-3AD203B41FA5}">
                      <a16:colId xmlns:a16="http://schemas.microsoft.com/office/drawing/2014/main" val="3688992573"/>
                    </a:ext>
                  </a:extLst>
                </a:gridCol>
                <a:gridCol w="984825">
                  <a:extLst>
                    <a:ext uri="{9D8B030D-6E8A-4147-A177-3AD203B41FA5}">
                      <a16:colId xmlns:a16="http://schemas.microsoft.com/office/drawing/2014/main" val="2185752328"/>
                    </a:ext>
                  </a:extLst>
                </a:gridCol>
                <a:gridCol w="984825">
                  <a:extLst>
                    <a:ext uri="{9D8B030D-6E8A-4147-A177-3AD203B41FA5}">
                      <a16:colId xmlns:a16="http://schemas.microsoft.com/office/drawing/2014/main" val="2655279293"/>
                    </a:ext>
                  </a:extLst>
                </a:gridCol>
                <a:gridCol w="984825">
                  <a:extLst>
                    <a:ext uri="{9D8B030D-6E8A-4147-A177-3AD203B41FA5}">
                      <a16:colId xmlns:a16="http://schemas.microsoft.com/office/drawing/2014/main" val="791367443"/>
                    </a:ext>
                  </a:extLst>
                </a:gridCol>
                <a:gridCol w="984825">
                  <a:extLst>
                    <a:ext uri="{9D8B030D-6E8A-4147-A177-3AD203B41FA5}">
                      <a16:colId xmlns:a16="http://schemas.microsoft.com/office/drawing/2014/main" val="1524753875"/>
                    </a:ext>
                  </a:extLst>
                </a:gridCol>
              </a:tblGrid>
              <a:tr h="2088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932268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42505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3464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70492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960332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07553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23551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640778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208566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587141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054520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9235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50119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44409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46446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10.756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743838"/>
                  </a:ext>
                </a:extLst>
              </a:tr>
              <a:tr h="21710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107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6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(PR, PG, EC y EX)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547081" y="56007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48284"/>
              </p:ext>
            </p:extLst>
          </p:nvPr>
        </p:nvGraphicFramePr>
        <p:xfrm>
          <a:off x="2486115" y="1443515"/>
          <a:ext cx="7312792" cy="4425471"/>
        </p:xfrm>
        <a:graphic>
          <a:graphicData uri="http://schemas.openxmlformats.org/drawingml/2006/table">
            <a:tbl>
              <a:tblPr/>
              <a:tblGrid>
                <a:gridCol w="1507028">
                  <a:extLst>
                    <a:ext uri="{9D8B030D-6E8A-4147-A177-3AD203B41FA5}">
                      <a16:colId xmlns:a16="http://schemas.microsoft.com/office/drawing/2014/main" val="1697717674"/>
                    </a:ext>
                  </a:extLst>
                </a:gridCol>
                <a:gridCol w="658810">
                  <a:extLst>
                    <a:ext uri="{9D8B030D-6E8A-4147-A177-3AD203B41FA5}">
                      <a16:colId xmlns:a16="http://schemas.microsoft.com/office/drawing/2014/main" val="4121272861"/>
                    </a:ext>
                  </a:extLst>
                </a:gridCol>
                <a:gridCol w="658810">
                  <a:extLst>
                    <a:ext uri="{9D8B030D-6E8A-4147-A177-3AD203B41FA5}">
                      <a16:colId xmlns:a16="http://schemas.microsoft.com/office/drawing/2014/main" val="1162788267"/>
                    </a:ext>
                  </a:extLst>
                </a:gridCol>
                <a:gridCol w="848218">
                  <a:extLst>
                    <a:ext uri="{9D8B030D-6E8A-4147-A177-3AD203B41FA5}">
                      <a16:colId xmlns:a16="http://schemas.microsoft.com/office/drawing/2014/main" val="3441871561"/>
                    </a:ext>
                  </a:extLst>
                </a:gridCol>
                <a:gridCol w="658810">
                  <a:extLst>
                    <a:ext uri="{9D8B030D-6E8A-4147-A177-3AD203B41FA5}">
                      <a16:colId xmlns:a16="http://schemas.microsoft.com/office/drawing/2014/main" val="3147959890"/>
                    </a:ext>
                  </a:extLst>
                </a:gridCol>
                <a:gridCol w="658810">
                  <a:extLst>
                    <a:ext uri="{9D8B030D-6E8A-4147-A177-3AD203B41FA5}">
                      <a16:colId xmlns:a16="http://schemas.microsoft.com/office/drawing/2014/main" val="1660744230"/>
                    </a:ext>
                  </a:extLst>
                </a:gridCol>
                <a:gridCol w="658810">
                  <a:extLst>
                    <a:ext uri="{9D8B030D-6E8A-4147-A177-3AD203B41FA5}">
                      <a16:colId xmlns:a16="http://schemas.microsoft.com/office/drawing/2014/main" val="1535172570"/>
                    </a:ext>
                  </a:extLst>
                </a:gridCol>
                <a:gridCol w="831748">
                  <a:extLst>
                    <a:ext uri="{9D8B030D-6E8A-4147-A177-3AD203B41FA5}">
                      <a16:colId xmlns:a16="http://schemas.microsoft.com/office/drawing/2014/main" val="665635376"/>
                    </a:ext>
                  </a:extLst>
                </a:gridCol>
                <a:gridCol w="831748">
                  <a:extLst>
                    <a:ext uri="{9D8B030D-6E8A-4147-A177-3AD203B41FA5}">
                      <a16:colId xmlns:a16="http://schemas.microsoft.com/office/drawing/2014/main" val="1969625782"/>
                    </a:ext>
                  </a:extLst>
                </a:gridCol>
              </a:tblGrid>
              <a:tr h="1739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30" marR="7530" marT="7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82923"/>
                  </a:ext>
                </a:extLst>
              </a:tr>
              <a:tr h="1739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5277"/>
                  </a:ext>
                </a:extLst>
              </a:tr>
              <a:tr h="1822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761716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186447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865208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553230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59884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259266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374732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802635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53454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755894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706079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948357"/>
                  </a:ext>
                </a:extLst>
              </a:tr>
              <a:tr h="167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494081"/>
                  </a:ext>
                </a:extLst>
              </a:tr>
              <a:tr h="1673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394369"/>
                  </a:ext>
                </a:extLst>
              </a:tr>
              <a:tr h="17397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486323"/>
                  </a:ext>
                </a:extLst>
              </a:tr>
              <a:tr h="16734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30" marR="7530" marT="75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701523"/>
                  </a:ext>
                </a:extLst>
              </a:tr>
              <a:tr h="3264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30" marR="7530" marT="7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375861"/>
                  </a:ext>
                </a:extLst>
              </a:tr>
              <a:tr h="3264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30" marR="7530" marT="7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856523"/>
                  </a:ext>
                </a:extLst>
              </a:tr>
              <a:tr h="3264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30" marR="7530" marT="7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554521"/>
                  </a:ext>
                </a:extLst>
              </a:tr>
              <a:tr h="3264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30" marR="7530" marT="75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30" marR="7530" marT="7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493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27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Ocupados por día y por hora</a:t>
            </a:r>
            <a:br>
              <a:rPr lang="es-CO" sz="3200" dirty="0"/>
            </a:br>
            <a:r>
              <a:rPr lang="es-CO" sz="3200" dirty="0"/>
              <a:t>(Pregrado y Posgrado)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11583116" y="56455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76002"/>
              </p:ext>
            </p:extLst>
          </p:nvPr>
        </p:nvGraphicFramePr>
        <p:xfrm>
          <a:off x="1925186" y="2118081"/>
          <a:ext cx="8341627" cy="3527517"/>
        </p:xfrm>
        <a:graphic>
          <a:graphicData uri="http://schemas.openxmlformats.org/drawingml/2006/table">
            <a:tbl>
              <a:tblPr/>
              <a:tblGrid>
                <a:gridCol w="1159200">
                  <a:extLst>
                    <a:ext uri="{9D8B030D-6E8A-4147-A177-3AD203B41FA5}">
                      <a16:colId xmlns:a16="http://schemas.microsoft.com/office/drawing/2014/main" val="3995037443"/>
                    </a:ext>
                  </a:extLst>
                </a:gridCol>
                <a:gridCol w="1040645">
                  <a:extLst>
                    <a:ext uri="{9D8B030D-6E8A-4147-A177-3AD203B41FA5}">
                      <a16:colId xmlns:a16="http://schemas.microsoft.com/office/drawing/2014/main" val="3805165219"/>
                    </a:ext>
                  </a:extLst>
                </a:gridCol>
                <a:gridCol w="1040645">
                  <a:extLst>
                    <a:ext uri="{9D8B030D-6E8A-4147-A177-3AD203B41FA5}">
                      <a16:colId xmlns:a16="http://schemas.microsoft.com/office/drawing/2014/main" val="81278896"/>
                    </a:ext>
                  </a:extLst>
                </a:gridCol>
                <a:gridCol w="1040645">
                  <a:extLst>
                    <a:ext uri="{9D8B030D-6E8A-4147-A177-3AD203B41FA5}">
                      <a16:colId xmlns:a16="http://schemas.microsoft.com/office/drawing/2014/main" val="94281616"/>
                    </a:ext>
                  </a:extLst>
                </a:gridCol>
                <a:gridCol w="1040645">
                  <a:extLst>
                    <a:ext uri="{9D8B030D-6E8A-4147-A177-3AD203B41FA5}">
                      <a16:colId xmlns:a16="http://schemas.microsoft.com/office/drawing/2014/main" val="1045357559"/>
                    </a:ext>
                  </a:extLst>
                </a:gridCol>
                <a:gridCol w="1040645">
                  <a:extLst>
                    <a:ext uri="{9D8B030D-6E8A-4147-A177-3AD203B41FA5}">
                      <a16:colId xmlns:a16="http://schemas.microsoft.com/office/drawing/2014/main" val="3617388408"/>
                    </a:ext>
                  </a:extLst>
                </a:gridCol>
                <a:gridCol w="1040645">
                  <a:extLst>
                    <a:ext uri="{9D8B030D-6E8A-4147-A177-3AD203B41FA5}">
                      <a16:colId xmlns:a16="http://schemas.microsoft.com/office/drawing/2014/main" val="2983138669"/>
                    </a:ext>
                  </a:extLst>
                </a:gridCol>
                <a:gridCol w="938557">
                  <a:extLst>
                    <a:ext uri="{9D8B030D-6E8A-4147-A177-3AD203B41FA5}">
                      <a16:colId xmlns:a16="http://schemas.microsoft.com/office/drawing/2014/main" val="934255700"/>
                    </a:ext>
                  </a:extLst>
                </a:gridCol>
              </a:tblGrid>
              <a:tr h="2000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93198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8173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1670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128672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37319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56479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206912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75495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255415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52794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12065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956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236193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178978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384928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91550"/>
                  </a:ext>
                </a:extLst>
              </a:tr>
              <a:tr h="2079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8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(Pregrado y Posgrado)</a:t>
            </a:r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20500" y="56134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29000"/>
              </p:ext>
            </p:extLst>
          </p:nvPr>
        </p:nvGraphicFramePr>
        <p:xfrm>
          <a:off x="2508424" y="1392715"/>
          <a:ext cx="7264063" cy="4336746"/>
        </p:xfrm>
        <a:graphic>
          <a:graphicData uri="http://schemas.openxmlformats.org/drawingml/2006/table">
            <a:tbl>
              <a:tblPr/>
              <a:tblGrid>
                <a:gridCol w="1503473">
                  <a:extLst>
                    <a:ext uri="{9D8B030D-6E8A-4147-A177-3AD203B41FA5}">
                      <a16:colId xmlns:a16="http://schemas.microsoft.com/office/drawing/2014/main" val="3017072067"/>
                    </a:ext>
                  </a:extLst>
                </a:gridCol>
                <a:gridCol w="653684">
                  <a:extLst>
                    <a:ext uri="{9D8B030D-6E8A-4147-A177-3AD203B41FA5}">
                      <a16:colId xmlns:a16="http://schemas.microsoft.com/office/drawing/2014/main" val="2023513328"/>
                    </a:ext>
                  </a:extLst>
                </a:gridCol>
                <a:gridCol w="653684">
                  <a:extLst>
                    <a:ext uri="{9D8B030D-6E8A-4147-A177-3AD203B41FA5}">
                      <a16:colId xmlns:a16="http://schemas.microsoft.com/office/drawing/2014/main" val="2247913393"/>
                    </a:ext>
                  </a:extLst>
                </a:gridCol>
                <a:gridCol w="841618">
                  <a:extLst>
                    <a:ext uri="{9D8B030D-6E8A-4147-A177-3AD203B41FA5}">
                      <a16:colId xmlns:a16="http://schemas.microsoft.com/office/drawing/2014/main" val="3309096218"/>
                    </a:ext>
                  </a:extLst>
                </a:gridCol>
                <a:gridCol w="653684">
                  <a:extLst>
                    <a:ext uri="{9D8B030D-6E8A-4147-A177-3AD203B41FA5}">
                      <a16:colId xmlns:a16="http://schemas.microsoft.com/office/drawing/2014/main" val="2287708033"/>
                    </a:ext>
                  </a:extLst>
                </a:gridCol>
                <a:gridCol w="653684">
                  <a:extLst>
                    <a:ext uri="{9D8B030D-6E8A-4147-A177-3AD203B41FA5}">
                      <a16:colId xmlns:a16="http://schemas.microsoft.com/office/drawing/2014/main" val="2499629055"/>
                    </a:ext>
                  </a:extLst>
                </a:gridCol>
                <a:gridCol w="653684">
                  <a:extLst>
                    <a:ext uri="{9D8B030D-6E8A-4147-A177-3AD203B41FA5}">
                      <a16:colId xmlns:a16="http://schemas.microsoft.com/office/drawing/2014/main" val="60817832"/>
                    </a:ext>
                  </a:extLst>
                </a:gridCol>
                <a:gridCol w="825276">
                  <a:extLst>
                    <a:ext uri="{9D8B030D-6E8A-4147-A177-3AD203B41FA5}">
                      <a16:colId xmlns:a16="http://schemas.microsoft.com/office/drawing/2014/main" val="3924616040"/>
                    </a:ext>
                  </a:extLst>
                </a:gridCol>
                <a:gridCol w="825276">
                  <a:extLst>
                    <a:ext uri="{9D8B030D-6E8A-4147-A177-3AD203B41FA5}">
                      <a16:colId xmlns:a16="http://schemas.microsoft.com/office/drawing/2014/main" val="486769977"/>
                    </a:ext>
                  </a:extLst>
                </a:gridCol>
              </a:tblGrid>
              <a:tr h="1705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13195"/>
                  </a:ext>
                </a:extLst>
              </a:tr>
              <a:tr h="1705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075826"/>
                  </a:ext>
                </a:extLst>
              </a:tr>
              <a:tr h="1705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28923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178536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25681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064284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786447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87060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536777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583062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82482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834027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921446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302751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1872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904272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127713"/>
                  </a:ext>
                </a:extLst>
              </a:tr>
              <a:tr h="17054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85752"/>
                  </a:ext>
                </a:extLst>
              </a:tr>
              <a:tr h="31997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286335"/>
                  </a:ext>
                </a:extLst>
              </a:tr>
              <a:tr h="31997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891994"/>
                  </a:ext>
                </a:extLst>
              </a:tr>
              <a:tr h="31997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635200"/>
                  </a:ext>
                </a:extLst>
              </a:tr>
              <a:tr h="3199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436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1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Distribución de Salones </a:t>
            </a:r>
            <a:r>
              <a:rPr lang="es-CO" dirty="0" smtClean="0"/>
              <a:t>2023-1</a:t>
            </a:r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081"/>
              </p:ext>
            </p:extLst>
          </p:nvPr>
        </p:nvGraphicFramePr>
        <p:xfrm>
          <a:off x="6303158" y="3849310"/>
          <a:ext cx="4404490" cy="243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Concepto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Nro. De salones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Nro. De sillas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Pregrado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142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5.040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Magistrales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775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Maestría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Doctorado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w Cen MT" panose="020B0602020104020603" pitchFamily="34" charset="0"/>
                        </a:rPr>
                        <a:t>6.221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98756"/>
              </p:ext>
            </p:extLst>
          </p:nvPr>
        </p:nvGraphicFramePr>
        <p:xfrm>
          <a:off x="1670435" y="2243294"/>
          <a:ext cx="3888432" cy="2194560"/>
        </p:xfrm>
        <a:graphic>
          <a:graphicData uri="http://schemas.openxmlformats.org/drawingml/2006/table">
            <a:tbl>
              <a:tblPr firstRow="1" bandRow="1"/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11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</a:rPr>
                        <a:t>Ubicación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</a:rPr>
                        <a:t>Cantidad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71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Campus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163</a:t>
                      </a:r>
                      <a:endParaRPr lang="es-CO" sz="1800" b="1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Hospital UN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Tw Cen MT" panose="020B0602020104020603" pitchFamily="34" charset="0"/>
                        </a:rPr>
                        <a:t>8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98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Sede</a:t>
                      </a:r>
                      <a:r>
                        <a:rPr lang="es-CO" sz="1800" baseline="0" dirty="0">
                          <a:latin typeface="Tw Cen MT" panose="020B0602020104020603" pitchFamily="34" charset="0"/>
                        </a:rPr>
                        <a:t> Santa Marta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Tw Cen MT" panose="020B0602020104020603" pitchFamily="34" charset="0"/>
                        </a:rPr>
                        <a:t>10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735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Consultorio Jurídico</a:t>
                      </a:r>
                      <a:r>
                        <a:rPr lang="es-CO" sz="1800" baseline="0" dirty="0">
                          <a:latin typeface="Tw Cen MT" panose="020B0602020104020603" pitchFamily="34" charset="0"/>
                        </a:rPr>
                        <a:t> UN</a:t>
                      </a:r>
                      <a:endParaRPr lang="es-CO" sz="1800" dirty="0"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Tw Cen MT" panose="020B0602020104020603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495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latin typeface="Tw Cen MT" panose="020B0602020104020603" pitchFamily="34" charset="0"/>
                        </a:rPr>
                        <a:t>TOTAL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latin typeface="Tw Cen MT" panose="020B0602020104020603" pitchFamily="34" charset="0"/>
                        </a:rPr>
                        <a:t>184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11 CuadroTexto"/>
          <p:cNvSpPr txBox="1"/>
          <p:nvPr/>
        </p:nvSpPr>
        <p:spPr>
          <a:xfrm>
            <a:off x="1670435" y="1833000"/>
            <a:ext cx="3888432" cy="369332"/>
          </a:xfrm>
          <a:prstGeom prst="rect">
            <a:avLst/>
          </a:prstGeom>
          <a:solidFill>
            <a:srgbClr val="F7964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RESUMEN POR UBICACIÓN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315160" y="3437797"/>
            <a:ext cx="4392488" cy="400110"/>
          </a:xfrm>
          <a:prstGeom prst="rect">
            <a:avLst/>
          </a:prstGeom>
          <a:solidFill>
            <a:srgbClr val="99CB38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000" b="1" kern="0" dirty="0">
                <a:solidFill>
                  <a:prstClr val="black"/>
                </a:solidFill>
                <a:latin typeface="Calibri"/>
              </a:rPr>
              <a:t>SALONES CAMPUS</a:t>
            </a:r>
          </a:p>
        </p:txBody>
      </p:sp>
      <p:sp>
        <p:nvSpPr>
          <p:cNvPr id="9" name="Flecha izquierda y arriba 8"/>
          <p:cNvSpPr/>
          <p:nvPr/>
        </p:nvSpPr>
        <p:spPr>
          <a:xfrm rot="16200000">
            <a:off x="5845436" y="2289433"/>
            <a:ext cx="825666" cy="1453469"/>
          </a:xfrm>
          <a:prstGeom prst="leftUpArrow">
            <a:avLst>
              <a:gd name="adj1" fmla="val 10897"/>
              <a:gd name="adj2" fmla="val 11894"/>
              <a:gd name="adj3" fmla="val 14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2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38200" y="365125"/>
            <a:ext cx="10515600" cy="115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200" dirty="0"/>
              <a:t>Número de Salones Ocupados por día y por hora</a:t>
            </a:r>
            <a:br>
              <a:rPr lang="es-CO" sz="3200" dirty="0"/>
            </a:br>
            <a:r>
              <a:rPr lang="es-CO" sz="3200" dirty="0"/>
              <a:t>(Pregrado)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11583116" y="55947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44096"/>
              </p:ext>
            </p:extLst>
          </p:nvPr>
        </p:nvGraphicFramePr>
        <p:xfrm>
          <a:off x="1981308" y="2070110"/>
          <a:ext cx="8229384" cy="3524688"/>
        </p:xfrm>
        <a:graphic>
          <a:graphicData uri="http://schemas.openxmlformats.org/drawingml/2006/table">
            <a:tbl>
              <a:tblPr/>
              <a:tblGrid>
                <a:gridCol w="1154542">
                  <a:extLst>
                    <a:ext uri="{9D8B030D-6E8A-4147-A177-3AD203B41FA5}">
                      <a16:colId xmlns:a16="http://schemas.microsoft.com/office/drawing/2014/main" val="1715641850"/>
                    </a:ext>
                  </a:extLst>
                </a:gridCol>
                <a:gridCol w="1023343">
                  <a:extLst>
                    <a:ext uri="{9D8B030D-6E8A-4147-A177-3AD203B41FA5}">
                      <a16:colId xmlns:a16="http://schemas.microsoft.com/office/drawing/2014/main" val="2758075660"/>
                    </a:ext>
                  </a:extLst>
                </a:gridCol>
                <a:gridCol w="1023343">
                  <a:extLst>
                    <a:ext uri="{9D8B030D-6E8A-4147-A177-3AD203B41FA5}">
                      <a16:colId xmlns:a16="http://schemas.microsoft.com/office/drawing/2014/main" val="4287271237"/>
                    </a:ext>
                  </a:extLst>
                </a:gridCol>
                <a:gridCol w="1023343">
                  <a:extLst>
                    <a:ext uri="{9D8B030D-6E8A-4147-A177-3AD203B41FA5}">
                      <a16:colId xmlns:a16="http://schemas.microsoft.com/office/drawing/2014/main" val="1241197405"/>
                    </a:ext>
                  </a:extLst>
                </a:gridCol>
                <a:gridCol w="1023343">
                  <a:extLst>
                    <a:ext uri="{9D8B030D-6E8A-4147-A177-3AD203B41FA5}">
                      <a16:colId xmlns:a16="http://schemas.microsoft.com/office/drawing/2014/main" val="3126296534"/>
                    </a:ext>
                  </a:extLst>
                </a:gridCol>
                <a:gridCol w="1023343">
                  <a:extLst>
                    <a:ext uri="{9D8B030D-6E8A-4147-A177-3AD203B41FA5}">
                      <a16:colId xmlns:a16="http://schemas.microsoft.com/office/drawing/2014/main" val="804267193"/>
                    </a:ext>
                  </a:extLst>
                </a:gridCol>
                <a:gridCol w="1023343">
                  <a:extLst>
                    <a:ext uri="{9D8B030D-6E8A-4147-A177-3AD203B41FA5}">
                      <a16:colId xmlns:a16="http://schemas.microsoft.com/office/drawing/2014/main" val="1054800466"/>
                    </a:ext>
                  </a:extLst>
                </a:gridCol>
                <a:gridCol w="934784">
                  <a:extLst>
                    <a:ext uri="{9D8B030D-6E8A-4147-A177-3AD203B41FA5}">
                      <a16:colId xmlns:a16="http://schemas.microsoft.com/office/drawing/2014/main" val="3451956564"/>
                    </a:ext>
                  </a:extLst>
                </a:gridCol>
              </a:tblGrid>
              <a:tr h="1987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82115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770596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504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975919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36642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12760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853815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341771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3817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81046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742931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215606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03092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69776"/>
                  </a:ext>
                </a:extLst>
              </a:tr>
              <a:tr h="2164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994307"/>
                  </a:ext>
                </a:extLst>
              </a:tr>
              <a:tr h="2066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786384"/>
                  </a:ext>
                </a:extLst>
              </a:tr>
              <a:tr h="2164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5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(Pregrado)</a:t>
            </a:r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20500" y="56261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530281"/>
              </p:ext>
            </p:extLst>
          </p:nvPr>
        </p:nvGraphicFramePr>
        <p:xfrm>
          <a:off x="2594919" y="1322172"/>
          <a:ext cx="7091066" cy="4426644"/>
        </p:xfrm>
        <a:graphic>
          <a:graphicData uri="http://schemas.openxmlformats.org/drawingml/2006/table">
            <a:tbl>
              <a:tblPr/>
              <a:tblGrid>
                <a:gridCol w="1461334">
                  <a:extLst>
                    <a:ext uri="{9D8B030D-6E8A-4147-A177-3AD203B41FA5}">
                      <a16:colId xmlns:a16="http://schemas.microsoft.com/office/drawing/2014/main" val="1947770740"/>
                    </a:ext>
                  </a:extLst>
                </a:gridCol>
                <a:gridCol w="638835">
                  <a:extLst>
                    <a:ext uri="{9D8B030D-6E8A-4147-A177-3AD203B41FA5}">
                      <a16:colId xmlns:a16="http://schemas.microsoft.com/office/drawing/2014/main" val="1162264122"/>
                    </a:ext>
                  </a:extLst>
                </a:gridCol>
                <a:gridCol w="638835">
                  <a:extLst>
                    <a:ext uri="{9D8B030D-6E8A-4147-A177-3AD203B41FA5}">
                      <a16:colId xmlns:a16="http://schemas.microsoft.com/office/drawing/2014/main" val="4084215541"/>
                    </a:ext>
                  </a:extLst>
                </a:gridCol>
                <a:gridCol w="822499">
                  <a:extLst>
                    <a:ext uri="{9D8B030D-6E8A-4147-A177-3AD203B41FA5}">
                      <a16:colId xmlns:a16="http://schemas.microsoft.com/office/drawing/2014/main" val="3333669700"/>
                    </a:ext>
                  </a:extLst>
                </a:gridCol>
                <a:gridCol w="638835">
                  <a:extLst>
                    <a:ext uri="{9D8B030D-6E8A-4147-A177-3AD203B41FA5}">
                      <a16:colId xmlns:a16="http://schemas.microsoft.com/office/drawing/2014/main" val="1657478278"/>
                    </a:ext>
                  </a:extLst>
                </a:gridCol>
                <a:gridCol w="638835">
                  <a:extLst>
                    <a:ext uri="{9D8B030D-6E8A-4147-A177-3AD203B41FA5}">
                      <a16:colId xmlns:a16="http://schemas.microsoft.com/office/drawing/2014/main" val="2763234575"/>
                    </a:ext>
                  </a:extLst>
                </a:gridCol>
                <a:gridCol w="638835">
                  <a:extLst>
                    <a:ext uri="{9D8B030D-6E8A-4147-A177-3AD203B41FA5}">
                      <a16:colId xmlns:a16="http://schemas.microsoft.com/office/drawing/2014/main" val="1425333591"/>
                    </a:ext>
                  </a:extLst>
                </a:gridCol>
                <a:gridCol w="806529">
                  <a:extLst>
                    <a:ext uri="{9D8B030D-6E8A-4147-A177-3AD203B41FA5}">
                      <a16:colId xmlns:a16="http://schemas.microsoft.com/office/drawing/2014/main" val="63769368"/>
                    </a:ext>
                  </a:extLst>
                </a:gridCol>
                <a:gridCol w="806529">
                  <a:extLst>
                    <a:ext uri="{9D8B030D-6E8A-4147-A177-3AD203B41FA5}">
                      <a16:colId xmlns:a16="http://schemas.microsoft.com/office/drawing/2014/main" val="485228322"/>
                    </a:ext>
                  </a:extLst>
                </a:gridCol>
              </a:tblGrid>
              <a:tr h="171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44" marR="7544" marT="75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204207"/>
                  </a:ext>
                </a:extLst>
              </a:tr>
              <a:tr h="171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04640"/>
                  </a:ext>
                </a:extLst>
              </a:tr>
              <a:tr h="171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40139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345293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431464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220666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599768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627018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532456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763244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244896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19095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966321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606405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76240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630016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44" marR="7544" marT="7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211667"/>
                  </a:ext>
                </a:extLst>
              </a:tr>
              <a:tr h="1715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44" marR="7544" marT="7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269467"/>
                  </a:ext>
                </a:extLst>
              </a:tr>
              <a:tr h="3349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44" marR="7544" marT="75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77785"/>
                  </a:ext>
                </a:extLst>
              </a:tr>
              <a:tr h="3349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44" marR="7544" marT="75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325596"/>
                  </a:ext>
                </a:extLst>
              </a:tr>
              <a:tr h="3349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44" marR="7544" marT="75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794686"/>
                  </a:ext>
                </a:extLst>
              </a:tr>
              <a:tr h="334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44" marR="7544" marT="75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44" marR="7544" marT="7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78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1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Ocupados por día y por hora</a:t>
            </a:r>
            <a:br>
              <a:rPr lang="es-CO" sz="3200" dirty="0"/>
            </a:br>
            <a:r>
              <a:rPr lang="es-CO" sz="3200" dirty="0"/>
              <a:t>(Posgrado)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57000" y="55820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21096"/>
              </p:ext>
            </p:extLst>
          </p:nvPr>
        </p:nvGraphicFramePr>
        <p:xfrm>
          <a:off x="2181933" y="2045059"/>
          <a:ext cx="7828134" cy="3537039"/>
        </p:xfrm>
        <a:graphic>
          <a:graphicData uri="http://schemas.openxmlformats.org/drawingml/2006/table">
            <a:tbl>
              <a:tblPr/>
              <a:tblGrid>
                <a:gridCol w="1158748">
                  <a:extLst>
                    <a:ext uri="{9D8B030D-6E8A-4147-A177-3AD203B41FA5}">
                      <a16:colId xmlns:a16="http://schemas.microsoft.com/office/drawing/2014/main" val="3384857026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1349514858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866417006"/>
                    </a:ext>
                  </a:extLst>
                </a:gridCol>
                <a:gridCol w="1040240">
                  <a:extLst>
                    <a:ext uri="{9D8B030D-6E8A-4147-A177-3AD203B41FA5}">
                      <a16:colId xmlns:a16="http://schemas.microsoft.com/office/drawing/2014/main" val="1265213030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3874881748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1168393374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1988797291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2351870021"/>
                    </a:ext>
                  </a:extLst>
                </a:gridCol>
              </a:tblGrid>
              <a:tr h="1994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83646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06489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49168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01647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22278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659475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02768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77831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53799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416828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144516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86007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650133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449990"/>
                  </a:ext>
                </a:extLst>
              </a:tr>
              <a:tr h="2172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08992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567489"/>
                  </a:ext>
                </a:extLst>
              </a:tr>
              <a:tr h="2172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56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1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(Posgrado)</a:t>
            </a:r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33200" y="56388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05625"/>
              </p:ext>
            </p:extLst>
          </p:nvPr>
        </p:nvGraphicFramePr>
        <p:xfrm>
          <a:off x="2434280" y="1252622"/>
          <a:ext cx="7429724" cy="4386178"/>
        </p:xfrm>
        <a:graphic>
          <a:graphicData uri="http://schemas.openxmlformats.org/drawingml/2006/table">
            <a:tbl>
              <a:tblPr/>
              <a:tblGrid>
                <a:gridCol w="1525970">
                  <a:extLst>
                    <a:ext uri="{9D8B030D-6E8A-4147-A177-3AD203B41FA5}">
                      <a16:colId xmlns:a16="http://schemas.microsoft.com/office/drawing/2014/main" val="3888382402"/>
                    </a:ext>
                  </a:extLst>
                </a:gridCol>
                <a:gridCol w="667091">
                  <a:extLst>
                    <a:ext uri="{9D8B030D-6E8A-4147-A177-3AD203B41FA5}">
                      <a16:colId xmlns:a16="http://schemas.microsoft.com/office/drawing/2014/main" val="1347098638"/>
                    </a:ext>
                  </a:extLst>
                </a:gridCol>
                <a:gridCol w="667091">
                  <a:extLst>
                    <a:ext uri="{9D8B030D-6E8A-4147-A177-3AD203B41FA5}">
                      <a16:colId xmlns:a16="http://schemas.microsoft.com/office/drawing/2014/main" val="2250505106"/>
                    </a:ext>
                  </a:extLst>
                </a:gridCol>
                <a:gridCol w="858880">
                  <a:extLst>
                    <a:ext uri="{9D8B030D-6E8A-4147-A177-3AD203B41FA5}">
                      <a16:colId xmlns:a16="http://schemas.microsoft.com/office/drawing/2014/main" val="4203289667"/>
                    </a:ext>
                  </a:extLst>
                </a:gridCol>
                <a:gridCol w="692106">
                  <a:extLst>
                    <a:ext uri="{9D8B030D-6E8A-4147-A177-3AD203B41FA5}">
                      <a16:colId xmlns:a16="http://schemas.microsoft.com/office/drawing/2014/main" val="4209688142"/>
                    </a:ext>
                  </a:extLst>
                </a:gridCol>
                <a:gridCol w="667091">
                  <a:extLst>
                    <a:ext uri="{9D8B030D-6E8A-4147-A177-3AD203B41FA5}">
                      <a16:colId xmlns:a16="http://schemas.microsoft.com/office/drawing/2014/main" val="628763721"/>
                    </a:ext>
                  </a:extLst>
                </a:gridCol>
                <a:gridCol w="667091">
                  <a:extLst>
                    <a:ext uri="{9D8B030D-6E8A-4147-A177-3AD203B41FA5}">
                      <a16:colId xmlns:a16="http://schemas.microsoft.com/office/drawing/2014/main" val="1702078389"/>
                    </a:ext>
                  </a:extLst>
                </a:gridCol>
                <a:gridCol w="842202">
                  <a:extLst>
                    <a:ext uri="{9D8B030D-6E8A-4147-A177-3AD203B41FA5}">
                      <a16:colId xmlns:a16="http://schemas.microsoft.com/office/drawing/2014/main" val="2162925753"/>
                    </a:ext>
                  </a:extLst>
                </a:gridCol>
                <a:gridCol w="842202">
                  <a:extLst>
                    <a:ext uri="{9D8B030D-6E8A-4147-A177-3AD203B41FA5}">
                      <a16:colId xmlns:a16="http://schemas.microsoft.com/office/drawing/2014/main" val="3660448486"/>
                    </a:ext>
                  </a:extLst>
                </a:gridCol>
              </a:tblGrid>
              <a:tr h="1724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319819"/>
                  </a:ext>
                </a:extLst>
              </a:tr>
              <a:tr h="1724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803846"/>
                  </a:ext>
                </a:extLst>
              </a:tr>
              <a:tr h="1724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42020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816103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041892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45931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046090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52381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3445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586255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9602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043557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84234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508767"/>
                  </a:ext>
                </a:extLst>
              </a:tr>
              <a:tr h="1724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471419"/>
                  </a:ext>
                </a:extLst>
              </a:tr>
              <a:tr h="16591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03726"/>
                  </a:ext>
                </a:extLst>
              </a:tr>
              <a:tr h="16591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33" marR="7533" marT="7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124510"/>
                  </a:ext>
                </a:extLst>
              </a:tr>
              <a:tr h="17249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33" marR="7533" marT="7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79632"/>
                  </a:ext>
                </a:extLst>
              </a:tr>
              <a:tr h="323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14237"/>
                  </a:ext>
                </a:extLst>
              </a:tr>
              <a:tr h="323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258222"/>
                  </a:ext>
                </a:extLst>
              </a:tr>
              <a:tr h="323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123769"/>
                  </a:ext>
                </a:extLst>
              </a:tr>
              <a:tr h="3236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33" marR="7533" marT="7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33" marR="7533" marT="7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39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612120" cy="3566160"/>
          </a:xfrm>
        </p:spPr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Salones de Maestría en detalle</a:t>
            </a:r>
            <a:b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(día y hora)</a:t>
            </a:r>
          </a:p>
        </p:txBody>
      </p:sp>
    </p:spTree>
    <p:extLst>
      <p:ext uri="{BB962C8B-B14F-4D97-AF65-F5344CB8AC3E}">
        <p14:creationId xmlns:p14="http://schemas.microsoft.com/office/powerpoint/2010/main" val="10544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Maestría Ocupados por día y por hora</a:t>
            </a:r>
            <a:br>
              <a:rPr lang="es-CO" sz="3200" dirty="0"/>
            </a:br>
            <a:r>
              <a:rPr lang="es-CO" sz="3200" dirty="0"/>
              <a:t>(PR, PG, EC y EX)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83116" y="57090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36830"/>
              </p:ext>
            </p:extLst>
          </p:nvPr>
        </p:nvGraphicFramePr>
        <p:xfrm>
          <a:off x="2219004" y="2172059"/>
          <a:ext cx="7753991" cy="3537039"/>
        </p:xfrm>
        <a:graphic>
          <a:graphicData uri="http://schemas.openxmlformats.org/drawingml/2006/table">
            <a:tbl>
              <a:tblPr/>
              <a:tblGrid>
                <a:gridCol w="1147773">
                  <a:extLst>
                    <a:ext uri="{9D8B030D-6E8A-4147-A177-3AD203B41FA5}">
                      <a16:colId xmlns:a16="http://schemas.microsoft.com/office/drawing/2014/main" val="3076609151"/>
                    </a:ext>
                  </a:extLst>
                </a:gridCol>
                <a:gridCol w="929305">
                  <a:extLst>
                    <a:ext uri="{9D8B030D-6E8A-4147-A177-3AD203B41FA5}">
                      <a16:colId xmlns:a16="http://schemas.microsoft.com/office/drawing/2014/main" val="3635631566"/>
                    </a:ext>
                  </a:extLst>
                </a:gridCol>
                <a:gridCol w="929305">
                  <a:extLst>
                    <a:ext uri="{9D8B030D-6E8A-4147-A177-3AD203B41FA5}">
                      <a16:colId xmlns:a16="http://schemas.microsoft.com/office/drawing/2014/main" val="3713021839"/>
                    </a:ext>
                  </a:extLst>
                </a:gridCol>
                <a:gridCol w="1030388">
                  <a:extLst>
                    <a:ext uri="{9D8B030D-6E8A-4147-A177-3AD203B41FA5}">
                      <a16:colId xmlns:a16="http://schemas.microsoft.com/office/drawing/2014/main" val="4285200219"/>
                    </a:ext>
                  </a:extLst>
                </a:gridCol>
                <a:gridCol w="929305">
                  <a:extLst>
                    <a:ext uri="{9D8B030D-6E8A-4147-A177-3AD203B41FA5}">
                      <a16:colId xmlns:a16="http://schemas.microsoft.com/office/drawing/2014/main" val="4126499116"/>
                    </a:ext>
                  </a:extLst>
                </a:gridCol>
                <a:gridCol w="929305">
                  <a:extLst>
                    <a:ext uri="{9D8B030D-6E8A-4147-A177-3AD203B41FA5}">
                      <a16:colId xmlns:a16="http://schemas.microsoft.com/office/drawing/2014/main" val="3458388566"/>
                    </a:ext>
                  </a:extLst>
                </a:gridCol>
                <a:gridCol w="929305">
                  <a:extLst>
                    <a:ext uri="{9D8B030D-6E8A-4147-A177-3AD203B41FA5}">
                      <a16:colId xmlns:a16="http://schemas.microsoft.com/office/drawing/2014/main" val="2996544690"/>
                    </a:ext>
                  </a:extLst>
                </a:gridCol>
                <a:gridCol w="929305">
                  <a:extLst>
                    <a:ext uri="{9D8B030D-6E8A-4147-A177-3AD203B41FA5}">
                      <a16:colId xmlns:a16="http://schemas.microsoft.com/office/drawing/2014/main" val="3797721327"/>
                    </a:ext>
                  </a:extLst>
                </a:gridCol>
              </a:tblGrid>
              <a:tr h="1994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13184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05145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01827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434025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370599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105486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96117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587458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98617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99701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31488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39723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05909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069346"/>
                  </a:ext>
                </a:extLst>
              </a:tr>
              <a:tr h="2172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6459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14500"/>
                  </a:ext>
                </a:extLst>
              </a:tr>
              <a:tr h="2172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739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1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Índice de Ocupación (número de salones ocupados del total de salones disponibles)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(PR, PG, EC y EX)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547081" y="56007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49183"/>
              </p:ext>
            </p:extLst>
          </p:nvPr>
        </p:nvGraphicFramePr>
        <p:xfrm>
          <a:off x="2594920" y="1443515"/>
          <a:ext cx="7113124" cy="4425462"/>
        </p:xfrm>
        <a:graphic>
          <a:graphicData uri="http://schemas.openxmlformats.org/drawingml/2006/table">
            <a:tbl>
              <a:tblPr/>
              <a:tblGrid>
                <a:gridCol w="1465880">
                  <a:extLst>
                    <a:ext uri="{9D8B030D-6E8A-4147-A177-3AD203B41FA5}">
                      <a16:colId xmlns:a16="http://schemas.microsoft.com/office/drawing/2014/main" val="4290467206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3798375000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2867738692"/>
                    </a:ext>
                  </a:extLst>
                </a:gridCol>
                <a:gridCol w="825058">
                  <a:extLst>
                    <a:ext uri="{9D8B030D-6E8A-4147-A177-3AD203B41FA5}">
                      <a16:colId xmlns:a16="http://schemas.microsoft.com/office/drawing/2014/main" val="3759665562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2459717904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3454171355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3455331215"/>
                    </a:ext>
                  </a:extLst>
                </a:gridCol>
                <a:gridCol w="809038">
                  <a:extLst>
                    <a:ext uri="{9D8B030D-6E8A-4147-A177-3AD203B41FA5}">
                      <a16:colId xmlns:a16="http://schemas.microsoft.com/office/drawing/2014/main" val="252927112"/>
                    </a:ext>
                  </a:extLst>
                </a:gridCol>
                <a:gridCol w="809038">
                  <a:extLst>
                    <a:ext uri="{9D8B030D-6E8A-4147-A177-3AD203B41FA5}">
                      <a16:colId xmlns:a16="http://schemas.microsoft.com/office/drawing/2014/main" val="1871435430"/>
                    </a:ext>
                  </a:extLst>
                </a:gridCol>
              </a:tblGrid>
              <a:tr h="1735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89627"/>
                  </a:ext>
                </a:extLst>
              </a:tr>
              <a:tr h="1735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8121"/>
                  </a:ext>
                </a:extLst>
              </a:tr>
              <a:tr h="1735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891400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064903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491177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729453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50309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13139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265816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167075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809408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730701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301965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237057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556363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531079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903738"/>
                  </a:ext>
                </a:extLst>
              </a:tr>
              <a:tr h="17351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79370"/>
                  </a:ext>
                </a:extLst>
              </a:tr>
              <a:tr h="3255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293453"/>
                  </a:ext>
                </a:extLst>
              </a:tr>
              <a:tr h="3255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596873"/>
                  </a:ext>
                </a:extLst>
              </a:tr>
              <a:tr h="3255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470781"/>
                  </a:ext>
                </a:extLst>
              </a:tr>
              <a:tr h="3255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807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8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Maestría Ocupados por día y por hora</a:t>
            </a:r>
            <a:br>
              <a:rPr lang="es-CO" sz="3200" dirty="0"/>
            </a:br>
            <a:r>
              <a:rPr lang="es-CO" sz="3200" dirty="0"/>
              <a:t>(Pregrado y Posgrado)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45016" y="56201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12884"/>
              </p:ext>
            </p:extLst>
          </p:nvPr>
        </p:nvGraphicFramePr>
        <p:xfrm>
          <a:off x="2151062" y="2151698"/>
          <a:ext cx="7950202" cy="3411855"/>
        </p:xfrm>
        <a:graphic>
          <a:graphicData uri="http://schemas.openxmlformats.org/drawingml/2006/table">
            <a:tbl>
              <a:tblPr/>
              <a:tblGrid>
                <a:gridCol w="1115373">
                  <a:extLst>
                    <a:ext uri="{9D8B030D-6E8A-4147-A177-3AD203B41FA5}">
                      <a16:colId xmlns:a16="http://schemas.microsoft.com/office/drawing/2014/main" val="220806094"/>
                    </a:ext>
                  </a:extLst>
                </a:gridCol>
                <a:gridCol w="903072">
                  <a:extLst>
                    <a:ext uri="{9D8B030D-6E8A-4147-A177-3AD203B41FA5}">
                      <a16:colId xmlns:a16="http://schemas.microsoft.com/office/drawing/2014/main" val="4075296731"/>
                    </a:ext>
                  </a:extLst>
                </a:gridCol>
                <a:gridCol w="903072">
                  <a:extLst>
                    <a:ext uri="{9D8B030D-6E8A-4147-A177-3AD203B41FA5}">
                      <a16:colId xmlns:a16="http://schemas.microsoft.com/office/drawing/2014/main" val="4072998912"/>
                    </a:ext>
                  </a:extLst>
                </a:gridCol>
                <a:gridCol w="1001301">
                  <a:extLst>
                    <a:ext uri="{9D8B030D-6E8A-4147-A177-3AD203B41FA5}">
                      <a16:colId xmlns:a16="http://schemas.microsoft.com/office/drawing/2014/main" val="3453813287"/>
                    </a:ext>
                  </a:extLst>
                </a:gridCol>
                <a:gridCol w="903072">
                  <a:extLst>
                    <a:ext uri="{9D8B030D-6E8A-4147-A177-3AD203B41FA5}">
                      <a16:colId xmlns:a16="http://schemas.microsoft.com/office/drawing/2014/main" val="1250949200"/>
                    </a:ext>
                  </a:extLst>
                </a:gridCol>
                <a:gridCol w="903072">
                  <a:extLst>
                    <a:ext uri="{9D8B030D-6E8A-4147-A177-3AD203B41FA5}">
                      <a16:colId xmlns:a16="http://schemas.microsoft.com/office/drawing/2014/main" val="667530769"/>
                    </a:ext>
                  </a:extLst>
                </a:gridCol>
                <a:gridCol w="903072">
                  <a:extLst>
                    <a:ext uri="{9D8B030D-6E8A-4147-A177-3AD203B41FA5}">
                      <a16:colId xmlns:a16="http://schemas.microsoft.com/office/drawing/2014/main" val="300492736"/>
                    </a:ext>
                  </a:extLst>
                </a:gridCol>
                <a:gridCol w="1318168">
                  <a:extLst>
                    <a:ext uri="{9D8B030D-6E8A-4147-A177-3AD203B41FA5}">
                      <a16:colId xmlns:a16="http://schemas.microsoft.com/office/drawing/2014/main" val="1274541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02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3735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402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61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43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152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612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7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4718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2267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442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27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849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1718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738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511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(Pregrado y Posgrado)</a:t>
            </a:r>
          </a:p>
        </p:txBody>
      </p:sp>
      <p:sp>
        <p:nvSpPr>
          <p:cNvPr id="7" name="Flecha derecha 6">
            <a:hlinkClick r:id="rId2" action="ppaction://hlinksldjump"/>
          </p:cNvPr>
          <p:cNvSpPr/>
          <p:nvPr/>
        </p:nvSpPr>
        <p:spPr>
          <a:xfrm>
            <a:off x="11620500" y="56515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97470"/>
              </p:ext>
            </p:extLst>
          </p:nvPr>
        </p:nvGraphicFramePr>
        <p:xfrm>
          <a:off x="2483706" y="1392715"/>
          <a:ext cx="7334816" cy="4476266"/>
        </p:xfrm>
        <a:graphic>
          <a:graphicData uri="http://schemas.openxmlformats.org/drawingml/2006/table">
            <a:tbl>
              <a:tblPr/>
              <a:tblGrid>
                <a:gridCol w="1452674">
                  <a:extLst>
                    <a:ext uri="{9D8B030D-6E8A-4147-A177-3AD203B41FA5}">
                      <a16:colId xmlns:a16="http://schemas.microsoft.com/office/drawing/2014/main" val="1640868999"/>
                    </a:ext>
                  </a:extLst>
                </a:gridCol>
                <a:gridCol w="635049">
                  <a:extLst>
                    <a:ext uri="{9D8B030D-6E8A-4147-A177-3AD203B41FA5}">
                      <a16:colId xmlns:a16="http://schemas.microsoft.com/office/drawing/2014/main" val="700767526"/>
                    </a:ext>
                  </a:extLst>
                </a:gridCol>
                <a:gridCol w="635049">
                  <a:extLst>
                    <a:ext uri="{9D8B030D-6E8A-4147-A177-3AD203B41FA5}">
                      <a16:colId xmlns:a16="http://schemas.microsoft.com/office/drawing/2014/main" val="1552468348"/>
                    </a:ext>
                  </a:extLst>
                </a:gridCol>
                <a:gridCol w="817626">
                  <a:extLst>
                    <a:ext uri="{9D8B030D-6E8A-4147-A177-3AD203B41FA5}">
                      <a16:colId xmlns:a16="http://schemas.microsoft.com/office/drawing/2014/main" val="1923079192"/>
                    </a:ext>
                  </a:extLst>
                </a:gridCol>
                <a:gridCol w="635049">
                  <a:extLst>
                    <a:ext uri="{9D8B030D-6E8A-4147-A177-3AD203B41FA5}">
                      <a16:colId xmlns:a16="http://schemas.microsoft.com/office/drawing/2014/main" val="3934185138"/>
                    </a:ext>
                  </a:extLst>
                </a:gridCol>
                <a:gridCol w="635049">
                  <a:extLst>
                    <a:ext uri="{9D8B030D-6E8A-4147-A177-3AD203B41FA5}">
                      <a16:colId xmlns:a16="http://schemas.microsoft.com/office/drawing/2014/main" val="3653368610"/>
                    </a:ext>
                  </a:extLst>
                </a:gridCol>
                <a:gridCol w="635049">
                  <a:extLst>
                    <a:ext uri="{9D8B030D-6E8A-4147-A177-3AD203B41FA5}">
                      <a16:colId xmlns:a16="http://schemas.microsoft.com/office/drawing/2014/main" val="2334580152"/>
                    </a:ext>
                  </a:extLst>
                </a:gridCol>
                <a:gridCol w="928760">
                  <a:extLst>
                    <a:ext uri="{9D8B030D-6E8A-4147-A177-3AD203B41FA5}">
                      <a16:colId xmlns:a16="http://schemas.microsoft.com/office/drawing/2014/main" val="3070692740"/>
                    </a:ext>
                  </a:extLst>
                </a:gridCol>
                <a:gridCol w="960511">
                  <a:extLst>
                    <a:ext uri="{9D8B030D-6E8A-4147-A177-3AD203B41FA5}">
                      <a16:colId xmlns:a16="http://schemas.microsoft.com/office/drawing/2014/main" val="2734650050"/>
                    </a:ext>
                  </a:extLst>
                </a:gridCol>
              </a:tblGrid>
              <a:tr h="1755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578643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310859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746774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659891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55647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388358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62052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18321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85355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49140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520054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649155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502011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66584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29260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141354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378817"/>
                  </a:ext>
                </a:extLst>
              </a:tr>
              <a:tr h="1755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175526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444639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082682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320299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96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3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Maestría Ocupados por día y por hora</a:t>
            </a:r>
            <a:br>
              <a:rPr lang="es-CO" sz="3200" dirty="0"/>
            </a:br>
            <a:r>
              <a:rPr lang="es-CO" sz="3200" dirty="0"/>
              <a:t>(Pregrado)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70416" y="56201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327377"/>
              </p:ext>
            </p:extLst>
          </p:nvPr>
        </p:nvGraphicFramePr>
        <p:xfrm>
          <a:off x="2206647" y="2070794"/>
          <a:ext cx="7778706" cy="3549404"/>
        </p:xfrm>
        <a:graphic>
          <a:graphicData uri="http://schemas.openxmlformats.org/drawingml/2006/table">
            <a:tbl>
              <a:tblPr/>
              <a:tblGrid>
                <a:gridCol w="1151432">
                  <a:extLst>
                    <a:ext uri="{9D8B030D-6E8A-4147-A177-3AD203B41FA5}">
                      <a16:colId xmlns:a16="http://schemas.microsoft.com/office/drawing/2014/main" val="1605650554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3418979740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3094962410"/>
                    </a:ext>
                  </a:extLst>
                </a:gridCol>
                <a:gridCol w="1033672">
                  <a:extLst>
                    <a:ext uri="{9D8B030D-6E8A-4147-A177-3AD203B41FA5}">
                      <a16:colId xmlns:a16="http://schemas.microsoft.com/office/drawing/2014/main" val="638153045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1627564607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428822156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2733340146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3969239475"/>
                    </a:ext>
                  </a:extLst>
                </a:gridCol>
              </a:tblGrid>
              <a:tr h="2001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1416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15396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28203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238852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21097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64442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72244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41178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932142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266503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47092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187572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352744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584564"/>
                  </a:ext>
                </a:extLst>
              </a:tr>
              <a:tr h="2179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1536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733104"/>
                  </a:ext>
                </a:extLst>
              </a:tr>
              <a:tr h="2179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956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3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8202"/>
            <a:ext cx="10515600" cy="588149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000" b="1" dirty="0"/>
              <a:t>Número y capacidad de Salones 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984839"/>
              </p:ext>
            </p:extLst>
          </p:nvPr>
        </p:nvGraphicFramePr>
        <p:xfrm>
          <a:off x="838203" y="1091045"/>
          <a:ext cx="10515596" cy="5185073"/>
        </p:xfrm>
        <a:graphic>
          <a:graphicData uri="http://schemas.openxmlformats.org/drawingml/2006/table">
            <a:tbl>
              <a:tblPr/>
              <a:tblGrid>
                <a:gridCol w="742060">
                  <a:extLst>
                    <a:ext uri="{9D8B030D-6E8A-4147-A177-3AD203B41FA5}">
                      <a16:colId xmlns:a16="http://schemas.microsoft.com/office/drawing/2014/main" val="1966282135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77373697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18643216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773792520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55268194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1264780284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697619168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1330152863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325924404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148900769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048619955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2714549148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555151712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462714949"/>
                    </a:ext>
                  </a:extLst>
                </a:gridCol>
                <a:gridCol w="593647">
                  <a:extLst>
                    <a:ext uri="{9D8B030D-6E8A-4147-A177-3AD203B41FA5}">
                      <a16:colId xmlns:a16="http://schemas.microsoft.com/office/drawing/2014/main" val="763403742"/>
                    </a:ext>
                  </a:extLst>
                </a:gridCol>
                <a:gridCol w="729693">
                  <a:extLst>
                    <a:ext uri="{9D8B030D-6E8A-4147-A177-3AD203B41FA5}">
                      <a16:colId xmlns:a16="http://schemas.microsoft.com/office/drawing/2014/main" val="3732853812"/>
                    </a:ext>
                  </a:extLst>
                </a:gridCol>
                <a:gridCol w="732785">
                  <a:extLst>
                    <a:ext uri="{9D8B030D-6E8A-4147-A177-3AD203B41FA5}">
                      <a16:colId xmlns:a16="http://schemas.microsoft.com/office/drawing/2014/main" val="2484285915"/>
                    </a:ext>
                  </a:extLst>
                </a:gridCol>
              </a:tblGrid>
              <a:tr h="174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Aulas (No. Sillas)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COLIS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CSJ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91045"/>
                  </a:ext>
                </a:extLst>
              </a:tr>
              <a:tr h="2885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Salones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 Sillas/hora</a:t>
                      </a:r>
                    </a:p>
                  </a:txBody>
                  <a:tcPr marL="6784" marR="6784" marT="67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2977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0842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4527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465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13364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88736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0483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8820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4328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421598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53671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1188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9859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3905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58867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9451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79007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73824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0767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1040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5580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6077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6061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52938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03574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09593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7104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6.778</a:t>
                      </a:r>
                    </a:p>
                  </a:txBody>
                  <a:tcPr marL="6784" marR="6784" marT="67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09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1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(Pregrado)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633200" y="56515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50532"/>
              </p:ext>
            </p:extLst>
          </p:nvPr>
        </p:nvGraphicFramePr>
        <p:xfrm>
          <a:off x="2520779" y="1151415"/>
          <a:ext cx="7249048" cy="4583876"/>
        </p:xfrm>
        <a:graphic>
          <a:graphicData uri="http://schemas.openxmlformats.org/drawingml/2006/table">
            <a:tbl>
              <a:tblPr/>
              <a:tblGrid>
                <a:gridCol w="1493892">
                  <a:extLst>
                    <a:ext uri="{9D8B030D-6E8A-4147-A177-3AD203B41FA5}">
                      <a16:colId xmlns:a16="http://schemas.microsoft.com/office/drawing/2014/main" val="1254057120"/>
                    </a:ext>
                  </a:extLst>
                </a:gridCol>
                <a:gridCol w="653067">
                  <a:extLst>
                    <a:ext uri="{9D8B030D-6E8A-4147-A177-3AD203B41FA5}">
                      <a16:colId xmlns:a16="http://schemas.microsoft.com/office/drawing/2014/main" val="2248102468"/>
                    </a:ext>
                  </a:extLst>
                </a:gridCol>
                <a:gridCol w="653067">
                  <a:extLst>
                    <a:ext uri="{9D8B030D-6E8A-4147-A177-3AD203B41FA5}">
                      <a16:colId xmlns:a16="http://schemas.microsoft.com/office/drawing/2014/main" val="2491609852"/>
                    </a:ext>
                  </a:extLst>
                </a:gridCol>
                <a:gridCol w="840825">
                  <a:extLst>
                    <a:ext uri="{9D8B030D-6E8A-4147-A177-3AD203B41FA5}">
                      <a16:colId xmlns:a16="http://schemas.microsoft.com/office/drawing/2014/main" val="283668194"/>
                    </a:ext>
                  </a:extLst>
                </a:gridCol>
                <a:gridCol w="653067">
                  <a:extLst>
                    <a:ext uri="{9D8B030D-6E8A-4147-A177-3AD203B41FA5}">
                      <a16:colId xmlns:a16="http://schemas.microsoft.com/office/drawing/2014/main" val="2060793441"/>
                    </a:ext>
                  </a:extLst>
                </a:gridCol>
                <a:gridCol w="653067">
                  <a:extLst>
                    <a:ext uri="{9D8B030D-6E8A-4147-A177-3AD203B41FA5}">
                      <a16:colId xmlns:a16="http://schemas.microsoft.com/office/drawing/2014/main" val="1578347061"/>
                    </a:ext>
                  </a:extLst>
                </a:gridCol>
                <a:gridCol w="653067">
                  <a:extLst>
                    <a:ext uri="{9D8B030D-6E8A-4147-A177-3AD203B41FA5}">
                      <a16:colId xmlns:a16="http://schemas.microsoft.com/office/drawing/2014/main" val="1533633630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724770521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1306595993"/>
                    </a:ext>
                  </a:extLst>
                </a:gridCol>
              </a:tblGrid>
              <a:tr h="1797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545382"/>
                  </a:ext>
                </a:extLst>
              </a:tr>
              <a:tr h="1797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43521"/>
                  </a:ext>
                </a:extLst>
              </a:tr>
              <a:tr h="1797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83162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703628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963975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869632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797631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043724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914674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845564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096904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333800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068753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160756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683379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380497"/>
                  </a:ext>
                </a:extLst>
              </a:tr>
              <a:tr h="179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024523"/>
                  </a:ext>
                </a:extLst>
              </a:tr>
              <a:tr h="17972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90272"/>
                  </a:ext>
                </a:extLst>
              </a:tr>
              <a:tr h="3372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628251"/>
                  </a:ext>
                </a:extLst>
              </a:tr>
              <a:tr h="3372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867549"/>
                  </a:ext>
                </a:extLst>
              </a:tr>
              <a:tr h="3372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311558"/>
                  </a:ext>
                </a:extLst>
              </a:tr>
              <a:tr h="3372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Maestría Ocupados por día y por hora</a:t>
            </a:r>
            <a:br>
              <a:rPr lang="es-CO" sz="3200" dirty="0"/>
            </a:br>
            <a:r>
              <a:rPr lang="es-CO" sz="3200" dirty="0"/>
              <a:t>(Posgrado)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19616" y="56709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91350"/>
              </p:ext>
            </p:extLst>
          </p:nvPr>
        </p:nvGraphicFramePr>
        <p:xfrm>
          <a:off x="2175754" y="1989443"/>
          <a:ext cx="7840491" cy="3561754"/>
        </p:xfrm>
        <a:graphic>
          <a:graphicData uri="http://schemas.openxmlformats.org/drawingml/2006/table">
            <a:tbl>
              <a:tblPr/>
              <a:tblGrid>
                <a:gridCol w="1160577">
                  <a:extLst>
                    <a:ext uri="{9D8B030D-6E8A-4147-A177-3AD203B41FA5}">
                      <a16:colId xmlns:a16="http://schemas.microsoft.com/office/drawing/2014/main" val="1863429047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1440043681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2639525368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3823214513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2654627910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3168020199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345653264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1938514447"/>
                    </a:ext>
                  </a:extLst>
                </a:gridCol>
              </a:tblGrid>
              <a:tr h="2008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0101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0542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602758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0431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511100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8246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73244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62264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45438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26742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1594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1249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2701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61863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3536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72485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120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88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(Posgrado)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620500" y="56388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31892"/>
              </p:ext>
            </p:extLst>
          </p:nvPr>
        </p:nvGraphicFramePr>
        <p:xfrm>
          <a:off x="2421924" y="1151415"/>
          <a:ext cx="7446758" cy="4571528"/>
        </p:xfrm>
        <a:graphic>
          <a:graphicData uri="http://schemas.openxmlformats.org/drawingml/2006/table">
            <a:tbl>
              <a:tblPr/>
              <a:tblGrid>
                <a:gridCol w="1534636">
                  <a:extLst>
                    <a:ext uri="{9D8B030D-6E8A-4147-A177-3AD203B41FA5}">
                      <a16:colId xmlns:a16="http://schemas.microsoft.com/office/drawing/2014/main" val="1794762366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3146863609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2778756231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val="2959374727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2362335555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26605498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255633973"/>
                    </a:ext>
                  </a:extLst>
                </a:gridCol>
                <a:gridCol w="846985">
                  <a:extLst>
                    <a:ext uri="{9D8B030D-6E8A-4147-A177-3AD203B41FA5}">
                      <a16:colId xmlns:a16="http://schemas.microsoft.com/office/drawing/2014/main" val="3942995821"/>
                    </a:ext>
                  </a:extLst>
                </a:gridCol>
                <a:gridCol w="846985">
                  <a:extLst>
                    <a:ext uri="{9D8B030D-6E8A-4147-A177-3AD203B41FA5}">
                      <a16:colId xmlns:a16="http://schemas.microsoft.com/office/drawing/2014/main" val="3378800257"/>
                    </a:ext>
                  </a:extLst>
                </a:gridCol>
              </a:tblGrid>
              <a:tr h="1792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36047"/>
                  </a:ext>
                </a:extLst>
              </a:tr>
              <a:tr h="1792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905108"/>
                  </a:ext>
                </a:extLst>
              </a:tr>
              <a:tr h="1792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194316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63374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600494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798667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925999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317840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404319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130236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895391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843760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412460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271131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450589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902575"/>
                  </a:ext>
                </a:extLst>
              </a:tr>
              <a:tr h="17924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482128"/>
                  </a:ext>
                </a:extLst>
              </a:tr>
              <a:tr h="17924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637616"/>
                  </a:ext>
                </a:extLst>
              </a:tr>
              <a:tr h="33629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90914"/>
                  </a:ext>
                </a:extLst>
              </a:tr>
              <a:tr h="33629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797152"/>
                  </a:ext>
                </a:extLst>
              </a:tr>
              <a:tr h="33629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93350"/>
                  </a:ext>
                </a:extLst>
              </a:tr>
              <a:tr h="3362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27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9180" y="758952"/>
            <a:ext cx="10942320" cy="3566160"/>
          </a:xfrm>
        </p:spPr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Salones de Doctorado en detalle</a:t>
            </a:r>
            <a:b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(día y hora)</a:t>
            </a:r>
          </a:p>
        </p:txBody>
      </p:sp>
    </p:spTree>
    <p:extLst>
      <p:ext uri="{BB962C8B-B14F-4D97-AF65-F5344CB8AC3E}">
        <p14:creationId xmlns:p14="http://schemas.microsoft.com/office/powerpoint/2010/main" val="4428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Doctorado Ocupados por día y por hora</a:t>
            </a:r>
            <a:br>
              <a:rPr lang="es-CO" sz="3200" dirty="0"/>
            </a:br>
            <a:r>
              <a:rPr lang="es-CO" sz="3200" dirty="0"/>
              <a:t>(PR, PG, EC y EX)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83116" y="56455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37330"/>
              </p:ext>
            </p:extLst>
          </p:nvPr>
        </p:nvGraphicFramePr>
        <p:xfrm>
          <a:off x="2188111" y="2083844"/>
          <a:ext cx="7815777" cy="3561754"/>
        </p:xfrm>
        <a:graphic>
          <a:graphicData uri="http://schemas.openxmlformats.org/drawingml/2006/table">
            <a:tbl>
              <a:tblPr/>
              <a:tblGrid>
                <a:gridCol w="1156919">
                  <a:extLst>
                    <a:ext uri="{9D8B030D-6E8A-4147-A177-3AD203B41FA5}">
                      <a16:colId xmlns:a16="http://schemas.microsoft.com/office/drawing/2014/main" val="4207077203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1998461586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3766180686"/>
                    </a:ext>
                  </a:extLst>
                </a:gridCol>
                <a:gridCol w="1038598">
                  <a:extLst>
                    <a:ext uri="{9D8B030D-6E8A-4147-A177-3AD203B41FA5}">
                      <a16:colId xmlns:a16="http://schemas.microsoft.com/office/drawing/2014/main" val="2995773419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2087597692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3280890419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1125508242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3204649367"/>
                    </a:ext>
                  </a:extLst>
                </a:gridCol>
              </a:tblGrid>
              <a:tr h="2008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899308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4767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578351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8725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40121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91095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40880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801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0821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01190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442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08751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19276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284934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01864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02372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4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8988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sz="3200" dirty="0"/>
              <a:t>(PR, PG, EC y EX)</a:t>
            </a:r>
            <a:endParaRPr lang="es-CO" dirty="0"/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20500" y="56642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65164"/>
              </p:ext>
            </p:extLst>
          </p:nvPr>
        </p:nvGraphicFramePr>
        <p:xfrm>
          <a:off x="2458992" y="1151415"/>
          <a:ext cx="7372620" cy="4717568"/>
        </p:xfrm>
        <a:graphic>
          <a:graphicData uri="http://schemas.openxmlformats.org/drawingml/2006/table">
            <a:tbl>
              <a:tblPr/>
              <a:tblGrid>
                <a:gridCol w="1519357">
                  <a:extLst>
                    <a:ext uri="{9D8B030D-6E8A-4147-A177-3AD203B41FA5}">
                      <a16:colId xmlns:a16="http://schemas.microsoft.com/office/drawing/2014/main" val="871526403"/>
                    </a:ext>
                  </a:extLst>
                </a:gridCol>
                <a:gridCol w="664200">
                  <a:extLst>
                    <a:ext uri="{9D8B030D-6E8A-4147-A177-3AD203B41FA5}">
                      <a16:colId xmlns:a16="http://schemas.microsoft.com/office/drawing/2014/main" val="2213733148"/>
                    </a:ext>
                  </a:extLst>
                </a:gridCol>
                <a:gridCol w="664200">
                  <a:extLst>
                    <a:ext uri="{9D8B030D-6E8A-4147-A177-3AD203B41FA5}">
                      <a16:colId xmlns:a16="http://schemas.microsoft.com/office/drawing/2014/main" val="3126090991"/>
                    </a:ext>
                  </a:extLst>
                </a:gridCol>
                <a:gridCol w="855157">
                  <a:extLst>
                    <a:ext uri="{9D8B030D-6E8A-4147-A177-3AD203B41FA5}">
                      <a16:colId xmlns:a16="http://schemas.microsoft.com/office/drawing/2014/main" val="2678441050"/>
                    </a:ext>
                  </a:extLst>
                </a:gridCol>
                <a:gridCol w="664200">
                  <a:extLst>
                    <a:ext uri="{9D8B030D-6E8A-4147-A177-3AD203B41FA5}">
                      <a16:colId xmlns:a16="http://schemas.microsoft.com/office/drawing/2014/main" val="3721970969"/>
                    </a:ext>
                  </a:extLst>
                </a:gridCol>
                <a:gridCol w="664200">
                  <a:extLst>
                    <a:ext uri="{9D8B030D-6E8A-4147-A177-3AD203B41FA5}">
                      <a16:colId xmlns:a16="http://schemas.microsoft.com/office/drawing/2014/main" val="2576274666"/>
                    </a:ext>
                  </a:extLst>
                </a:gridCol>
                <a:gridCol w="664200">
                  <a:extLst>
                    <a:ext uri="{9D8B030D-6E8A-4147-A177-3AD203B41FA5}">
                      <a16:colId xmlns:a16="http://schemas.microsoft.com/office/drawing/2014/main" val="1058623694"/>
                    </a:ext>
                  </a:extLst>
                </a:gridCol>
                <a:gridCol w="838553">
                  <a:extLst>
                    <a:ext uri="{9D8B030D-6E8A-4147-A177-3AD203B41FA5}">
                      <a16:colId xmlns:a16="http://schemas.microsoft.com/office/drawing/2014/main" val="3295467395"/>
                    </a:ext>
                  </a:extLst>
                </a:gridCol>
                <a:gridCol w="838553">
                  <a:extLst>
                    <a:ext uri="{9D8B030D-6E8A-4147-A177-3AD203B41FA5}">
                      <a16:colId xmlns:a16="http://schemas.microsoft.com/office/drawing/2014/main" val="2311244282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20604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904179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0030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32187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44643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528718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42264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69096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47902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99604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49218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08800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6417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37658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57080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89099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715721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899168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838179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437005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411887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849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7621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</a:t>
            </a:r>
            <a:r>
              <a:rPr lang="es-CO" sz="3200" dirty="0" smtClean="0"/>
              <a:t>Doctorado </a:t>
            </a:r>
            <a:r>
              <a:rPr lang="es-CO" sz="3200" dirty="0"/>
              <a:t>Ocupados por día y por hora</a:t>
            </a:r>
            <a:br>
              <a:rPr lang="es-CO" sz="3200" dirty="0"/>
            </a:br>
            <a:r>
              <a:rPr lang="es-CO" sz="3200" dirty="0"/>
              <a:t>(Pregrado y Posgrado)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45016" y="56201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66601"/>
              </p:ext>
            </p:extLst>
          </p:nvPr>
        </p:nvGraphicFramePr>
        <p:xfrm>
          <a:off x="2188111" y="2046079"/>
          <a:ext cx="7815777" cy="3574119"/>
        </p:xfrm>
        <a:graphic>
          <a:graphicData uri="http://schemas.openxmlformats.org/drawingml/2006/table">
            <a:tbl>
              <a:tblPr/>
              <a:tblGrid>
                <a:gridCol w="1156919">
                  <a:extLst>
                    <a:ext uri="{9D8B030D-6E8A-4147-A177-3AD203B41FA5}">
                      <a16:colId xmlns:a16="http://schemas.microsoft.com/office/drawing/2014/main" val="2490388864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2030118693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1400065326"/>
                    </a:ext>
                  </a:extLst>
                </a:gridCol>
                <a:gridCol w="1038598">
                  <a:extLst>
                    <a:ext uri="{9D8B030D-6E8A-4147-A177-3AD203B41FA5}">
                      <a16:colId xmlns:a16="http://schemas.microsoft.com/office/drawing/2014/main" val="1260354751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1506405252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138851534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2120546243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3407551371"/>
                    </a:ext>
                  </a:extLst>
                </a:gridCol>
              </a:tblGrid>
              <a:tr h="2015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7031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0697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7064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767817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625143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72718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05115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88884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79921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9579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8448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81972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62984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510561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5340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123601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73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4304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(Pregrado y Posgrado)</a:t>
            </a:r>
          </a:p>
        </p:txBody>
      </p:sp>
      <p:sp>
        <p:nvSpPr>
          <p:cNvPr id="7" name="Flecha derecha 6">
            <a:hlinkClick r:id="rId2" action="ppaction://hlinksldjump"/>
          </p:cNvPr>
          <p:cNvSpPr/>
          <p:nvPr/>
        </p:nvSpPr>
        <p:spPr>
          <a:xfrm>
            <a:off x="11620500" y="56515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56731"/>
              </p:ext>
            </p:extLst>
          </p:nvPr>
        </p:nvGraphicFramePr>
        <p:xfrm>
          <a:off x="2594920" y="1392715"/>
          <a:ext cx="7113124" cy="4476266"/>
        </p:xfrm>
        <a:graphic>
          <a:graphicData uri="http://schemas.openxmlformats.org/drawingml/2006/table">
            <a:tbl>
              <a:tblPr/>
              <a:tblGrid>
                <a:gridCol w="1465880">
                  <a:extLst>
                    <a:ext uri="{9D8B030D-6E8A-4147-A177-3AD203B41FA5}">
                      <a16:colId xmlns:a16="http://schemas.microsoft.com/office/drawing/2014/main" val="1814521659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3852821353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2312454699"/>
                    </a:ext>
                  </a:extLst>
                </a:gridCol>
                <a:gridCol w="825058">
                  <a:extLst>
                    <a:ext uri="{9D8B030D-6E8A-4147-A177-3AD203B41FA5}">
                      <a16:colId xmlns:a16="http://schemas.microsoft.com/office/drawing/2014/main" val="811970625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818865067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3708352105"/>
                    </a:ext>
                  </a:extLst>
                </a:gridCol>
                <a:gridCol w="640822">
                  <a:extLst>
                    <a:ext uri="{9D8B030D-6E8A-4147-A177-3AD203B41FA5}">
                      <a16:colId xmlns:a16="http://schemas.microsoft.com/office/drawing/2014/main" val="3220125254"/>
                    </a:ext>
                  </a:extLst>
                </a:gridCol>
                <a:gridCol w="809038">
                  <a:extLst>
                    <a:ext uri="{9D8B030D-6E8A-4147-A177-3AD203B41FA5}">
                      <a16:colId xmlns:a16="http://schemas.microsoft.com/office/drawing/2014/main" val="4136356998"/>
                    </a:ext>
                  </a:extLst>
                </a:gridCol>
                <a:gridCol w="809038">
                  <a:extLst>
                    <a:ext uri="{9D8B030D-6E8A-4147-A177-3AD203B41FA5}">
                      <a16:colId xmlns:a16="http://schemas.microsoft.com/office/drawing/2014/main" val="2173938167"/>
                    </a:ext>
                  </a:extLst>
                </a:gridCol>
              </a:tblGrid>
              <a:tr h="1755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40812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053799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64995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345012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6799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0561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0219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938228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002695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12890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978418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731721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893526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80553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40832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591562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332334"/>
                  </a:ext>
                </a:extLst>
              </a:tr>
              <a:tr h="1755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04775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410434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198186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647608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9317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</a:t>
            </a:r>
            <a:r>
              <a:rPr lang="es-CO" sz="3200" dirty="0" smtClean="0"/>
              <a:t>Doctorado </a:t>
            </a:r>
            <a:r>
              <a:rPr lang="es-CO" sz="3200" dirty="0"/>
              <a:t>Ocupados por día y por hora</a:t>
            </a:r>
            <a:br>
              <a:rPr lang="es-CO" sz="3200" dirty="0"/>
            </a:br>
            <a:r>
              <a:rPr lang="es-CO" sz="3200" dirty="0"/>
              <a:t>(Pregrado)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70416" y="56201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07351"/>
              </p:ext>
            </p:extLst>
          </p:nvPr>
        </p:nvGraphicFramePr>
        <p:xfrm>
          <a:off x="2138683" y="2058444"/>
          <a:ext cx="7914634" cy="3561754"/>
        </p:xfrm>
        <a:graphic>
          <a:graphicData uri="http://schemas.openxmlformats.org/drawingml/2006/table">
            <a:tbl>
              <a:tblPr/>
              <a:tblGrid>
                <a:gridCol w="1171552">
                  <a:extLst>
                    <a:ext uri="{9D8B030D-6E8A-4147-A177-3AD203B41FA5}">
                      <a16:colId xmlns:a16="http://schemas.microsoft.com/office/drawing/2014/main" val="960930934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3330122595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3422014422"/>
                    </a:ext>
                  </a:extLst>
                </a:gridCol>
                <a:gridCol w="1051734">
                  <a:extLst>
                    <a:ext uri="{9D8B030D-6E8A-4147-A177-3AD203B41FA5}">
                      <a16:colId xmlns:a16="http://schemas.microsoft.com/office/drawing/2014/main" val="1836226627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3395634132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3477990867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1466518198"/>
                    </a:ext>
                  </a:extLst>
                </a:gridCol>
                <a:gridCol w="948558">
                  <a:extLst>
                    <a:ext uri="{9D8B030D-6E8A-4147-A177-3AD203B41FA5}">
                      <a16:colId xmlns:a16="http://schemas.microsoft.com/office/drawing/2014/main" val="825365657"/>
                    </a:ext>
                  </a:extLst>
                </a:gridCol>
              </a:tblGrid>
              <a:tr h="2008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56390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32063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44185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0258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7159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57473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4301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6828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96412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857990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85479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6848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31810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492835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5351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74377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468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7283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dirty="0"/>
              <a:t>(Pregrado)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633200" y="56515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51713"/>
              </p:ext>
            </p:extLst>
          </p:nvPr>
        </p:nvGraphicFramePr>
        <p:xfrm>
          <a:off x="2347781" y="1153652"/>
          <a:ext cx="7595042" cy="4717568"/>
        </p:xfrm>
        <a:graphic>
          <a:graphicData uri="http://schemas.openxmlformats.org/drawingml/2006/table">
            <a:tbl>
              <a:tblPr/>
              <a:tblGrid>
                <a:gridCol w="1565194">
                  <a:extLst>
                    <a:ext uri="{9D8B030D-6E8A-4147-A177-3AD203B41FA5}">
                      <a16:colId xmlns:a16="http://schemas.microsoft.com/office/drawing/2014/main" val="365731462"/>
                    </a:ext>
                  </a:extLst>
                </a:gridCol>
                <a:gridCol w="684238">
                  <a:extLst>
                    <a:ext uri="{9D8B030D-6E8A-4147-A177-3AD203B41FA5}">
                      <a16:colId xmlns:a16="http://schemas.microsoft.com/office/drawing/2014/main" val="2728036731"/>
                    </a:ext>
                  </a:extLst>
                </a:gridCol>
                <a:gridCol w="684238">
                  <a:extLst>
                    <a:ext uri="{9D8B030D-6E8A-4147-A177-3AD203B41FA5}">
                      <a16:colId xmlns:a16="http://schemas.microsoft.com/office/drawing/2014/main" val="4274527166"/>
                    </a:ext>
                  </a:extLst>
                </a:gridCol>
                <a:gridCol w="880956">
                  <a:extLst>
                    <a:ext uri="{9D8B030D-6E8A-4147-A177-3AD203B41FA5}">
                      <a16:colId xmlns:a16="http://schemas.microsoft.com/office/drawing/2014/main" val="1686265017"/>
                    </a:ext>
                  </a:extLst>
                </a:gridCol>
                <a:gridCol w="684238">
                  <a:extLst>
                    <a:ext uri="{9D8B030D-6E8A-4147-A177-3AD203B41FA5}">
                      <a16:colId xmlns:a16="http://schemas.microsoft.com/office/drawing/2014/main" val="1866645789"/>
                    </a:ext>
                  </a:extLst>
                </a:gridCol>
                <a:gridCol w="684238">
                  <a:extLst>
                    <a:ext uri="{9D8B030D-6E8A-4147-A177-3AD203B41FA5}">
                      <a16:colId xmlns:a16="http://schemas.microsoft.com/office/drawing/2014/main" val="2441935772"/>
                    </a:ext>
                  </a:extLst>
                </a:gridCol>
                <a:gridCol w="684238">
                  <a:extLst>
                    <a:ext uri="{9D8B030D-6E8A-4147-A177-3AD203B41FA5}">
                      <a16:colId xmlns:a16="http://schemas.microsoft.com/office/drawing/2014/main" val="3857585250"/>
                    </a:ext>
                  </a:extLst>
                </a:gridCol>
                <a:gridCol w="863851">
                  <a:extLst>
                    <a:ext uri="{9D8B030D-6E8A-4147-A177-3AD203B41FA5}">
                      <a16:colId xmlns:a16="http://schemas.microsoft.com/office/drawing/2014/main" val="2086440280"/>
                    </a:ext>
                  </a:extLst>
                </a:gridCol>
                <a:gridCol w="863851">
                  <a:extLst>
                    <a:ext uri="{9D8B030D-6E8A-4147-A177-3AD203B41FA5}">
                      <a16:colId xmlns:a16="http://schemas.microsoft.com/office/drawing/2014/main" val="3197680393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84772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528447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52933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79391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45317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19004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0166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57052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51042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03367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77079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49606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40766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26605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21480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6667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878884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410316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623881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137219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953598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213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40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304"/>
            <a:ext cx="10515600" cy="1224816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Número y capacidad de Salones</a:t>
            </a:r>
            <a:br>
              <a:rPr lang="es-CO" sz="4000" b="1" dirty="0"/>
            </a:br>
            <a:r>
              <a:rPr lang="es-CO" sz="4000" b="1" i="1" dirty="0"/>
              <a:t>Programados</a:t>
            </a:r>
            <a:r>
              <a:rPr lang="es-CO" sz="4000" b="1" dirty="0"/>
              <a:t> en </a:t>
            </a:r>
            <a:r>
              <a:rPr lang="es-CO" sz="4000" b="1" dirty="0" smtClean="0"/>
              <a:t>2023-1</a:t>
            </a:r>
            <a:endParaRPr lang="es-CO" sz="40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386624" y="6396335"/>
            <a:ext cx="5031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</a:rPr>
              <a:t>No se incluyen los salones de Santa Marta, Consultorio Jurídico y de Hospital. </a:t>
            </a:r>
          </a:p>
          <a:p>
            <a:r>
              <a:rPr lang="es-CO" sz="1200" dirty="0">
                <a:solidFill>
                  <a:schemeClr val="bg1"/>
                </a:solidFill>
              </a:rPr>
              <a:t>Total de salones utilizados para el cálculo del índice: </a:t>
            </a:r>
            <a:r>
              <a:rPr lang="es-CO" sz="1200" dirty="0" smtClean="0">
                <a:solidFill>
                  <a:schemeClr val="bg1"/>
                </a:solidFill>
              </a:rPr>
              <a:t>149. </a:t>
            </a:r>
            <a:endParaRPr lang="es-CO" sz="1200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991" y="1828682"/>
            <a:ext cx="9547956" cy="43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Salones de Doctorado Ocupados por día y por hora</a:t>
            </a:r>
            <a:br>
              <a:rPr lang="es-CO" sz="3200" dirty="0"/>
            </a:br>
            <a:r>
              <a:rPr lang="es-CO" sz="3200" dirty="0"/>
              <a:t>(Posgrado)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83116" y="56455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40245"/>
              </p:ext>
            </p:extLst>
          </p:nvPr>
        </p:nvGraphicFramePr>
        <p:xfrm>
          <a:off x="2188111" y="2071479"/>
          <a:ext cx="7815777" cy="3574119"/>
        </p:xfrm>
        <a:graphic>
          <a:graphicData uri="http://schemas.openxmlformats.org/drawingml/2006/table">
            <a:tbl>
              <a:tblPr/>
              <a:tblGrid>
                <a:gridCol w="1156919">
                  <a:extLst>
                    <a:ext uri="{9D8B030D-6E8A-4147-A177-3AD203B41FA5}">
                      <a16:colId xmlns:a16="http://schemas.microsoft.com/office/drawing/2014/main" val="3646559781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962140571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285358307"/>
                    </a:ext>
                  </a:extLst>
                </a:gridCol>
                <a:gridCol w="1038598">
                  <a:extLst>
                    <a:ext uri="{9D8B030D-6E8A-4147-A177-3AD203B41FA5}">
                      <a16:colId xmlns:a16="http://schemas.microsoft.com/office/drawing/2014/main" val="1325786649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1502524030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2795974330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3238996826"/>
                    </a:ext>
                  </a:extLst>
                </a:gridCol>
                <a:gridCol w="936710">
                  <a:extLst>
                    <a:ext uri="{9D8B030D-6E8A-4147-A177-3AD203B41FA5}">
                      <a16:colId xmlns:a16="http://schemas.microsoft.com/office/drawing/2014/main" val="2570364071"/>
                    </a:ext>
                  </a:extLst>
                </a:gridCol>
              </a:tblGrid>
              <a:tr h="2015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2718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10552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5045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265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4234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4104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8948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5696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2700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577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17169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8569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8362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34959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8349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13651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8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8937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salones ocupados del total de salones disponibles)</a:t>
            </a:r>
          </a:p>
          <a:p>
            <a:r>
              <a:rPr lang="es-CO" sz="3200" dirty="0"/>
              <a:t>(Posgrado)</a:t>
            </a:r>
            <a:endParaRPr lang="es-CO" dirty="0"/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20500" y="56642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10675"/>
              </p:ext>
            </p:extLst>
          </p:nvPr>
        </p:nvGraphicFramePr>
        <p:xfrm>
          <a:off x="2471353" y="1151415"/>
          <a:ext cx="7360258" cy="4717568"/>
        </p:xfrm>
        <a:graphic>
          <a:graphicData uri="http://schemas.openxmlformats.org/drawingml/2006/table">
            <a:tbl>
              <a:tblPr/>
              <a:tblGrid>
                <a:gridCol w="1516810">
                  <a:extLst>
                    <a:ext uri="{9D8B030D-6E8A-4147-A177-3AD203B41FA5}">
                      <a16:colId xmlns:a16="http://schemas.microsoft.com/office/drawing/2014/main" val="406649818"/>
                    </a:ext>
                  </a:extLst>
                </a:gridCol>
                <a:gridCol w="663086">
                  <a:extLst>
                    <a:ext uri="{9D8B030D-6E8A-4147-A177-3AD203B41FA5}">
                      <a16:colId xmlns:a16="http://schemas.microsoft.com/office/drawing/2014/main" val="3503790702"/>
                    </a:ext>
                  </a:extLst>
                </a:gridCol>
                <a:gridCol w="663086">
                  <a:extLst>
                    <a:ext uri="{9D8B030D-6E8A-4147-A177-3AD203B41FA5}">
                      <a16:colId xmlns:a16="http://schemas.microsoft.com/office/drawing/2014/main" val="1281958672"/>
                    </a:ext>
                  </a:extLst>
                </a:gridCol>
                <a:gridCol w="853724">
                  <a:extLst>
                    <a:ext uri="{9D8B030D-6E8A-4147-A177-3AD203B41FA5}">
                      <a16:colId xmlns:a16="http://schemas.microsoft.com/office/drawing/2014/main" val="1907767329"/>
                    </a:ext>
                  </a:extLst>
                </a:gridCol>
                <a:gridCol w="663086">
                  <a:extLst>
                    <a:ext uri="{9D8B030D-6E8A-4147-A177-3AD203B41FA5}">
                      <a16:colId xmlns:a16="http://schemas.microsoft.com/office/drawing/2014/main" val="1239982207"/>
                    </a:ext>
                  </a:extLst>
                </a:gridCol>
                <a:gridCol w="663086">
                  <a:extLst>
                    <a:ext uri="{9D8B030D-6E8A-4147-A177-3AD203B41FA5}">
                      <a16:colId xmlns:a16="http://schemas.microsoft.com/office/drawing/2014/main" val="3235399914"/>
                    </a:ext>
                  </a:extLst>
                </a:gridCol>
                <a:gridCol w="663086">
                  <a:extLst>
                    <a:ext uri="{9D8B030D-6E8A-4147-A177-3AD203B41FA5}">
                      <a16:colId xmlns:a16="http://schemas.microsoft.com/office/drawing/2014/main" val="1542917138"/>
                    </a:ext>
                  </a:extLst>
                </a:gridCol>
                <a:gridCol w="837147">
                  <a:extLst>
                    <a:ext uri="{9D8B030D-6E8A-4147-A177-3AD203B41FA5}">
                      <a16:colId xmlns:a16="http://schemas.microsoft.com/office/drawing/2014/main" val="936938599"/>
                    </a:ext>
                  </a:extLst>
                </a:gridCol>
                <a:gridCol w="837147">
                  <a:extLst>
                    <a:ext uri="{9D8B030D-6E8A-4147-A177-3AD203B41FA5}">
                      <a16:colId xmlns:a16="http://schemas.microsoft.com/office/drawing/2014/main" val="3602366495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321762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6950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11708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45457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90964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59415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982388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58260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26571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12783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47165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6465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91837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21771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33078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1899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914168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536040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806724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148918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510475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36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5063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Laboratorios en detalle</a:t>
            </a:r>
            <a:b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(día y hora)</a:t>
            </a:r>
          </a:p>
        </p:txBody>
      </p:sp>
    </p:spTree>
    <p:extLst>
      <p:ext uri="{BB962C8B-B14F-4D97-AF65-F5344CB8AC3E}">
        <p14:creationId xmlns:p14="http://schemas.microsoft.com/office/powerpoint/2010/main" val="295809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</a:t>
            </a:r>
            <a:r>
              <a:rPr lang="es-CO" sz="3200" dirty="0" smtClean="0"/>
              <a:t>Laboratorios Ocupados </a:t>
            </a:r>
            <a:r>
              <a:rPr lang="es-CO" sz="3200" dirty="0"/>
              <a:t>por día y por hora</a:t>
            </a:r>
            <a:br>
              <a:rPr lang="es-CO" sz="3200" dirty="0"/>
            </a:br>
            <a:r>
              <a:rPr lang="es-CO" sz="3200" dirty="0"/>
              <a:t>(PR, PG, EC y EX)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83116" y="56455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812220"/>
              </p:ext>
            </p:extLst>
          </p:nvPr>
        </p:nvGraphicFramePr>
        <p:xfrm>
          <a:off x="2194290" y="2083844"/>
          <a:ext cx="7803420" cy="3561754"/>
        </p:xfrm>
        <a:graphic>
          <a:graphicData uri="http://schemas.openxmlformats.org/drawingml/2006/table">
            <a:tbl>
              <a:tblPr/>
              <a:tblGrid>
                <a:gridCol w="1155090">
                  <a:extLst>
                    <a:ext uri="{9D8B030D-6E8A-4147-A177-3AD203B41FA5}">
                      <a16:colId xmlns:a16="http://schemas.microsoft.com/office/drawing/2014/main" val="3394892028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3675138000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2997998950"/>
                    </a:ext>
                  </a:extLst>
                </a:gridCol>
                <a:gridCol w="1036956">
                  <a:extLst>
                    <a:ext uri="{9D8B030D-6E8A-4147-A177-3AD203B41FA5}">
                      <a16:colId xmlns:a16="http://schemas.microsoft.com/office/drawing/2014/main" val="1276976586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116525084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1141586006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122215725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299525908"/>
                    </a:ext>
                  </a:extLst>
                </a:gridCol>
              </a:tblGrid>
              <a:tr h="2008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440834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98782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7720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13236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1962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3623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589508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35830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871201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53967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58586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989508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74298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287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57792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15642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289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5433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</a:t>
            </a:r>
            <a:r>
              <a:rPr lang="es-CO" dirty="0" smtClean="0"/>
              <a:t>laboratorios </a:t>
            </a:r>
            <a:r>
              <a:rPr lang="es-CO" dirty="0"/>
              <a:t>ocupados del total de </a:t>
            </a:r>
            <a:r>
              <a:rPr lang="es-CO" dirty="0" smtClean="0"/>
              <a:t>laboratorios </a:t>
            </a:r>
            <a:r>
              <a:rPr lang="es-CO" dirty="0"/>
              <a:t>disponibles)</a:t>
            </a:r>
          </a:p>
          <a:p>
            <a:r>
              <a:rPr lang="es-CO" sz="3200" dirty="0"/>
              <a:t>(PR, PG, EC y EX)</a:t>
            </a:r>
            <a:endParaRPr lang="es-CO" dirty="0"/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20500" y="56642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61828"/>
              </p:ext>
            </p:extLst>
          </p:nvPr>
        </p:nvGraphicFramePr>
        <p:xfrm>
          <a:off x="2496066" y="1153652"/>
          <a:ext cx="7298476" cy="4717568"/>
        </p:xfrm>
        <a:graphic>
          <a:graphicData uri="http://schemas.openxmlformats.org/drawingml/2006/table">
            <a:tbl>
              <a:tblPr/>
              <a:tblGrid>
                <a:gridCol w="1504078">
                  <a:extLst>
                    <a:ext uri="{9D8B030D-6E8A-4147-A177-3AD203B41FA5}">
                      <a16:colId xmlns:a16="http://schemas.microsoft.com/office/drawing/2014/main" val="2863561024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3666513463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1506102488"/>
                    </a:ext>
                  </a:extLst>
                </a:gridCol>
                <a:gridCol w="846558">
                  <a:extLst>
                    <a:ext uri="{9D8B030D-6E8A-4147-A177-3AD203B41FA5}">
                      <a16:colId xmlns:a16="http://schemas.microsoft.com/office/drawing/2014/main" val="545328523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593059979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3406041001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1318972948"/>
                    </a:ext>
                  </a:extLst>
                </a:gridCol>
                <a:gridCol w="830120">
                  <a:extLst>
                    <a:ext uri="{9D8B030D-6E8A-4147-A177-3AD203B41FA5}">
                      <a16:colId xmlns:a16="http://schemas.microsoft.com/office/drawing/2014/main" val="2995765918"/>
                    </a:ext>
                  </a:extLst>
                </a:gridCol>
                <a:gridCol w="830120">
                  <a:extLst>
                    <a:ext uri="{9D8B030D-6E8A-4147-A177-3AD203B41FA5}">
                      <a16:colId xmlns:a16="http://schemas.microsoft.com/office/drawing/2014/main" val="3167266679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260908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776808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2593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1836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17714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38439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94369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55256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56523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4352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953758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17248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410738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83932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72163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2823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15415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100383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13741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302680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941182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40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6449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Laboratorios utilizadas por día y por hora</a:t>
            </a:r>
            <a:br>
              <a:rPr lang="es-CO" sz="3200" dirty="0"/>
            </a:br>
            <a:r>
              <a:rPr lang="es-CO" sz="3200" dirty="0"/>
              <a:t>(Pregrado y Posgrado)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430716" y="56201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261"/>
              </p:ext>
            </p:extLst>
          </p:nvPr>
        </p:nvGraphicFramePr>
        <p:xfrm>
          <a:off x="2181933" y="2058444"/>
          <a:ext cx="7828134" cy="3561754"/>
        </p:xfrm>
        <a:graphic>
          <a:graphicData uri="http://schemas.openxmlformats.org/drawingml/2006/table">
            <a:tbl>
              <a:tblPr/>
              <a:tblGrid>
                <a:gridCol w="1158748">
                  <a:extLst>
                    <a:ext uri="{9D8B030D-6E8A-4147-A177-3AD203B41FA5}">
                      <a16:colId xmlns:a16="http://schemas.microsoft.com/office/drawing/2014/main" val="2371834258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1351858957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659176545"/>
                    </a:ext>
                  </a:extLst>
                </a:gridCol>
                <a:gridCol w="1040240">
                  <a:extLst>
                    <a:ext uri="{9D8B030D-6E8A-4147-A177-3AD203B41FA5}">
                      <a16:colId xmlns:a16="http://schemas.microsoft.com/office/drawing/2014/main" val="3123352541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2052246864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984746129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376695465"/>
                    </a:ext>
                  </a:extLst>
                </a:gridCol>
                <a:gridCol w="938191">
                  <a:extLst>
                    <a:ext uri="{9D8B030D-6E8A-4147-A177-3AD203B41FA5}">
                      <a16:colId xmlns:a16="http://schemas.microsoft.com/office/drawing/2014/main" val="4042226531"/>
                    </a:ext>
                  </a:extLst>
                </a:gridCol>
              </a:tblGrid>
              <a:tr h="2008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35500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53304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4515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465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4178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9614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4996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8105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98654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68746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28660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093601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702768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518639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3574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42805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256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9782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laboratorios utilizados del total de laboratorios disponibles)</a:t>
            </a:r>
          </a:p>
          <a:p>
            <a:r>
              <a:rPr lang="es-CO" dirty="0"/>
              <a:t>(Pregrado y Posgrado)</a:t>
            </a:r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33200" y="56515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0793"/>
              </p:ext>
            </p:extLst>
          </p:nvPr>
        </p:nvGraphicFramePr>
        <p:xfrm>
          <a:off x="2471351" y="1392715"/>
          <a:ext cx="7357917" cy="4476266"/>
        </p:xfrm>
        <a:graphic>
          <a:graphicData uri="http://schemas.openxmlformats.org/drawingml/2006/table">
            <a:tbl>
              <a:tblPr/>
              <a:tblGrid>
                <a:gridCol w="1511222">
                  <a:extLst>
                    <a:ext uri="{9D8B030D-6E8A-4147-A177-3AD203B41FA5}">
                      <a16:colId xmlns:a16="http://schemas.microsoft.com/office/drawing/2014/main" val="2028153175"/>
                    </a:ext>
                  </a:extLst>
                </a:gridCol>
                <a:gridCol w="660643">
                  <a:extLst>
                    <a:ext uri="{9D8B030D-6E8A-4147-A177-3AD203B41FA5}">
                      <a16:colId xmlns:a16="http://schemas.microsoft.com/office/drawing/2014/main" val="1454775907"/>
                    </a:ext>
                  </a:extLst>
                </a:gridCol>
                <a:gridCol w="660643">
                  <a:extLst>
                    <a:ext uri="{9D8B030D-6E8A-4147-A177-3AD203B41FA5}">
                      <a16:colId xmlns:a16="http://schemas.microsoft.com/office/drawing/2014/main" val="2769877164"/>
                    </a:ext>
                  </a:extLst>
                </a:gridCol>
                <a:gridCol w="850579">
                  <a:extLst>
                    <a:ext uri="{9D8B030D-6E8A-4147-A177-3AD203B41FA5}">
                      <a16:colId xmlns:a16="http://schemas.microsoft.com/office/drawing/2014/main" val="4045320137"/>
                    </a:ext>
                  </a:extLst>
                </a:gridCol>
                <a:gridCol w="685418">
                  <a:extLst>
                    <a:ext uri="{9D8B030D-6E8A-4147-A177-3AD203B41FA5}">
                      <a16:colId xmlns:a16="http://schemas.microsoft.com/office/drawing/2014/main" val="2060902475"/>
                    </a:ext>
                  </a:extLst>
                </a:gridCol>
                <a:gridCol w="660643">
                  <a:extLst>
                    <a:ext uri="{9D8B030D-6E8A-4147-A177-3AD203B41FA5}">
                      <a16:colId xmlns:a16="http://schemas.microsoft.com/office/drawing/2014/main" val="1780520783"/>
                    </a:ext>
                  </a:extLst>
                </a:gridCol>
                <a:gridCol w="660643">
                  <a:extLst>
                    <a:ext uri="{9D8B030D-6E8A-4147-A177-3AD203B41FA5}">
                      <a16:colId xmlns:a16="http://schemas.microsoft.com/office/drawing/2014/main" val="2548078731"/>
                    </a:ext>
                  </a:extLst>
                </a:gridCol>
                <a:gridCol w="834063">
                  <a:extLst>
                    <a:ext uri="{9D8B030D-6E8A-4147-A177-3AD203B41FA5}">
                      <a16:colId xmlns:a16="http://schemas.microsoft.com/office/drawing/2014/main" val="1919997444"/>
                    </a:ext>
                  </a:extLst>
                </a:gridCol>
                <a:gridCol w="834063">
                  <a:extLst>
                    <a:ext uri="{9D8B030D-6E8A-4147-A177-3AD203B41FA5}">
                      <a16:colId xmlns:a16="http://schemas.microsoft.com/office/drawing/2014/main" val="2068852638"/>
                    </a:ext>
                  </a:extLst>
                </a:gridCol>
              </a:tblGrid>
              <a:tr h="1755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968706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163509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995379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763477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97734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367947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49407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43856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580527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619124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51602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876561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696649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341358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79161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347061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885824"/>
                  </a:ext>
                </a:extLst>
              </a:tr>
              <a:tr h="1755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386338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99181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850499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676460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15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8004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Laboratorios Utilizadas por día y por hora</a:t>
            </a:r>
            <a:br>
              <a:rPr lang="es-CO" sz="3200" dirty="0"/>
            </a:br>
            <a:r>
              <a:rPr lang="es-CO" sz="3200" dirty="0"/>
              <a:t>(Pregrado)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70416" y="56455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58130"/>
              </p:ext>
            </p:extLst>
          </p:nvPr>
        </p:nvGraphicFramePr>
        <p:xfrm>
          <a:off x="2151040" y="2083844"/>
          <a:ext cx="7889919" cy="3561754"/>
        </p:xfrm>
        <a:graphic>
          <a:graphicData uri="http://schemas.openxmlformats.org/drawingml/2006/table">
            <a:tbl>
              <a:tblPr/>
              <a:tblGrid>
                <a:gridCol w="1167893">
                  <a:extLst>
                    <a:ext uri="{9D8B030D-6E8A-4147-A177-3AD203B41FA5}">
                      <a16:colId xmlns:a16="http://schemas.microsoft.com/office/drawing/2014/main" val="2738478675"/>
                    </a:ext>
                  </a:extLst>
                </a:gridCol>
                <a:gridCol w="945596">
                  <a:extLst>
                    <a:ext uri="{9D8B030D-6E8A-4147-A177-3AD203B41FA5}">
                      <a16:colId xmlns:a16="http://schemas.microsoft.com/office/drawing/2014/main" val="1921839251"/>
                    </a:ext>
                  </a:extLst>
                </a:gridCol>
                <a:gridCol w="945596">
                  <a:extLst>
                    <a:ext uri="{9D8B030D-6E8A-4147-A177-3AD203B41FA5}">
                      <a16:colId xmlns:a16="http://schemas.microsoft.com/office/drawing/2014/main" val="750074065"/>
                    </a:ext>
                  </a:extLst>
                </a:gridCol>
                <a:gridCol w="1048450">
                  <a:extLst>
                    <a:ext uri="{9D8B030D-6E8A-4147-A177-3AD203B41FA5}">
                      <a16:colId xmlns:a16="http://schemas.microsoft.com/office/drawing/2014/main" val="905521115"/>
                    </a:ext>
                  </a:extLst>
                </a:gridCol>
                <a:gridCol w="945596">
                  <a:extLst>
                    <a:ext uri="{9D8B030D-6E8A-4147-A177-3AD203B41FA5}">
                      <a16:colId xmlns:a16="http://schemas.microsoft.com/office/drawing/2014/main" val="2642383087"/>
                    </a:ext>
                  </a:extLst>
                </a:gridCol>
                <a:gridCol w="945596">
                  <a:extLst>
                    <a:ext uri="{9D8B030D-6E8A-4147-A177-3AD203B41FA5}">
                      <a16:colId xmlns:a16="http://schemas.microsoft.com/office/drawing/2014/main" val="3103035028"/>
                    </a:ext>
                  </a:extLst>
                </a:gridCol>
                <a:gridCol w="945596">
                  <a:extLst>
                    <a:ext uri="{9D8B030D-6E8A-4147-A177-3AD203B41FA5}">
                      <a16:colId xmlns:a16="http://schemas.microsoft.com/office/drawing/2014/main" val="2179806807"/>
                    </a:ext>
                  </a:extLst>
                </a:gridCol>
                <a:gridCol w="945596">
                  <a:extLst>
                    <a:ext uri="{9D8B030D-6E8A-4147-A177-3AD203B41FA5}">
                      <a16:colId xmlns:a16="http://schemas.microsoft.com/office/drawing/2014/main" val="3802774458"/>
                    </a:ext>
                  </a:extLst>
                </a:gridCol>
              </a:tblGrid>
              <a:tr h="2008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970953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019682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6193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595504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382777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924516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57951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21539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82438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569339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03774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265195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24691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255010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203021"/>
                  </a:ext>
                </a:extLst>
              </a:tr>
              <a:tr h="2088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77339"/>
                  </a:ext>
                </a:extLst>
              </a:tr>
              <a:tr h="2187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77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2360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041400" y="428625"/>
            <a:ext cx="100711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laboratorios del total de laboratorios disponibles)</a:t>
            </a:r>
          </a:p>
          <a:p>
            <a:r>
              <a:rPr lang="es-CO" dirty="0"/>
              <a:t>(Pregrado)</a:t>
            </a:r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58600" y="56642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78083"/>
              </p:ext>
            </p:extLst>
          </p:nvPr>
        </p:nvGraphicFramePr>
        <p:xfrm>
          <a:off x="2347784" y="1151415"/>
          <a:ext cx="7446758" cy="4717568"/>
        </p:xfrm>
        <a:graphic>
          <a:graphicData uri="http://schemas.openxmlformats.org/drawingml/2006/table">
            <a:tbl>
              <a:tblPr/>
              <a:tblGrid>
                <a:gridCol w="1534636">
                  <a:extLst>
                    <a:ext uri="{9D8B030D-6E8A-4147-A177-3AD203B41FA5}">
                      <a16:colId xmlns:a16="http://schemas.microsoft.com/office/drawing/2014/main" val="3671485915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3500551332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1977526620"/>
                    </a:ext>
                  </a:extLst>
                </a:gridCol>
                <a:gridCol w="863757">
                  <a:extLst>
                    <a:ext uri="{9D8B030D-6E8A-4147-A177-3AD203B41FA5}">
                      <a16:colId xmlns:a16="http://schemas.microsoft.com/office/drawing/2014/main" val="71663269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122112712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3473813884"/>
                    </a:ext>
                  </a:extLst>
                </a:gridCol>
                <a:gridCol w="670879">
                  <a:extLst>
                    <a:ext uri="{9D8B030D-6E8A-4147-A177-3AD203B41FA5}">
                      <a16:colId xmlns:a16="http://schemas.microsoft.com/office/drawing/2014/main" val="4188501619"/>
                    </a:ext>
                  </a:extLst>
                </a:gridCol>
                <a:gridCol w="846985">
                  <a:extLst>
                    <a:ext uri="{9D8B030D-6E8A-4147-A177-3AD203B41FA5}">
                      <a16:colId xmlns:a16="http://schemas.microsoft.com/office/drawing/2014/main" val="1801011265"/>
                    </a:ext>
                  </a:extLst>
                </a:gridCol>
                <a:gridCol w="846985">
                  <a:extLst>
                    <a:ext uri="{9D8B030D-6E8A-4147-A177-3AD203B41FA5}">
                      <a16:colId xmlns:a16="http://schemas.microsoft.com/office/drawing/2014/main" val="3327758462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315692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850318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81360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50303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79505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55801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34698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81888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79507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64036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5964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66853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83004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82710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96791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54920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323987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124245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25399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778347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179431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351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9423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Laboratorios Utilizadas por día y por hora</a:t>
            </a:r>
            <a:br>
              <a:rPr lang="es-CO" sz="3200" dirty="0"/>
            </a:br>
            <a:r>
              <a:rPr lang="es-CO" sz="3200" dirty="0"/>
              <a:t>(Posgrado)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70416" y="55693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27899"/>
              </p:ext>
            </p:extLst>
          </p:nvPr>
        </p:nvGraphicFramePr>
        <p:xfrm>
          <a:off x="2211862" y="1982928"/>
          <a:ext cx="7778706" cy="3586470"/>
        </p:xfrm>
        <a:graphic>
          <a:graphicData uri="http://schemas.openxmlformats.org/drawingml/2006/table">
            <a:tbl>
              <a:tblPr/>
              <a:tblGrid>
                <a:gridCol w="1151432">
                  <a:extLst>
                    <a:ext uri="{9D8B030D-6E8A-4147-A177-3AD203B41FA5}">
                      <a16:colId xmlns:a16="http://schemas.microsoft.com/office/drawing/2014/main" val="2497582874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938272372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3913830796"/>
                    </a:ext>
                  </a:extLst>
                </a:gridCol>
                <a:gridCol w="1033672">
                  <a:extLst>
                    <a:ext uri="{9D8B030D-6E8A-4147-A177-3AD203B41FA5}">
                      <a16:colId xmlns:a16="http://schemas.microsoft.com/office/drawing/2014/main" val="710502818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167209407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3911127309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2413178579"/>
                    </a:ext>
                  </a:extLst>
                </a:gridCol>
                <a:gridCol w="932267">
                  <a:extLst>
                    <a:ext uri="{9D8B030D-6E8A-4147-A177-3AD203B41FA5}">
                      <a16:colId xmlns:a16="http://schemas.microsoft.com/office/drawing/2014/main" val="2722700387"/>
                    </a:ext>
                  </a:extLst>
                </a:gridCol>
              </a:tblGrid>
              <a:tr h="2022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103186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07635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71406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809448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273741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195862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753111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816507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625640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198173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05688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2936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668421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315771"/>
                  </a:ext>
                </a:extLst>
              </a:tr>
              <a:tr h="2202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61910"/>
                  </a:ext>
                </a:extLst>
              </a:tr>
              <a:tr h="21026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810499"/>
                  </a:ext>
                </a:extLst>
              </a:tr>
              <a:tr h="22027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77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41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130136"/>
              </p:ext>
            </p:extLst>
          </p:nvPr>
        </p:nvGraphicFramePr>
        <p:xfrm>
          <a:off x="481914" y="0"/>
          <a:ext cx="11314339" cy="626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1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laboratorios del total de laboratorios disponibles)</a:t>
            </a:r>
          </a:p>
          <a:p>
            <a:r>
              <a:rPr lang="es-CO" dirty="0"/>
              <a:t>(Posgrado)</a:t>
            </a:r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07800" y="56261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3135"/>
              </p:ext>
            </p:extLst>
          </p:nvPr>
        </p:nvGraphicFramePr>
        <p:xfrm>
          <a:off x="2446640" y="1151415"/>
          <a:ext cx="7409686" cy="4717568"/>
        </p:xfrm>
        <a:graphic>
          <a:graphicData uri="http://schemas.openxmlformats.org/drawingml/2006/table">
            <a:tbl>
              <a:tblPr/>
              <a:tblGrid>
                <a:gridCol w="1526996">
                  <a:extLst>
                    <a:ext uri="{9D8B030D-6E8A-4147-A177-3AD203B41FA5}">
                      <a16:colId xmlns:a16="http://schemas.microsoft.com/office/drawing/2014/main" val="2195093808"/>
                    </a:ext>
                  </a:extLst>
                </a:gridCol>
                <a:gridCol w="667539">
                  <a:extLst>
                    <a:ext uri="{9D8B030D-6E8A-4147-A177-3AD203B41FA5}">
                      <a16:colId xmlns:a16="http://schemas.microsoft.com/office/drawing/2014/main" val="4201484670"/>
                    </a:ext>
                  </a:extLst>
                </a:gridCol>
                <a:gridCol w="667539">
                  <a:extLst>
                    <a:ext uri="{9D8B030D-6E8A-4147-A177-3AD203B41FA5}">
                      <a16:colId xmlns:a16="http://schemas.microsoft.com/office/drawing/2014/main" val="1900391745"/>
                    </a:ext>
                  </a:extLst>
                </a:gridCol>
                <a:gridCol w="859457">
                  <a:extLst>
                    <a:ext uri="{9D8B030D-6E8A-4147-A177-3AD203B41FA5}">
                      <a16:colId xmlns:a16="http://schemas.microsoft.com/office/drawing/2014/main" val="396788362"/>
                    </a:ext>
                  </a:extLst>
                </a:gridCol>
                <a:gridCol w="667539">
                  <a:extLst>
                    <a:ext uri="{9D8B030D-6E8A-4147-A177-3AD203B41FA5}">
                      <a16:colId xmlns:a16="http://schemas.microsoft.com/office/drawing/2014/main" val="185623930"/>
                    </a:ext>
                  </a:extLst>
                </a:gridCol>
                <a:gridCol w="667539">
                  <a:extLst>
                    <a:ext uri="{9D8B030D-6E8A-4147-A177-3AD203B41FA5}">
                      <a16:colId xmlns:a16="http://schemas.microsoft.com/office/drawing/2014/main" val="1815225648"/>
                    </a:ext>
                  </a:extLst>
                </a:gridCol>
                <a:gridCol w="667539">
                  <a:extLst>
                    <a:ext uri="{9D8B030D-6E8A-4147-A177-3AD203B41FA5}">
                      <a16:colId xmlns:a16="http://schemas.microsoft.com/office/drawing/2014/main" val="837377032"/>
                    </a:ext>
                  </a:extLst>
                </a:gridCol>
                <a:gridCol w="842769">
                  <a:extLst>
                    <a:ext uri="{9D8B030D-6E8A-4147-A177-3AD203B41FA5}">
                      <a16:colId xmlns:a16="http://schemas.microsoft.com/office/drawing/2014/main" val="2297395494"/>
                    </a:ext>
                  </a:extLst>
                </a:gridCol>
                <a:gridCol w="842769">
                  <a:extLst>
                    <a:ext uri="{9D8B030D-6E8A-4147-A177-3AD203B41FA5}">
                      <a16:colId xmlns:a16="http://schemas.microsoft.com/office/drawing/2014/main" val="3564618188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282947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575488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0315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99161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61537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17759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20945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330573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66771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17781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33017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0873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04820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64274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031834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88268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423580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547110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65464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11316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73054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91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1538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Salas de Usuario en detalle</a:t>
            </a:r>
            <a:b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(día y hora)</a:t>
            </a:r>
          </a:p>
        </p:txBody>
      </p:sp>
    </p:spTree>
    <p:extLst>
      <p:ext uri="{BB962C8B-B14F-4D97-AF65-F5344CB8AC3E}">
        <p14:creationId xmlns:p14="http://schemas.microsoft.com/office/powerpoint/2010/main" val="35532631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</a:t>
            </a:r>
            <a:r>
              <a:rPr lang="es-CO" sz="3200" dirty="0" smtClean="0"/>
              <a:t>Salas de Usuario Ocupadas </a:t>
            </a:r>
            <a:r>
              <a:rPr lang="es-CO" sz="3200" dirty="0"/>
              <a:t>por día y por hora</a:t>
            </a:r>
            <a:br>
              <a:rPr lang="es-CO" sz="3200" dirty="0"/>
            </a:br>
            <a:r>
              <a:rPr lang="es-CO" sz="3200" dirty="0"/>
              <a:t>(PR, PG, EC y EX)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11583116" y="56455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0400"/>
              </p:ext>
            </p:extLst>
          </p:nvPr>
        </p:nvGraphicFramePr>
        <p:xfrm>
          <a:off x="2194290" y="1952364"/>
          <a:ext cx="7803420" cy="3574119"/>
        </p:xfrm>
        <a:graphic>
          <a:graphicData uri="http://schemas.openxmlformats.org/drawingml/2006/table">
            <a:tbl>
              <a:tblPr/>
              <a:tblGrid>
                <a:gridCol w="1155090">
                  <a:extLst>
                    <a:ext uri="{9D8B030D-6E8A-4147-A177-3AD203B41FA5}">
                      <a16:colId xmlns:a16="http://schemas.microsoft.com/office/drawing/2014/main" val="3856820118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1116555034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2964465144"/>
                    </a:ext>
                  </a:extLst>
                </a:gridCol>
                <a:gridCol w="1036956">
                  <a:extLst>
                    <a:ext uri="{9D8B030D-6E8A-4147-A177-3AD203B41FA5}">
                      <a16:colId xmlns:a16="http://schemas.microsoft.com/office/drawing/2014/main" val="3242892295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3077369717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424614023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3256878701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3140709441"/>
                    </a:ext>
                  </a:extLst>
                </a:gridCol>
              </a:tblGrid>
              <a:tr h="2015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115934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63129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884461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5746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31299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2400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55380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63557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03053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627558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117786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766437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4005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311569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64067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679921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220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2193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</a:t>
            </a:r>
            <a:r>
              <a:rPr lang="es-CO" dirty="0" smtClean="0"/>
              <a:t>salas de usuario ocupadas </a:t>
            </a:r>
            <a:r>
              <a:rPr lang="es-CO" dirty="0"/>
              <a:t>del total de </a:t>
            </a:r>
            <a:r>
              <a:rPr lang="es-CO" dirty="0" smtClean="0"/>
              <a:t>salas </a:t>
            </a:r>
            <a:r>
              <a:rPr lang="es-CO" dirty="0"/>
              <a:t>disponibles)</a:t>
            </a:r>
          </a:p>
          <a:p>
            <a:r>
              <a:rPr lang="es-CO" sz="3200" dirty="0"/>
              <a:t>(PR, PG, EC y EX)</a:t>
            </a:r>
            <a:endParaRPr lang="es-CO" dirty="0"/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11620500" y="56642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40559"/>
              </p:ext>
            </p:extLst>
          </p:nvPr>
        </p:nvGraphicFramePr>
        <p:xfrm>
          <a:off x="2411065" y="1151415"/>
          <a:ext cx="7471469" cy="4717568"/>
        </p:xfrm>
        <a:graphic>
          <a:graphicData uri="http://schemas.openxmlformats.org/drawingml/2006/table">
            <a:tbl>
              <a:tblPr/>
              <a:tblGrid>
                <a:gridCol w="1539729">
                  <a:extLst>
                    <a:ext uri="{9D8B030D-6E8A-4147-A177-3AD203B41FA5}">
                      <a16:colId xmlns:a16="http://schemas.microsoft.com/office/drawing/2014/main" val="1804059135"/>
                    </a:ext>
                  </a:extLst>
                </a:gridCol>
                <a:gridCol w="673105">
                  <a:extLst>
                    <a:ext uri="{9D8B030D-6E8A-4147-A177-3AD203B41FA5}">
                      <a16:colId xmlns:a16="http://schemas.microsoft.com/office/drawing/2014/main" val="3647278282"/>
                    </a:ext>
                  </a:extLst>
                </a:gridCol>
                <a:gridCol w="673105">
                  <a:extLst>
                    <a:ext uri="{9D8B030D-6E8A-4147-A177-3AD203B41FA5}">
                      <a16:colId xmlns:a16="http://schemas.microsoft.com/office/drawing/2014/main" val="2932909690"/>
                    </a:ext>
                  </a:extLst>
                </a:gridCol>
                <a:gridCol w="866623">
                  <a:extLst>
                    <a:ext uri="{9D8B030D-6E8A-4147-A177-3AD203B41FA5}">
                      <a16:colId xmlns:a16="http://schemas.microsoft.com/office/drawing/2014/main" val="956634558"/>
                    </a:ext>
                  </a:extLst>
                </a:gridCol>
                <a:gridCol w="673105">
                  <a:extLst>
                    <a:ext uri="{9D8B030D-6E8A-4147-A177-3AD203B41FA5}">
                      <a16:colId xmlns:a16="http://schemas.microsoft.com/office/drawing/2014/main" val="13122031"/>
                    </a:ext>
                  </a:extLst>
                </a:gridCol>
                <a:gridCol w="673105">
                  <a:extLst>
                    <a:ext uri="{9D8B030D-6E8A-4147-A177-3AD203B41FA5}">
                      <a16:colId xmlns:a16="http://schemas.microsoft.com/office/drawing/2014/main" val="119565936"/>
                    </a:ext>
                  </a:extLst>
                </a:gridCol>
                <a:gridCol w="673105">
                  <a:extLst>
                    <a:ext uri="{9D8B030D-6E8A-4147-A177-3AD203B41FA5}">
                      <a16:colId xmlns:a16="http://schemas.microsoft.com/office/drawing/2014/main" val="1371829848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2295639663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726277988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375115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792421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337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75333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49506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04100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69748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53127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69454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3770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63798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42104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85595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9129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6441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87462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597404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74102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836692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67883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342827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05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0344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Salas de Usuario Utilizadas por día y por hora</a:t>
            </a:r>
            <a:br>
              <a:rPr lang="es-CO" sz="3200" dirty="0"/>
            </a:br>
            <a:r>
              <a:rPr lang="es-CO" sz="3200" dirty="0"/>
              <a:t>(Pregrado y Posgrado)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06916" y="56201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919"/>
              </p:ext>
            </p:extLst>
          </p:nvPr>
        </p:nvGraphicFramePr>
        <p:xfrm>
          <a:off x="2194290" y="2083159"/>
          <a:ext cx="7803420" cy="3537039"/>
        </p:xfrm>
        <a:graphic>
          <a:graphicData uri="http://schemas.openxmlformats.org/drawingml/2006/table">
            <a:tbl>
              <a:tblPr/>
              <a:tblGrid>
                <a:gridCol w="1155090">
                  <a:extLst>
                    <a:ext uri="{9D8B030D-6E8A-4147-A177-3AD203B41FA5}">
                      <a16:colId xmlns:a16="http://schemas.microsoft.com/office/drawing/2014/main" val="390967753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1997220329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4007270619"/>
                    </a:ext>
                  </a:extLst>
                </a:gridCol>
                <a:gridCol w="1036956">
                  <a:extLst>
                    <a:ext uri="{9D8B030D-6E8A-4147-A177-3AD203B41FA5}">
                      <a16:colId xmlns:a16="http://schemas.microsoft.com/office/drawing/2014/main" val="1871534420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2295121262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4251378163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1045086151"/>
                    </a:ext>
                  </a:extLst>
                </a:gridCol>
                <a:gridCol w="935229">
                  <a:extLst>
                    <a:ext uri="{9D8B030D-6E8A-4147-A177-3AD203B41FA5}">
                      <a16:colId xmlns:a16="http://schemas.microsoft.com/office/drawing/2014/main" val="4197516798"/>
                    </a:ext>
                  </a:extLst>
                </a:gridCol>
              </a:tblGrid>
              <a:tr h="1994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8634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02316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32583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094679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696074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52983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08013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72984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495216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73669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51884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23315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82046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825695"/>
                  </a:ext>
                </a:extLst>
              </a:tr>
              <a:tr h="2172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72221"/>
                  </a:ext>
                </a:extLst>
              </a:tr>
              <a:tr h="20736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663819"/>
                  </a:ext>
                </a:extLst>
              </a:tr>
              <a:tr h="21723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9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1053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 Ocupación (número de salas utilizadas del total de salas disponibles)</a:t>
            </a:r>
          </a:p>
          <a:p>
            <a:r>
              <a:rPr lang="es-CO" dirty="0"/>
              <a:t>(Pregrado y Posgrado)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607800" y="56769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89275"/>
              </p:ext>
            </p:extLst>
          </p:nvPr>
        </p:nvGraphicFramePr>
        <p:xfrm>
          <a:off x="2496065" y="1392715"/>
          <a:ext cx="7298476" cy="4476266"/>
        </p:xfrm>
        <a:graphic>
          <a:graphicData uri="http://schemas.openxmlformats.org/drawingml/2006/table">
            <a:tbl>
              <a:tblPr/>
              <a:tblGrid>
                <a:gridCol w="1504078">
                  <a:extLst>
                    <a:ext uri="{9D8B030D-6E8A-4147-A177-3AD203B41FA5}">
                      <a16:colId xmlns:a16="http://schemas.microsoft.com/office/drawing/2014/main" val="4294727744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405637475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1452251990"/>
                    </a:ext>
                  </a:extLst>
                </a:gridCol>
                <a:gridCol w="846558">
                  <a:extLst>
                    <a:ext uri="{9D8B030D-6E8A-4147-A177-3AD203B41FA5}">
                      <a16:colId xmlns:a16="http://schemas.microsoft.com/office/drawing/2014/main" val="3929633036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3823804293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1769150122"/>
                    </a:ext>
                  </a:extLst>
                </a:gridCol>
                <a:gridCol w="657520">
                  <a:extLst>
                    <a:ext uri="{9D8B030D-6E8A-4147-A177-3AD203B41FA5}">
                      <a16:colId xmlns:a16="http://schemas.microsoft.com/office/drawing/2014/main" val="1821233931"/>
                    </a:ext>
                  </a:extLst>
                </a:gridCol>
                <a:gridCol w="830120">
                  <a:extLst>
                    <a:ext uri="{9D8B030D-6E8A-4147-A177-3AD203B41FA5}">
                      <a16:colId xmlns:a16="http://schemas.microsoft.com/office/drawing/2014/main" val="722789886"/>
                    </a:ext>
                  </a:extLst>
                </a:gridCol>
                <a:gridCol w="830120">
                  <a:extLst>
                    <a:ext uri="{9D8B030D-6E8A-4147-A177-3AD203B41FA5}">
                      <a16:colId xmlns:a16="http://schemas.microsoft.com/office/drawing/2014/main" val="1298703739"/>
                    </a:ext>
                  </a:extLst>
                </a:gridCol>
              </a:tblGrid>
              <a:tr h="1755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382070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800115"/>
                  </a:ext>
                </a:extLst>
              </a:tr>
              <a:tr h="175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99866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74491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129742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421286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608096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86792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835717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84980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286485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418722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232256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70259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869920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344383"/>
                  </a:ext>
                </a:extLst>
              </a:tr>
              <a:tr h="175507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00334"/>
                  </a:ext>
                </a:extLst>
              </a:tr>
              <a:tr h="17550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732876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622887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688349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667098"/>
                  </a:ext>
                </a:extLst>
              </a:tr>
              <a:tr h="3292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335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89791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1982" y="1359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Salas de Usuario Utilizadas por día y por hora</a:t>
            </a:r>
            <a:br>
              <a:rPr lang="es-CO" sz="3200" dirty="0"/>
            </a:br>
            <a:r>
              <a:rPr lang="es-CO" sz="3200" dirty="0"/>
              <a:t>(Pregrado)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45016" y="56328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44023"/>
              </p:ext>
            </p:extLst>
          </p:nvPr>
        </p:nvGraphicFramePr>
        <p:xfrm>
          <a:off x="1889218" y="2058779"/>
          <a:ext cx="8001128" cy="3574119"/>
        </p:xfrm>
        <a:graphic>
          <a:graphicData uri="http://schemas.openxmlformats.org/drawingml/2006/table">
            <a:tbl>
              <a:tblPr/>
              <a:tblGrid>
                <a:gridCol w="1184355">
                  <a:extLst>
                    <a:ext uri="{9D8B030D-6E8A-4147-A177-3AD203B41FA5}">
                      <a16:colId xmlns:a16="http://schemas.microsoft.com/office/drawing/2014/main" val="3955967754"/>
                    </a:ext>
                  </a:extLst>
                </a:gridCol>
                <a:gridCol w="958924">
                  <a:extLst>
                    <a:ext uri="{9D8B030D-6E8A-4147-A177-3AD203B41FA5}">
                      <a16:colId xmlns:a16="http://schemas.microsoft.com/office/drawing/2014/main" val="3404241683"/>
                    </a:ext>
                  </a:extLst>
                </a:gridCol>
                <a:gridCol w="958924">
                  <a:extLst>
                    <a:ext uri="{9D8B030D-6E8A-4147-A177-3AD203B41FA5}">
                      <a16:colId xmlns:a16="http://schemas.microsoft.com/office/drawing/2014/main" val="1558662120"/>
                    </a:ext>
                  </a:extLst>
                </a:gridCol>
                <a:gridCol w="1063229">
                  <a:extLst>
                    <a:ext uri="{9D8B030D-6E8A-4147-A177-3AD203B41FA5}">
                      <a16:colId xmlns:a16="http://schemas.microsoft.com/office/drawing/2014/main" val="289998073"/>
                    </a:ext>
                  </a:extLst>
                </a:gridCol>
                <a:gridCol w="958924">
                  <a:extLst>
                    <a:ext uri="{9D8B030D-6E8A-4147-A177-3AD203B41FA5}">
                      <a16:colId xmlns:a16="http://schemas.microsoft.com/office/drawing/2014/main" val="1587365489"/>
                    </a:ext>
                  </a:extLst>
                </a:gridCol>
                <a:gridCol w="958924">
                  <a:extLst>
                    <a:ext uri="{9D8B030D-6E8A-4147-A177-3AD203B41FA5}">
                      <a16:colId xmlns:a16="http://schemas.microsoft.com/office/drawing/2014/main" val="2208913512"/>
                    </a:ext>
                  </a:extLst>
                </a:gridCol>
                <a:gridCol w="958924">
                  <a:extLst>
                    <a:ext uri="{9D8B030D-6E8A-4147-A177-3AD203B41FA5}">
                      <a16:colId xmlns:a16="http://schemas.microsoft.com/office/drawing/2014/main" val="173813044"/>
                    </a:ext>
                  </a:extLst>
                </a:gridCol>
                <a:gridCol w="958924">
                  <a:extLst>
                    <a:ext uri="{9D8B030D-6E8A-4147-A177-3AD203B41FA5}">
                      <a16:colId xmlns:a16="http://schemas.microsoft.com/office/drawing/2014/main" val="4269044581"/>
                    </a:ext>
                  </a:extLst>
                </a:gridCol>
              </a:tblGrid>
              <a:tr h="2015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5171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98536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170702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563316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81244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305216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5189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08319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01159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60871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112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318640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78395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596644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139223"/>
                  </a:ext>
                </a:extLst>
              </a:tr>
              <a:tr h="2095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56519"/>
                  </a:ext>
                </a:extLst>
              </a:tr>
              <a:tr h="2195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74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82674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42900" y="441325"/>
            <a:ext cx="118491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dirty="0"/>
              <a:t>Índice de Ocupación (número de salas utilizadas del total de salas disponibles)</a:t>
            </a:r>
          </a:p>
          <a:p>
            <a:r>
              <a:rPr lang="es-CO" sz="2800" dirty="0"/>
              <a:t>(Pregrado)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633200" y="56896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215155"/>
              </p:ext>
            </p:extLst>
          </p:nvPr>
        </p:nvGraphicFramePr>
        <p:xfrm>
          <a:off x="2446640" y="1176815"/>
          <a:ext cx="7644463" cy="4692168"/>
        </p:xfrm>
        <a:graphic>
          <a:graphicData uri="http://schemas.openxmlformats.org/drawingml/2006/table">
            <a:tbl>
              <a:tblPr/>
              <a:tblGrid>
                <a:gridCol w="1575380">
                  <a:extLst>
                    <a:ext uri="{9D8B030D-6E8A-4147-A177-3AD203B41FA5}">
                      <a16:colId xmlns:a16="http://schemas.microsoft.com/office/drawing/2014/main" val="3115596864"/>
                    </a:ext>
                  </a:extLst>
                </a:gridCol>
                <a:gridCol w="688690">
                  <a:extLst>
                    <a:ext uri="{9D8B030D-6E8A-4147-A177-3AD203B41FA5}">
                      <a16:colId xmlns:a16="http://schemas.microsoft.com/office/drawing/2014/main" val="411205050"/>
                    </a:ext>
                  </a:extLst>
                </a:gridCol>
                <a:gridCol w="688690">
                  <a:extLst>
                    <a:ext uri="{9D8B030D-6E8A-4147-A177-3AD203B41FA5}">
                      <a16:colId xmlns:a16="http://schemas.microsoft.com/office/drawing/2014/main" val="2308263414"/>
                    </a:ext>
                  </a:extLst>
                </a:gridCol>
                <a:gridCol w="886689">
                  <a:extLst>
                    <a:ext uri="{9D8B030D-6E8A-4147-A177-3AD203B41FA5}">
                      <a16:colId xmlns:a16="http://schemas.microsoft.com/office/drawing/2014/main" val="3973851431"/>
                    </a:ext>
                  </a:extLst>
                </a:gridCol>
                <a:gridCol w="688690">
                  <a:extLst>
                    <a:ext uri="{9D8B030D-6E8A-4147-A177-3AD203B41FA5}">
                      <a16:colId xmlns:a16="http://schemas.microsoft.com/office/drawing/2014/main" val="65321290"/>
                    </a:ext>
                  </a:extLst>
                </a:gridCol>
                <a:gridCol w="688690">
                  <a:extLst>
                    <a:ext uri="{9D8B030D-6E8A-4147-A177-3AD203B41FA5}">
                      <a16:colId xmlns:a16="http://schemas.microsoft.com/office/drawing/2014/main" val="3857032359"/>
                    </a:ext>
                  </a:extLst>
                </a:gridCol>
                <a:gridCol w="688690">
                  <a:extLst>
                    <a:ext uri="{9D8B030D-6E8A-4147-A177-3AD203B41FA5}">
                      <a16:colId xmlns:a16="http://schemas.microsoft.com/office/drawing/2014/main" val="2185309073"/>
                    </a:ext>
                  </a:extLst>
                </a:gridCol>
                <a:gridCol w="869472">
                  <a:extLst>
                    <a:ext uri="{9D8B030D-6E8A-4147-A177-3AD203B41FA5}">
                      <a16:colId xmlns:a16="http://schemas.microsoft.com/office/drawing/2014/main" val="422293283"/>
                    </a:ext>
                  </a:extLst>
                </a:gridCol>
                <a:gridCol w="869472">
                  <a:extLst>
                    <a:ext uri="{9D8B030D-6E8A-4147-A177-3AD203B41FA5}">
                      <a16:colId xmlns:a16="http://schemas.microsoft.com/office/drawing/2014/main" val="3929287551"/>
                    </a:ext>
                  </a:extLst>
                </a:gridCol>
              </a:tblGrid>
              <a:tr h="1839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405317"/>
                  </a:ext>
                </a:extLst>
              </a:tr>
              <a:tr h="1839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872592"/>
                  </a:ext>
                </a:extLst>
              </a:tr>
              <a:tr h="1839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090668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281618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68959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054905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260738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65365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35576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258858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723753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09666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979664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1903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309794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621279"/>
                  </a:ext>
                </a:extLst>
              </a:tr>
              <a:tr h="183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30706"/>
                  </a:ext>
                </a:extLst>
              </a:tr>
              <a:tr h="18397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684702"/>
                  </a:ext>
                </a:extLst>
              </a:tr>
              <a:tr h="3451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524600"/>
                  </a:ext>
                </a:extLst>
              </a:tr>
              <a:tr h="3451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169325"/>
                  </a:ext>
                </a:extLst>
              </a:tr>
              <a:tr h="3451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347655"/>
                  </a:ext>
                </a:extLst>
              </a:tr>
              <a:tr h="345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205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134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650" y="114570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s-CO" sz="3200" dirty="0"/>
              <a:t>Número de Salas de Usuario Utilizadas por día y por hora</a:t>
            </a:r>
            <a:br>
              <a:rPr lang="es-CO" sz="3200" dirty="0"/>
            </a:br>
            <a:r>
              <a:rPr lang="es-CO" sz="3200" dirty="0"/>
              <a:t>(Posgrado)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11525250" y="5543998"/>
            <a:ext cx="406400" cy="533400"/>
          </a:xfrm>
          <a:prstGeom prst="righ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74509"/>
              </p:ext>
            </p:extLst>
          </p:nvPr>
        </p:nvGraphicFramePr>
        <p:xfrm>
          <a:off x="2347784" y="1994594"/>
          <a:ext cx="7840491" cy="3549404"/>
        </p:xfrm>
        <a:graphic>
          <a:graphicData uri="http://schemas.openxmlformats.org/drawingml/2006/table">
            <a:tbl>
              <a:tblPr/>
              <a:tblGrid>
                <a:gridCol w="1160577">
                  <a:extLst>
                    <a:ext uri="{9D8B030D-6E8A-4147-A177-3AD203B41FA5}">
                      <a16:colId xmlns:a16="http://schemas.microsoft.com/office/drawing/2014/main" val="3125729820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1156880285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1104243832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543351571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3340398563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2810149450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3644465121"/>
                    </a:ext>
                  </a:extLst>
                </a:gridCol>
                <a:gridCol w="939672">
                  <a:extLst>
                    <a:ext uri="{9D8B030D-6E8A-4147-A177-3AD203B41FA5}">
                      <a16:colId xmlns:a16="http://schemas.microsoft.com/office/drawing/2014/main" val="615049559"/>
                    </a:ext>
                  </a:extLst>
                </a:gridCol>
              </a:tblGrid>
              <a:tr h="2001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97950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06:30 - 07:29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601476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07:30 - 08:29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1854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08:30 - 09:29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708366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09:30 - 10:29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348587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10:30 - 11:29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682996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11:30 - 12:29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10539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12:30 - 13:29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513700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13:30 - 14:29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902330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14:30 - 15:29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514845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15:30 - 16:29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705574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16:30 - 17:29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552731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17:30 - 18:29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93222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18:30 - 19:29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594390"/>
                  </a:ext>
                </a:extLst>
              </a:tr>
              <a:tr h="2179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19:30 - 20:29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31126"/>
                  </a:ext>
                </a:extLst>
              </a:tr>
              <a:tr h="2080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98035"/>
                  </a:ext>
                </a:extLst>
              </a:tr>
              <a:tr h="21799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9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8300" y="428625"/>
            <a:ext cx="11557000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dirty="0"/>
              <a:t>Índice de Ocupación (número de salas utilizadas del total de salas disponibles)</a:t>
            </a:r>
          </a:p>
          <a:p>
            <a:r>
              <a:rPr lang="es-CO" sz="2800" dirty="0"/>
              <a:t>(Posgrado)</a:t>
            </a:r>
          </a:p>
        </p:txBody>
      </p:sp>
      <p:sp>
        <p:nvSpPr>
          <p:cNvPr id="5" name="Flecha derecha 4">
            <a:hlinkClick r:id="rId2" action="ppaction://hlinksldjump"/>
          </p:cNvPr>
          <p:cNvSpPr/>
          <p:nvPr/>
        </p:nvSpPr>
        <p:spPr>
          <a:xfrm>
            <a:off x="11633200" y="5689600"/>
            <a:ext cx="406400" cy="53340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062" y="26699"/>
            <a:ext cx="5529938" cy="27921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52924"/>
              </p:ext>
            </p:extLst>
          </p:nvPr>
        </p:nvGraphicFramePr>
        <p:xfrm>
          <a:off x="2372495" y="1151415"/>
          <a:ext cx="7545614" cy="4717568"/>
        </p:xfrm>
        <a:graphic>
          <a:graphicData uri="http://schemas.openxmlformats.org/drawingml/2006/table">
            <a:tbl>
              <a:tblPr/>
              <a:tblGrid>
                <a:gridCol w="1555008">
                  <a:extLst>
                    <a:ext uri="{9D8B030D-6E8A-4147-A177-3AD203B41FA5}">
                      <a16:colId xmlns:a16="http://schemas.microsoft.com/office/drawing/2014/main" val="1722549375"/>
                    </a:ext>
                  </a:extLst>
                </a:gridCol>
                <a:gridCol w="679785">
                  <a:extLst>
                    <a:ext uri="{9D8B030D-6E8A-4147-A177-3AD203B41FA5}">
                      <a16:colId xmlns:a16="http://schemas.microsoft.com/office/drawing/2014/main" val="708750956"/>
                    </a:ext>
                  </a:extLst>
                </a:gridCol>
                <a:gridCol w="679785">
                  <a:extLst>
                    <a:ext uri="{9D8B030D-6E8A-4147-A177-3AD203B41FA5}">
                      <a16:colId xmlns:a16="http://schemas.microsoft.com/office/drawing/2014/main" val="3604624612"/>
                    </a:ext>
                  </a:extLst>
                </a:gridCol>
                <a:gridCol w="875223">
                  <a:extLst>
                    <a:ext uri="{9D8B030D-6E8A-4147-A177-3AD203B41FA5}">
                      <a16:colId xmlns:a16="http://schemas.microsoft.com/office/drawing/2014/main" val="675530289"/>
                    </a:ext>
                  </a:extLst>
                </a:gridCol>
                <a:gridCol w="679785">
                  <a:extLst>
                    <a:ext uri="{9D8B030D-6E8A-4147-A177-3AD203B41FA5}">
                      <a16:colId xmlns:a16="http://schemas.microsoft.com/office/drawing/2014/main" val="1336359682"/>
                    </a:ext>
                  </a:extLst>
                </a:gridCol>
                <a:gridCol w="679785">
                  <a:extLst>
                    <a:ext uri="{9D8B030D-6E8A-4147-A177-3AD203B41FA5}">
                      <a16:colId xmlns:a16="http://schemas.microsoft.com/office/drawing/2014/main" val="2956649378"/>
                    </a:ext>
                  </a:extLst>
                </a:gridCol>
                <a:gridCol w="679785">
                  <a:extLst>
                    <a:ext uri="{9D8B030D-6E8A-4147-A177-3AD203B41FA5}">
                      <a16:colId xmlns:a16="http://schemas.microsoft.com/office/drawing/2014/main" val="1753797121"/>
                    </a:ext>
                  </a:extLst>
                </a:gridCol>
                <a:gridCol w="858229">
                  <a:extLst>
                    <a:ext uri="{9D8B030D-6E8A-4147-A177-3AD203B41FA5}">
                      <a16:colId xmlns:a16="http://schemas.microsoft.com/office/drawing/2014/main" val="1044037402"/>
                    </a:ext>
                  </a:extLst>
                </a:gridCol>
                <a:gridCol w="858229">
                  <a:extLst>
                    <a:ext uri="{9D8B030D-6E8A-4147-A177-3AD203B41FA5}">
                      <a16:colId xmlns:a16="http://schemas.microsoft.com/office/drawing/2014/main" val="3245855792"/>
                    </a:ext>
                  </a:extLst>
                </a:gridCol>
              </a:tblGrid>
              <a:tr h="1849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HORAS / DIAS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MIERCOLES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JUEVES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VIERNES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444384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SEMANAL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869952"/>
                  </a:ext>
                </a:extLst>
              </a:tr>
              <a:tr h="184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29720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695472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57038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8:30-9:30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352291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9:30-10:30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311238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10:30-11:30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40830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11:30-12:30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375840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03452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1:30-2:30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248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2:30-3:30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29688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3:30-4:30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70907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4:30-5:30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935735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5:30-6:30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629386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6:30-7:30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6029"/>
                  </a:ext>
                </a:extLst>
              </a:tr>
              <a:tr h="184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7:30-8:30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60492"/>
                  </a:ext>
                </a:extLst>
              </a:tr>
              <a:tr h="1849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Utilización diaria</a:t>
                      </a:r>
                    </a:p>
                  </a:txBody>
                  <a:tcPr marL="7511" marR="7511" marT="75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725011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HORAS AL DÍA           6:30 AM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466543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MANAÑA (6 HORAS) 6:30 AM A 12:30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802985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DÍA (2 HORAS) 12:30 PM a 2:30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93710"/>
                  </a:ext>
                </a:extLst>
              </a:tr>
              <a:tr h="3470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TARDE (6 HORAS) 2:30 PM a 8:30 PM</a:t>
                      </a:r>
                    </a:p>
                  </a:txBody>
                  <a:tcPr marL="7511" marR="7511" marT="75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511" marR="7511" marT="75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58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6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603332"/>
              </p:ext>
            </p:extLst>
          </p:nvPr>
        </p:nvGraphicFramePr>
        <p:xfrm>
          <a:off x="0" y="0"/>
          <a:ext cx="12192000" cy="6178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33164"/>
          </a:xfrm>
        </p:spPr>
        <p:txBody>
          <a:bodyPr>
            <a:normAutofit/>
          </a:bodyPr>
          <a:lstStyle/>
          <a:p>
            <a:pPr algn="ctr"/>
            <a:r>
              <a:rPr lang="es-CO" dirty="0" smtClean="0"/>
              <a:t>FIN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489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CO" b="1" dirty="0"/>
              <a:t>Sugerencias, inquietudes o comentarios: </a:t>
            </a:r>
          </a:p>
          <a:p>
            <a:pPr lvl="0"/>
            <a:r>
              <a:rPr lang="es-CO" dirty="0"/>
              <a:t>Daniel Gutiérrez Borrero</a:t>
            </a:r>
          </a:p>
          <a:p>
            <a:pPr lvl="0"/>
            <a:r>
              <a:rPr lang="es-CO" dirty="0"/>
              <a:t>Jefe de Información y Estadística - Planeación</a:t>
            </a:r>
          </a:p>
          <a:p>
            <a:pPr lvl="0"/>
            <a:r>
              <a:rPr lang="es-CO" dirty="0"/>
              <a:t>degutierrez@uninorte.edu.co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53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906706"/>
            <a:ext cx="10598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 smtClean="0"/>
              <a:t>Nota: </a:t>
            </a:r>
            <a:r>
              <a:rPr lang="es-CO" sz="1400" i="1" dirty="0"/>
              <a:t>Utilización teniendo en cuenta todos los niveles que ocupan salones (Pregrado, Posgrado, Educación Continua y Extracurricular). 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888581"/>
              </p:ext>
            </p:extLst>
          </p:nvPr>
        </p:nvGraphicFramePr>
        <p:xfrm>
          <a:off x="0" y="0"/>
          <a:ext cx="12192000" cy="601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4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fa4bf-ec92-4da8-8fc8-cf32bcb843bb" xsi:nil="true"/>
    <lcf76f155ced4ddcb4097134ff3c332f xmlns="8bb9ef3e-e5d8-4286-a184-37b59a3f535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BD29576B307945B511547DBF3D7A7C" ma:contentTypeVersion="13" ma:contentTypeDescription="Crear nuevo documento." ma:contentTypeScope="" ma:versionID="1e5003f7d1de44958ad2365e8ae1469f">
  <xsd:schema xmlns:xsd="http://www.w3.org/2001/XMLSchema" xmlns:xs="http://www.w3.org/2001/XMLSchema" xmlns:p="http://schemas.microsoft.com/office/2006/metadata/properties" xmlns:ns2="8bb9ef3e-e5d8-4286-a184-37b59a3f5353" xmlns:ns3="a3dfa4bf-ec92-4da8-8fc8-cf32bcb843bb" targetNamespace="http://schemas.microsoft.com/office/2006/metadata/properties" ma:root="true" ma:fieldsID="434b04d6e820187dee3a4038da165cc7" ns2:_="" ns3:_="">
    <xsd:import namespace="8bb9ef3e-e5d8-4286-a184-37b59a3f5353"/>
    <xsd:import namespace="a3dfa4bf-ec92-4da8-8fc8-cf32bcb843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9ef3e-e5d8-4286-a184-37b59a3f5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a9bdeba3-8e6c-435e-977e-8b3dc5b5a0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fa4bf-ec92-4da8-8fc8-cf32bcb843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e006d9c-7844-4d2f-8820-e9b1ba77940f}" ma:internalName="TaxCatchAll" ma:showField="CatchAllData" ma:web="a3dfa4bf-ec92-4da8-8fc8-cf32bcb843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1185BF-6B4E-4A0B-8260-CF25E06F26B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8bb9ef3e-e5d8-4286-a184-37b59a3f5353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a3dfa4bf-ec92-4da8-8fc8-cf32bcb843bb"/>
  </ds:schemaRefs>
</ds:datastoreItem>
</file>

<file path=customXml/itemProps2.xml><?xml version="1.0" encoding="utf-8"?>
<ds:datastoreItem xmlns:ds="http://schemas.openxmlformats.org/officeDocument/2006/customXml" ds:itemID="{19D0A604-2E46-4991-B44A-7D90DCF507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DCA814-C70E-49E1-B67A-30FE5B5F61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b9ef3e-e5d8-4286-a184-37b59a3f5353"/>
    <ds:schemaRef ds:uri="a3dfa4bf-ec92-4da8-8fc8-cf32bcb843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13436</TotalTime>
  <Words>16040</Words>
  <Application>Microsoft Office PowerPoint</Application>
  <PresentationFormat>Panorámica</PresentationFormat>
  <Paragraphs>9219</Paragraphs>
  <Slides>80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80</vt:i4>
      </vt:variant>
    </vt:vector>
  </HeadingPairs>
  <TitlesOfParts>
    <vt:vector size="85" baseType="lpstr">
      <vt:lpstr>Arial</vt:lpstr>
      <vt:lpstr>Calibri</vt:lpstr>
      <vt:lpstr>Calibri Light</vt:lpstr>
      <vt:lpstr>Tw Cen MT</vt:lpstr>
      <vt:lpstr>Retrospección</vt:lpstr>
      <vt:lpstr>Informe de Ocupación de Espacios Físicos</vt:lpstr>
      <vt:lpstr>CONTENIDO</vt:lpstr>
      <vt:lpstr>Indicadores de Ocupación de Salones de Clases</vt:lpstr>
      <vt:lpstr>Distribución de Salones 2023-1</vt:lpstr>
      <vt:lpstr>Número y capacidad de Salones en 2023-1</vt:lpstr>
      <vt:lpstr>Número y capacidad de Salones Programados en 2023-1</vt:lpstr>
      <vt:lpstr>Presentación de PowerPoint</vt:lpstr>
      <vt:lpstr>Presentación de PowerPoint</vt:lpstr>
      <vt:lpstr>Presentación de PowerPoint</vt:lpstr>
      <vt:lpstr>Presentación de PowerPoint</vt:lpstr>
      <vt:lpstr>Índice de Ocupación de Salones</vt:lpstr>
      <vt:lpstr>Índice de Ocupación de Salones 2022-1 y 2023-1</vt:lpstr>
      <vt:lpstr>Número y capacidad de Salones de Maestría 2023-1</vt:lpstr>
      <vt:lpstr>Índice de Ocupación de Salones de Maestría</vt:lpstr>
      <vt:lpstr>Índice de Ocupación de Salones de Maestría 2022-1 y 2023-1</vt:lpstr>
      <vt:lpstr>Salones de Maestrías – Ocupación por salón (total)</vt:lpstr>
      <vt:lpstr>Número y capacidad de Salones de Doctorado 2023-1</vt:lpstr>
      <vt:lpstr>Ocupación de Salones de Doctorado</vt:lpstr>
      <vt:lpstr>Ocupación de Salones de Doctorado 2022-1 y 2023-1</vt:lpstr>
      <vt:lpstr>Salones de Doctorados – Ocupación por salón (total)</vt:lpstr>
      <vt:lpstr>Indicadores de Ocupación de Laboratorios</vt:lpstr>
      <vt:lpstr>Distribución de Laboratorios 2023-1</vt:lpstr>
      <vt:lpstr>Número y capacidad de Laboratorios en 2023-1</vt:lpstr>
      <vt:lpstr>Número y capacidad de Laboratorios  Programados en 2023-1</vt:lpstr>
      <vt:lpstr>Número y capacidad de Laboratorios  no programados en 2023-1</vt:lpstr>
      <vt:lpstr>Índice de Ocupación de Laboratorios</vt:lpstr>
      <vt:lpstr>Índice de Ocupación de Laboratorios 2022-1 y 2023-1</vt:lpstr>
      <vt:lpstr>Indicadores de Ocupación de Salas de Usuario</vt:lpstr>
      <vt:lpstr>Distribución de Salas de Usuario 2023-1</vt:lpstr>
      <vt:lpstr>Número y capacidad de Salas de Usuario en 2023-1</vt:lpstr>
      <vt:lpstr>Número y capacidad de Salas de Usuario del Campus Programadas en 2023-1</vt:lpstr>
      <vt:lpstr>Número y capacidad de Salas de Usuario del Campus no programadas en 2023-1</vt:lpstr>
      <vt:lpstr>Índice de Ocupación de Salas de Usuario</vt:lpstr>
      <vt:lpstr>Índice de Ocupación de Salas de Usuario 2022-1 y 2023-1</vt:lpstr>
      <vt:lpstr>Salones Ocupados en detalle (día y hora)</vt:lpstr>
      <vt:lpstr>Número de Salones Ocupados por día y por hora (PR, PG, EC y EX)</vt:lpstr>
      <vt:lpstr>Presentación de PowerPoint</vt:lpstr>
      <vt:lpstr>Número de Salones Ocupados por día y por hora (Pregrado y Posgrado)</vt:lpstr>
      <vt:lpstr>Presentación de PowerPoint</vt:lpstr>
      <vt:lpstr>Presentación de PowerPoint</vt:lpstr>
      <vt:lpstr>Presentación de PowerPoint</vt:lpstr>
      <vt:lpstr>Número de Salones Ocupados por día y por hora (Posgrado)</vt:lpstr>
      <vt:lpstr>Presentación de PowerPoint</vt:lpstr>
      <vt:lpstr>Salones de Maestría en detalle (día y hora)</vt:lpstr>
      <vt:lpstr>Número de Salones de Maestría Ocupados por día y por hora (PR, PG, EC y EX)</vt:lpstr>
      <vt:lpstr>Presentación de PowerPoint</vt:lpstr>
      <vt:lpstr>Número de Salones de Maestría Ocupados por día y por hora (Pregrado y Posgrado)</vt:lpstr>
      <vt:lpstr>Presentación de PowerPoint</vt:lpstr>
      <vt:lpstr>Número de Salones de Maestría Ocupados por día y por hora (Pregrado)</vt:lpstr>
      <vt:lpstr>Presentación de PowerPoint</vt:lpstr>
      <vt:lpstr>Número de Salones de Maestría Ocupados por día y por hora (Posgrado)</vt:lpstr>
      <vt:lpstr>Presentación de PowerPoint</vt:lpstr>
      <vt:lpstr>Salones de Doctorado en detalle (día y hora)</vt:lpstr>
      <vt:lpstr>Número de Salones de Doctorado Ocupados por día y por hora (PR, PG, EC y EX)</vt:lpstr>
      <vt:lpstr>Presentación de PowerPoint</vt:lpstr>
      <vt:lpstr>Número de Salones de Doctorado Ocupados por día y por hora (Pregrado y Posgrado)</vt:lpstr>
      <vt:lpstr>Presentación de PowerPoint</vt:lpstr>
      <vt:lpstr>Número de Salones de Doctorado Ocupados por día y por hora (Pregrado)</vt:lpstr>
      <vt:lpstr>Presentación de PowerPoint</vt:lpstr>
      <vt:lpstr>Número de Salones de Doctorado Ocupados por día y por hora (Posgrado)</vt:lpstr>
      <vt:lpstr>Presentación de PowerPoint</vt:lpstr>
      <vt:lpstr>Laboratorios en detalle (día y hora)</vt:lpstr>
      <vt:lpstr>Número de Laboratorios Ocupados por día y por hora (PR, PG, EC y EX)</vt:lpstr>
      <vt:lpstr>Presentación de PowerPoint</vt:lpstr>
      <vt:lpstr>Número de Laboratorios utilizadas por día y por hora (Pregrado y Posgrado)</vt:lpstr>
      <vt:lpstr>Presentación de PowerPoint</vt:lpstr>
      <vt:lpstr>Número de Laboratorios Utilizadas por día y por hora (Pregrado)</vt:lpstr>
      <vt:lpstr>Presentación de PowerPoint</vt:lpstr>
      <vt:lpstr>Número de Laboratorios Utilizadas por día y por hora (Posgrado)</vt:lpstr>
      <vt:lpstr>Presentación de PowerPoint</vt:lpstr>
      <vt:lpstr>Salas de Usuario en detalle (día y hora)</vt:lpstr>
      <vt:lpstr>Número de Salas de Usuario Ocupadas por día y por hora (PR, PG, EC y EX)</vt:lpstr>
      <vt:lpstr>Presentación de PowerPoint</vt:lpstr>
      <vt:lpstr>Número de Salas de Usuario Utilizadas por día y por hora (Pregrado y Posgrado)</vt:lpstr>
      <vt:lpstr>Presentación de PowerPoint</vt:lpstr>
      <vt:lpstr>Número de Salas de Usuario Utilizadas por día y por hora (Pregrado)</vt:lpstr>
      <vt:lpstr>Presentación de PowerPoint</vt:lpstr>
      <vt:lpstr>Número de Salas de Usuario Utilizadas por día y por hora (Posgrado)</vt:lpstr>
      <vt:lpstr>Presentación de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Ocupación de Espacios Físicos</dc:title>
  <dc:creator>Andrés Felipe Ramírez</dc:creator>
  <cp:lastModifiedBy>Daniel Eduardo Gutierrez Borrero</cp:lastModifiedBy>
  <cp:revision>210</cp:revision>
  <dcterms:created xsi:type="dcterms:W3CDTF">2019-11-25T04:21:15Z</dcterms:created>
  <dcterms:modified xsi:type="dcterms:W3CDTF">2023-06-27T23:22:52Z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0x01010081BD29576B307945B511547DBF3D7A7C</vt:lpwstr>
  </property>
  <property fmtid="{D5CDD505-2E9C-101B-9397-08002B2CF9AE}" pid="3" name="MediaServiceImageTags">
    <vt:lpwstr/>
  </property>
</Properties>
</file>