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86"/>
  </p:notesMasterIdLst>
  <p:sldIdLst>
    <p:sldId id="320" r:id="rId5"/>
    <p:sldId id="322" r:id="rId6"/>
    <p:sldId id="302" r:id="rId7"/>
    <p:sldId id="301" r:id="rId8"/>
    <p:sldId id="343" r:id="rId9"/>
    <p:sldId id="323" r:id="rId10"/>
    <p:sldId id="391" r:id="rId11"/>
    <p:sldId id="366" r:id="rId12"/>
    <p:sldId id="326" r:id="rId13"/>
    <p:sldId id="328" r:id="rId14"/>
    <p:sldId id="327" r:id="rId15"/>
    <p:sldId id="257" r:id="rId16"/>
    <p:sldId id="332" r:id="rId17"/>
    <p:sldId id="303" r:id="rId18"/>
    <p:sldId id="258" r:id="rId19"/>
    <p:sldId id="333" r:id="rId20"/>
    <p:sldId id="342" r:id="rId21"/>
    <p:sldId id="304" r:id="rId22"/>
    <p:sldId id="259" r:id="rId23"/>
    <p:sldId id="334" r:id="rId24"/>
    <p:sldId id="263" r:id="rId25"/>
    <p:sldId id="306" r:id="rId26"/>
    <p:sldId id="307" r:id="rId27"/>
    <p:sldId id="344" r:id="rId28"/>
    <p:sldId id="340" r:id="rId29"/>
    <p:sldId id="363" r:id="rId30"/>
    <p:sldId id="367" r:id="rId31"/>
    <p:sldId id="368" r:id="rId32"/>
    <p:sldId id="309" r:id="rId33"/>
    <p:sldId id="369" r:id="rId34"/>
    <p:sldId id="370" r:id="rId35"/>
    <p:sldId id="371" r:id="rId36"/>
    <p:sldId id="372" r:id="rId37"/>
    <p:sldId id="373" r:id="rId38"/>
    <p:sldId id="374" r:id="rId39"/>
    <p:sldId id="261" r:id="rId40"/>
    <p:sldId id="264" r:id="rId41"/>
    <p:sldId id="265" r:id="rId42"/>
    <p:sldId id="267" r:id="rId43"/>
    <p:sldId id="268" r:id="rId44"/>
    <p:sldId id="269" r:id="rId45"/>
    <p:sldId id="270" r:id="rId46"/>
    <p:sldId id="271" r:id="rId47"/>
    <p:sldId id="272" r:id="rId48"/>
    <p:sldId id="273" r:id="rId49"/>
    <p:sldId id="347" r:id="rId50"/>
    <p:sldId id="348" r:id="rId51"/>
    <p:sldId id="276" r:id="rId52"/>
    <p:sldId id="277" r:id="rId53"/>
    <p:sldId id="278" r:id="rId54"/>
    <p:sldId id="279" r:id="rId55"/>
    <p:sldId id="280" r:id="rId56"/>
    <p:sldId id="281" r:id="rId57"/>
    <p:sldId id="282" r:id="rId58"/>
    <p:sldId id="375" r:id="rId59"/>
    <p:sldId id="376" r:id="rId60"/>
    <p:sldId id="377" r:id="rId61"/>
    <p:sldId id="378" r:id="rId62"/>
    <p:sldId id="379" r:id="rId63"/>
    <p:sldId id="380" r:id="rId64"/>
    <p:sldId id="381" r:id="rId65"/>
    <p:sldId id="382" r:id="rId66"/>
    <p:sldId id="311" r:id="rId67"/>
    <p:sldId id="355" r:id="rId68"/>
    <p:sldId id="356" r:id="rId69"/>
    <p:sldId id="314" r:id="rId70"/>
    <p:sldId id="315" r:id="rId71"/>
    <p:sldId id="316" r:id="rId72"/>
    <p:sldId id="317" r:id="rId73"/>
    <p:sldId id="318" r:id="rId74"/>
    <p:sldId id="319" r:id="rId75"/>
    <p:sldId id="291" r:id="rId76"/>
    <p:sldId id="383" r:id="rId77"/>
    <p:sldId id="384" r:id="rId78"/>
    <p:sldId id="385" r:id="rId79"/>
    <p:sldId id="386" r:id="rId80"/>
    <p:sldId id="387" r:id="rId81"/>
    <p:sldId id="388" r:id="rId82"/>
    <p:sldId id="389" r:id="rId83"/>
    <p:sldId id="390" r:id="rId84"/>
    <p:sldId id="365" r:id="rId8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7DC5"/>
    <a:srgbClr val="E6E6E6"/>
    <a:srgbClr val="9999FF"/>
    <a:srgbClr val="4AADC7"/>
    <a:srgbClr val="F79646"/>
    <a:srgbClr val="FF8989"/>
    <a:srgbClr val="99CB38"/>
    <a:srgbClr val="FCDDCF"/>
    <a:srgbClr val="DE4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F52E41-B007-49F6-BEB9-74A48AAD447A}" v="311" dt="2023-11-30T21:20:24.109"/>
    <p1510:client id="{8DACCA3A-7329-44D1-A44E-9DC640C914B8}" v="11249" dt="2023-11-30T07:04:48.0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9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4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theme" Target="theme/theme1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tableStyles" Target="tableStyles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viewProps" Target="viewProps.xml"/><Relationship Id="rId91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microsoft.com/office/2015/10/relationships/revisionInfo" Target="revisionInfo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presProps" Target="presProps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briela Sofia Marin Sanchez" userId="S::gsmarin@uninorte.edu.co::bcc48af4-3c87-4620-bfac-80046ca50a48" providerId="AD" clId="Web-{6BF52E41-B007-49F6-BEB9-74A48AAD447A}"/>
    <pc:docChg chg="addSld modSld">
      <pc:chgData name="Gabriela Sofia Marin Sanchez" userId="S::gsmarin@uninorte.edu.co::bcc48af4-3c87-4620-bfac-80046ca50a48" providerId="AD" clId="Web-{6BF52E41-B007-49F6-BEB9-74A48AAD447A}" dt="2023-11-30T21:20:24.109" v="170" actId="20577"/>
      <pc:docMkLst>
        <pc:docMk/>
      </pc:docMkLst>
      <pc:sldChg chg="modSp">
        <pc:chgData name="Gabriela Sofia Marin Sanchez" userId="S::gsmarin@uninorte.edu.co::bcc48af4-3c87-4620-bfac-80046ca50a48" providerId="AD" clId="Web-{6BF52E41-B007-49F6-BEB9-74A48AAD447A}" dt="2023-11-30T21:12:51.138" v="0" actId="14100"/>
        <pc:sldMkLst>
          <pc:docMk/>
          <pc:sldMk cId="1203138649" sldId="320"/>
        </pc:sldMkLst>
        <pc:spChg chg="mod">
          <ac:chgData name="Gabriela Sofia Marin Sanchez" userId="S::gsmarin@uninorte.edu.co::bcc48af4-3c87-4620-bfac-80046ca50a48" providerId="AD" clId="Web-{6BF52E41-B007-49F6-BEB9-74A48AAD447A}" dt="2023-11-30T21:12:51.138" v="0" actId="14100"/>
          <ac:spMkLst>
            <pc:docMk/>
            <pc:sldMk cId="1203138649" sldId="320"/>
            <ac:spMk id="7" creationId="{00000000-0000-0000-0000-000000000000}"/>
          </ac:spMkLst>
        </pc:spChg>
      </pc:sldChg>
      <pc:sldChg chg="addSp modSp">
        <pc:chgData name="Gabriela Sofia Marin Sanchez" userId="S::gsmarin@uninorte.edu.co::bcc48af4-3c87-4620-bfac-80046ca50a48" providerId="AD" clId="Web-{6BF52E41-B007-49F6-BEB9-74A48AAD447A}" dt="2023-11-30T21:18:05.869" v="152" actId="1076"/>
        <pc:sldMkLst>
          <pc:docMk/>
          <pc:sldMk cId="746410113" sldId="327"/>
        </pc:sldMkLst>
        <pc:spChg chg="add mod">
          <ac:chgData name="Gabriela Sofia Marin Sanchez" userId="S::gsmarin@uninorte.edu.co::bcc48af4-3c87-4620-bfac-80046ca50a48" providerId="AD" clId="Web-{6BF52E41-B007-49F6-BEB9-74A48AAD447A}" dt="2023-11-30T21:18:05.869" v="152" actId="1076"/>
          <ac:spMkLst>
            <pc:docMk/>
            <pc:sldMk cId="746410113" sldId="327"/>
            <ac:spMk id="2" creationId="{BD4AACE6-4C6D-97F2-1401-7B7D283E9A70}"/>
          </ac:spMkLst>
        </pc:spChg>
      </pc:sldChg>
      <pc:sldChg chg="addSp modSp">
        <pc:chgData name="Gabriela Sofia Marin Sanchez" userId="S::gsmarin@uninorte.edu.co::bcc48af4-3c87-4620-bfac-80046ca50a48" providerId="AD" clId="Web-{6BF52E41-B007-49F6-BEB9-74A48AAD447A}" dt="2023-11-30T21:20:24.109" v="170" actId="20577"/>
        <pc:sldMkLst>
          <pc:docMk/>
          <pc:sldMk cId="3797816602" sldId="348"/>
        </pc:sldMkLst>
        <pc:spChg chg="add mod">
          <ac:chgData name="Gabriela Sofia Marin Sanchez" userId="S::gsmarin@uninorte.edu.co::bcc48af4-3c87-4620-bfac-80046ca50a48" providerId="AD" clId="Web-{6BF52E41-B007-49F6-BEB9-74A48AAD447A}" dt="2023-11-30T21:20:24.109" v="170" actId="20577"/>
          <ac:spMkLst>
            <pc:docMk/>
            <pc:sldMk cId="3797816602" sldId="348"/>
            <ac:spMk id="3" creationId="{7AC9FF65-5C78-1D4C-754D-D22D4A4B0FCB}"/>
          </ac:spMkLst>
        </pc:spChg>
      </pc:sldChg>
      <pc:sldChg chg="add replId">
        <pc:chgData name="Gabriela Sofia Marin Sanchez" userId="S::gsmarin@uninorte.edu.co::bcc48af4-3c87-4620-bfac-80046ca50a48" providerId="AD" clId="Web-{6BF52E41-B007-49F6-BEB9-74A48AAD447A}" dt="2023-11-30T21:14:14.392" v="1"/>
        <pc:sldMkLst>
          <pc:docMk/>
          <pc:sldMk cId="1354685233" sldId="391"/>
        </pc:sldMkLst>
      </pc:sldChg>
    </pc:docChg>
  </pc:docChgLst>
  <pc:docChgLst>
    <pc:chgData name="Gabriela Sofia Marin Sanchez" userId="S::gsmarin@uninorte.edu.co::bcc48af4-3c87-4620-bfac-80046ca50a48" providerId="AD" clId="Web-{8DACCA3A-7329-44D1-A44E-9DC640C914B8}"/>
    <pc:docChg chg="modSld">
      <pc:chgData name="Gabriela Sofia Marin Sanchez" userId="S::gsmarin@uninorte.edu.co::bcc48af4-3c87-4620-bfac-80046ca50a48" providerId="AD" clId="Web-{8DACCA3A-7329-44D1-A44E-9DC640C914B8}" dt="2023-11-30T07:04:48.097" v="10649"/>
      <pc:docMkLst>
        <pc:docMk/>
      </pc:docMkLst>
      <pc:sldChg chg="modSp">
        <pc:chgData name="Gabriela Sofia Marin Sanchez" userId="S::gsmarin@uninorte.edu.co::bcc48af4-3c87-4620-bfac-80046ca50a48" providerId="AD" clId="Web-{8DACCA3A-7329-44D1-A44E-9DC640C914B8}" dt="2023-11-30T06:04:20.035" v="12"/>
        <pc:sldMkLst>
          <pc:docMk/>
          <pc:sldMk cId="745509130" sldId="307"/>
        </pc:sldMkLst>
        <pc:graphicFrameChg chg="mod modGraphic">
          <ac:chgData name="Gabriela Sofia Marin Sanchez" userId="S::gsmarin@uninorte.edu.co::bcc48af4-3c87-4620-bfac-80046ca50a48" providerId="AD" clId="Web-{8DACCA3A-7329-44D1-A44E-9DC640C914B8}" dt="2023-11-30T06:04:20.035" v="12"/>
          <ac:graphicFrameMkLst>
            <pc:docMk/>
            <pc:sldMk cId="745509130" sldId="307"/>
            <ac:graphicFrameMk id="8" creationId="{B402C68B-3148-412C-B9BC-E82621722B2E}"/>
          </ac:graphicFrameMkLst>
        </pc:graphicFrameChg>
      </pc:sldChg>
      <pc:sldChg chg="modSp">
        <pc:chgData name="Gabriela Sofia Marin Sanchez" userId="S::gsmarin@uninorte.edu.co::bcc48af4-3c87-4620-bfac-80046ca50a48" providerId="AD" clId="Web-{8DACCA3A-7329-44D1-A44E-9DC640C914B8}" dt="2023-11-30T05:59:15.509" v="4"/>
        <pc:sldMkLst>
          <pc:docMk/>
          <pc:sldMk cId="3837148270" sldId="343"/>
        </pc:sldMkLst>
        <pc:graphicFrameChg chg="mod modGraphic">
          <ac:chgData name="Gabriela Sofia Marin Sanchez" userId="S::gsmarin@uninorte.edu.co::bcc48af4-3c87-4620-bfac-80046ca50a48" providerId="AD" clId="Web-{8DACCA3A-7329-44D1-A44E-9DC640C914B8}" dt="2023-11-30T05:59:15.509" v="4"/>
          <ac:graphicFrameMkLst>
            <pc:docMk/>
            <pc:sldMk cId="3837148270" sldId="343"/>
            <ac:graphicFrameMk id="5" creationId="{00000000-0000-0000-0000-000000000000}"/>
          </ac:graphicFrameMkLst>
        </pc:graphicFrameChg>
      </pc:sldChg>
      <pc:sldChg chg="addSp delSp modSp">
        <pc:chgData name="Gabriela Sofia Marin Sanchez" userId="S::gsmarin@uninorte.edu.co::bcc48af4-3c87-4620-bfac-80046ca50a48" providerId="AD" clId="Web-{8DACCA3A-7329-44D1-A44E-9DC640C914B8}" dt="2023-11-30T06:34:40.482" v="4662"/>
        <pc:sldMkLst>
          <pc:docMk/>
          <pc:sldMk cId="768142554" sldId="344"/>
        </pc:sldMkLst>
        <pc:graphicFrameChg chg="del mod modGraphic">
          <ac:chgData name="Gabriela Sofia Marin Sanchez" userId="S::gsmarin@uninorte.edu.co::bcc48af4-3c87-4620-bfac-80046ca50a48" providerId="AD" clId="Web-{8DACCA3A-7329-44D1-A44E-9DC640C914B8}" dt="2023-11-30T06:30:39.144" v="235"/>
          <ac:graphicFrameMkLst>
            <pc:docMk/>
            <pc:sldMk cId="768142554" sldId="344"/>
            <ac:graphicFrameMk id="3" creationId="{00000000-0000-0000-0000-000000000000}"/>
          </ac:graphicFrameMkLst>
        </pc:graphicFrameChg>
        <pc:graphicFrameChg chg="add mod modGraphic">
          <ac:chgData name="Gabriela Sofia Marin Sanchez" userId="S::gsmarin@uninorte.edu.co::bcc48af4-3c87-4620-bfac-80046ca50a48" providerId="AD" clId="Web-{8DACCA3A-7329-44D1-A44E-9DC640C914B8}" dt="2023-11-30T06:34:40.482" v="4662"/>
          <ac:graphicFrameMkLst>
            <pc:docMk/>
            <pc:sldMk cId="768142554" sldId="344"/>
            <ac:graphicFrameMk id="4" creationId="{76E54D8C-0B3C-6018-2D6F-EC4E30BB3995}"/>
          </ac:graphicFrameMkLst>
        </pc:graphicFrameChg>
      </pc:sldChg>
      <pc:sldChg chg="delSp modSp">
        <pc:chgData name="Gabriela Sofia Marin Sanchez" userId="S::gsmarin@uninorte.edu.co::bcc48af4-3c87-4620-bfac-80046ca50a48" providerId="AD" clId="Web-{8DACCA3A-7329-44D1-A44E-9DC640C914B8}" dt="2023-11-30T06:36:40.533" v="4665"/>
        <pc:sldMkLst>
          <pc:docMk/>
          <pc:sldMk cId="476353042" sldId="363"/>
        </pc:sldMkLst>
        <pc:graphicFrameChg chg="del mod modGraphic">
          <ac:chgData name="Gabriela Sofia Marin Sanchez" userId="S::gsmarin@uninorte.edu.co::bcc48af4-3c87-4620-bfac-80046ca50a48" providerId="AD" clId="Web-{8DACCA3A-7329-44D1-A44E-9DC640C914B8}" dt="2023-11-30T06:36:40.533" v="4665"/>
          <ac:graphicFrameMkLst>
            <pc:docMk/>
            <pc:sldMk cId="476353042" sldId="363"/>
            <ac:graphicFrameMk id="6" creationId="{00000000-0000-0000-0000-000000000000}"/>
          </ac:graphicFrameMkLst>
        </pc:graphicFrameChg>
      </pc:sldChg>
      <pc:sldChg chg="addSp delSp modSp">
        <pc:chgData name="Gabriela Sofia Marin Sanchez" userId="S::gsmarin@uninorte.edu.co::bcc48af4-3c87-4620-bfac-80046ca50a48" providerId="AD" clId="Web-{8DACCA3A-7329-44D1-A44E-9DC640C914B8}" dt="2023-11-30T06:47:40.437" v="7397"/>
        <pc:sldMkLst>
          <pc:docMk/>
          <pc:sldMk cId="1204783171" sldId="370"/>
        </pc:sldMkLst>
        <pc:graphicFrameChg chg="add mod modGraphic">
          <ac:chgData name="Gabriela Sofia Marin Sanchez" userId="S::gsmarin@uninorte.edu.co::bcc48af4-3c87-4620-bfac-80046ca50a48" providerId="AD" clId="Web-{8DACCA3A-7329-44D1-A44E-9DC640C914B8}" dt="2023-11-30T06:47:40.437" v="7397"/>
          <ac:graphicFrameMkLst>
            <pc:docMk/>
            <pc:sldMk cId="1204783171" sldId="370"/>
            <ac:graphicFrameMk id="3" creationId="{7510BC7C-4D2F-DDD4-F646-FDFFE04DC316}"/>
          </ac:graphicFrameMkLst>
        </pc:graphicFrameChg>
        <pc:graphicFrameChg chg="del">
          <ac:chgData name="Gabriela Sofia Marin Sanchez" userId="S::gsmarin@uninorte.edu.co::bcc48af4-3c87-4620-bfac-80046ca50a48" providerId="AD" clId="Web-{8DACCA3A-7329-44D1-A44E-9DC640C914B8}" dt="2023-11-30T06:45:51.914" v="4666"/>
          <ac:graphicFrameMkLst>
            <pc:docMk/>
            <pc:sldMk cId="1204783171" sldId="370"/>
            <ac:graphicFrameMk id="4" creationId="{F19BCBDD-954D-496A-8C5A-A3D9194C1D2E}"/>
          </ac:graphicFrameMkLst>
        </pc:graphicFrameChg>
      </pc:sldChg>
      <pc:sldChg chg="addSp delSp modSp">
        <pc:chgData name="Gabriela Sofia Marin Sanchez" userId="S::gsmarin@uninorte.edu.co::bcc48af4-3c87-4620-bfac-80046ca50a48" providerId="AD" clId="Web-{8DACCA3A-7329-44D1-A44E-9DC640C914B8}" dt="2023-11-30T07:04:48.097" v="10649"/>
        <pc:sldMkLst>
          <pc:docMk/>
          <pc:sldMk cId="3183875000" sldId="372"/>
        </pc:sldMkLst>
        <pc:spChg chg="mod">
          <ac:chgData name="Gabriela Sofia Marin Sanchez" userId="S::gsmarin@uninorte.edu.co::bcc48af4-3c87-4620-bfac-80046ca50a48" providerId="AD" clId="Web-{8DACCA3A-7329-44D1-A44E-9DC640C914B8}" dt="2023-11-30T07:04:43.878" v="10648" actId="20577"/>
          <ac:spMkLst>
            <pc:docMk/>
            <pc:sldMk cId="3183875000" sldId="372"/>
            <ac:spMk id="2" creationId="{00000000-0000-0000-0000-000000000000}"/>
          </ac:spMkLst>
        </pc:spChg>
        <pc:spChg chg="del">
          <ac:chgData name="Gabriela Sofia Marin Sanchez" userId="S::gsmarin@uninorte.edu.co::bcc48af4-3c87-4620-bfac-80046ca50a48" providerId="AD" clId="Web-{8DACCA3A-7329-44D1-A44E-9DC640C914B8}" dt="2023-11-30T07:04:48.097" v="10649"/>
          <ac:spMkLst>
            <pc:docMk/>
            <pc:sldMk cId="3183875000" sldId="372"/>
            <ac:spMk id="5" creationId="{00000000-0000-0000-0000-000000000000}"/>
          </ac:spMkLst>
        </pc:spChg>
        <pc:graphicFrameChg chg="add mod modGraphic">
          <ac:chgData name="Gabriela Sofia Marin Sanchez" userId="S::gsmarin@uninorte.edu.co::bcc48af4-3c87-4620-bfac-80046ca50a48" providerId="AD" clId="Web-{8DACCA3A-7329-44D1-A44E-9DC640C914B8}" dt="2023-11-30T07:02:55.468" v="10637"/>
          <ac:graphicFrameMkLst>
            <pc:docMk/>
            <pc:sldMk cId="3183875000" sldId="372"/>
            <ac:graphicFrameMk id="4" creationId="{D6C45BB7-24C6-D065-09C2-0AA8705E5B1E}"/>
          </ac:graphicFrameMkLst>
        </pc:graphicFrameChg>
        <pc:graphicFrameChg chg="del">
          <ac:chgData name="Gabriela Sofia Marin Sanchez" userId="S::gsmarin@uninorte.edu.co::bcc48af4-3c87-4620-bfac-80046ca50a48" providerId="AD" clId="Web-{8DACCA3A-7329-44D1-A44E-9DC640C914B8}" dt="2023-11-30T06:47:57.969" v="7398"/>
          <ac:graphicFrameMkLst>
            <pc:docMk/>
            <pc:sldMk cId="3183875000" sldId="372"/>
            <ac:graphicFrameMk id="6" creationId="{00000000-0000-0000-0000-000000000000}"/>
          </ac:graphicFrameMkLst>
        </pc:graphicFrameChg>
      </pc:sldChg>
    </pc:docChg>
  </pc:docChgLst>
  <pc:docChgLst>
    <pc:chgData name="Gabriela Sofia Marin Sanchez" userId="bcc48af4-3c87-4620-bfac-80046ca50a48" providerId="ADAL" clId="{4CFBC50F-F8DF-4E94-8598-5BAEFFFB2A26}"/>
    <pc:docChg chg="undo redo custSel modSld">
      <pc:chgData name="Gabriela Sofia Marin Sanchez" userId="bcc48af4-3c87-4620-bfac-80046ca50a48" providerId="ADAL" clId="{4CFBC50F-F8DF-4E94-8598-5BAEFFFB2A26}" dt="2023-12-01T00:02:47.908" v="249" actId="14734"/>
      <pc:docMkLst>
        <pc:docMk/>
      </pc:docMkLst>
      <pc:sldChg chg="addSp modSp">
        <pc:chgData name="Gabriela Sofia Marin Sanchez" userId="bcc48af4-3c87-4620-bfac-80046ca50a48" providerId="ADAL" clId="{4CFBC50F-F8DF-4E94-8598-5BAEFFFB2A26}" dt="2023-11-30T21:26:33.393" v="11" actId="207"/>
        <pc:sldMkLst>
          <pc:docMk/>
          <pc:sldMk cId="3425277440" sldId="265"/>
        </pc:sldMkLst>
        <pc:spChg chg="add mod">
          <ac:chgData name="Gabriela Sofia Marin Sanchez" userId="bcc48af4-3c87-4620-bfac-80046ca50a48" providerId="ADAL" clId="{4CFBC50F-F8DF-4E94-8598-5BAEFFFB2A26}" dt="2023-11-30T21:26:33.393" v="11" actId="207"/>
          <ac:spMkLst>
            <pc:docMk/>
            <pc:sldMk cId="3425277440" sldId="265"/>
            <ac:spMk id="3" creationId="{779EC05C-867C-420D-92E2-9AE43DB74552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7:08.450" v="12"/>
        <pc:sldMkLst>
          <pc:docMk/>
          <pc:sldMk cId="2189190203" sldId="268"/>
        </pc:sldMkLst>
        <pc:spChg chg="add">
          <ac:chgData name="Gabriela Sofia Marin Sanchez" userId="bcc48af4-3c87-4620-bfac-80046ca50a48" providerId="ADAL" clId="{4CFBC50F-F8DF-4E94-8598-5BAEFFFB2A26}" dt="2023-11-30T21:27:08.450" v="12"/>
          <ac:spMkLst>
            <pc:docMk/>
            <pc:sldMk cId="2189190203" sldId="268"/>
            <ac:spMk id="5" creationId="{D7A63067-8D98-4D8C-B4DF-F25B3089A64E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7:11.012" v="13"/>
        <pc:sldMkLst>
          <pc:docMk/>
          <pc:sldMk cId="1677112669" sldId="270"/>
        </pc:sldMkLst>
        <pc:spChg chg="add">
          <ac:chgData name="Gabriela Sofia Marin Sanchez" userId="bcc48af4-3c87-4620-bfac-80046ca50a48" providerId="ADAL" clId="{4CFBC50F-F8DF-4E94-8598-5BAEFFFB2A26}" dt="2023-11-30T21:27:11.012" v="13"/>
          <ac:spMkLst>
            <pc:docMk/>
            <pc:sldMk cId="1677112669" sldId="270"/>
            <ac:spMk id="5" creationId="{15622643-C4B7-48AF-97D3-8C2A342389F9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7:14.227" v="14"/>
        <pc:sldMkLst>
          <pc:docMk/>
          <pc:sldMk cId="187541532" sldId="272"/>
        </pc:sldMkLst>
        <pc:spChg chg="add">
          <ac:chgData name="Gabriela Sofia Marin Sanchez" userId="bcc48af4-3c87-4620-bfac-80046ca50a48" providerId="ADAL" clId="{4CFBC50F-F8DF-4E94-8598-5BAEFFFB2A26}" dt="2023-11-30T21:27:14.227" v="14"/>
          <ac:spMkLst>
            <pc:docMk/>
            <pc:sldMk cId="187541532" sldId="272"/>
            <ac:spMk id="5" creationId="{24C5BC39-B9E6-4E34-88F1-3846474092E9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9:19.340" v="18"/>
        <pc:sldMkLst>
          <pc:docMk/>
          <pc:sldMk cId="3337397345" sldId="277"/>
        </pc:sldMkLst>
        <pc:spChg chg="add">
          <ac:chgData name="Gabriela Sofia Marin Sanchez" userId="bcc48af4-3c87-4620-bfac-80046ca50a48" providerId="ADAL" clId="{4CFBC50F-F8DF-4E94-8598-5BAEFFFB2A26}" dt="2023-11-30T21:29:19.340" v="18"/>
          <ac:spMkLst>
            <pc:docMk/>
            <pc:sldMk cId="3337397345" sldId="277"/>
            <ac:spMk id="7" creationId="{FACB7415-B285-45D9-9EA6-5FA951493CAB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9:22.565" v="19"/>
        <pc:sldMkLst>
          <pc:docMk/>
          <pc:sldMk cId="3221033216" sldId="279"/>
        </pc:sldMkLst>
        <pc:spChg chg="add">
          <ac:chgData name="Gabriela Sofia Marin Sanchez" userId="bcc48af4-3c87-4620-bfac-80046ca50a48" providerId="ADAL" clId="{4CFBC50F-F8DF-4E94-8598-5BAEFFFB2A26}" dt="2023-11-30T21:29:22.565" v="19"/>
          <ac:spMkLst>
            <pc:docMk/>
            <pc:sldMk cId="3221033216" sldId="279"/>
            <ac:spMk id="5" creationId="{FF511A3C-0589-4788-BE12-DFF9F87F7145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9:26.173" v="20"/>
        <pc:sldMkLst>
          <pc:docMk/>
          <pc:sldMk cId="4172581314" sldId="281"/>
        </pc:sldMkLst>
        <pc:spChg chg="add">
          <ac:chgData name="Gabriela Sofia Marin Sanchez" userId="bcc48af4-3c87-4620-bfac-80046ca50a48" providerId="ADAL" clId="{4CFBC50F-F8DF-4E94-8598-5BAEFFFB2A26}" dt="2023-11-30T21:29:26.173" v="20"/>
          <ac:spMkLst>
            <pc:docMk/>
            <pc:sldMk cId="4172581314" sldId="281"/>
            <ac:spMk id="5" creationId="{AE39C1A7-E335-43BB-BCDB-4390677F303B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30:19.973" v="28"/>
        <pc:sldMkLst>
          <pc:docMk/>
          <pc:sldMk cId="2786800428" sldId="315"/>
        </pc:sldMkLst>
        <pc:spChg chg="add">
          <ac:chgData name="Gabriela Sofia Marin Sanchez" userId="bcc48af4-3c87-4620-bfac-80046ca50a48" providerId="ADAL" clId="{4CFBC50F-F8DF-4E94-8598-5BAEFFFB2A26}" dt="2023-11-30T21:30:19.973" v="28"/>
          <ac:spMkLst>
            <pc:docMk/>
            <pc:sldMk cId="2786800428" sldId="315"/>
            <ac:spMk id="6" creationId="{4B06CEB3-0B2C-46C8-AA52-4FB24B04F8C6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30:21.397" v="29"/>
        <pc:sldMkLst>
          <pc:docMk/>
          <pc:sldMk cId="965942368" sldId="317"/>
        </pc:sldMkLst>
        <pc:spChg chg="add">
          <ac:chgData name="Gabriela Sofia Marin Sanchez" userId="bcc48af4-3c87-4620-bfac-80046ca50a48" providerId="ADAL" clId="{4CFBC50F-F8DF-4E94-8598-5BAEFFFB2A26}" dt="2023-11-30T21:30:21.397" v="29"/>
          <ac:spMkLst>
            <pc:docMk/>
            <pc:sldMk cId="965942368" sldId="317"/>
            <ac:spMk id="6" creationId="{CE09453F-E7FA-4746-B37C-63637D373160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30:23.284" v="30"/>
        <pc:sldMkLst>
          <pc:docMk/>
          <pc:sldMk cId="2752153877" sldId="319"/>
        </pc:sldMkLst>
        <pc:spChg chg="add">
          <ac:chgData name="Gabriela Sofia Marin Sanchez" userId="bcc48af4-3c87-4620-bfac-80046ca50a48" providerId="ADAL" clId="{4CFBC50F-F8DF-4E94-8598-5BAEFFFB2A26}" dt="2023-11-30T21:30:23.284" v="30"/>
          <ac:spMkLst>
            <pc:docMk/>
            <pc:sldMk cId="2752153877" sldId="319"/>
            <ac:spMk id="6" creationId="{2CFDC503-AC39-4479-A7A0-B6ECCF2BB90F}"/>
          </ac:spMkLst>
        </pc:spChg>
      </pc:sldChg>
      <pc:sldChg chg="addSp delSp modSp">
        <pc:chgData name="Gabriela Sofia Marin Sanchez" userId="bcc48af4-3c87-4620-bfac-80046ca50a48" providerId="ADAL" clId="{4CFBC50F-F8DF-4E94-8598-5BAEFFFB2A26}" dt="2023-11-30T22:29:50.488" v="61" actId="1076"/>
        <pc:sldMkLst>
          <pc:docMk/>
          <pc:sldMk cId="1761403698" sldId="340"/>
        </pc:sldMkLst>
        <pc:spChg chg="mod">
          <ac:chgData name="Gabriela Sofia Marin Sanchez" userId="bcc48af4-3c87-4620-bfac-80046ca50a48" providerId="ADAL" clId="{4CFBC50F-F8DF-4E94-8598-5BAEFFFB2A26}" dt="2023-11-30T22:29:23.595" v="54" actId="20577"/>
          <ac:spMkLst>
            <pc:docMk/>
            <pc:sldMk cId="1761403698" sldId="340"/>
            <ac:spMk id="6" creationId="{00000000-0000-0000-0000-000000000000}"/>
          </ac:spMkLst>
        </pc:spChg>
        <pc:graphicFrameChg chg="add del">
          <ac:chgData name="Gabriela Sofia Marin Sanchez" userId="bcc48af4-3c87-4620-bfac-80046ca50a48" providerId="ADAL" clId="{4CFBC50F-F8DF-4E94-8598-5BAEFFFB2A26}" dt="2023-11-30T22:29:42.125" v="57"/>
          <ac:graphicFrameMkLst>
            <pc:docMk/>
            <pc:sldMk cId="1761403698" sldId="340"/>
            <ac:graphicFrameMk id="2" creationId="{FE43A540-D6EC-4E1E-8398-8AA075A1DFBF}"/>
          </ac:graphicFrameMkLst>
        </pc:graphicFrameChg>
        <pc:graphicFrameChg chg="add mod modGraphic">
          <ac:chgData name="Gabriela Sofia Marin Sanchez" userId="bcc48af4-3c87-4620-bfac-80046ca50a48" providerId="ADAL" clId="{4CFBC50F-F8DF-4E94-8598-5BAEFFFB2A26}" dt="2023-11-30T22:29:50.488" v="61" actId="1076"/>
          <ac:graphicFrameMkLst>
            <pc:docMk/>
            <pc:sldMk cId="1761403698" sldId="340"/>
            <ac:graphicFrameMk id="3" creationId="{973209C5-3366-4475-B688-9E684B91B879}"/>
          </ac:graphicFrameMkLst>
        </pc:graphicFrameChg>
        <pc:graphicFrameChg chg="del modGraphic">
          <ac:chgData name="Gabriela Sofia Marin Sanchez" userId="bcc48af4-3c87-4620-bfac-80046ca50a48" providerId="ADAL" clId="{4CFBC50F-F8DF-4E94-8598-5BAEFFFB2A26}" dt="2023-11-30T22:29:27.430" v="55" actId="478"/>
          <ac:graphicFrameMkLst>
            <pc:docMk/>
            <pc:sldMk cId="1761403698" sldId="340"/>
            <ac:graphicFrameMk id="11" creationId="{F3F82220-991A-48BC-B56D-1229B81C5D2E}"/>
          </ac:graphicFrameMkLst>
        </pc:graphicFrameChg>
      </pc:sldChg>
      <pc:sldChg chg="modSp">
        <pc:chgData name="Gabriela Sofia Marin Sanchez" userId="bcc48af4-3c87-4620-bfac-80046ca50a48" providerId="ADAL" clId="{4CFBC50F-F8DF-4E94-8598-5BAEFFFB2A26}" dt="2023-11-30T21:32:24.808" v="46" actId="14100"/>
        <pc:sldMkLst>
          <pc:docMk/>
          <pc:sldMk cId="768142554" sldId="344"/>
        </pc:sldMkLst>
        <pc:graphicFrameChg chg="mod modGraphic">
          <ac:chgData name="Gabriela Sofia Marin Sanchez" userId="bcc48af4-3c87-4620-bfac-80046ca50a48" providerId="ADAL" clId="{4CFBC50F-F8DF-4E94-8598-5BAEFFFB2A26}" dt="2023-11-30T21:32:24.808" v="46" actId="14100"/>
          <ac:graphicFrameMkLst>
            <pc:docMk/>
            <pc:sldMk cId="768142554" sldId="344"/>
            <ac:graphicFrameMk id="4" creationId="{76E54D8C-0B3C-6018-2D6F-EC4E30BB3995}"/>
          </ac:graphicFrameMkLst>
        </pc:graphicFrameChg>
      </pc:sldChg>
      <pc:sldChg chg="addSp delSp modSp">
        <pc:chgData name="Gabriela Sofia Marin Sanchez" userId="bcc48af4-3c87-4620-bfac-80046ca50a48" providerId="ADAL" clId="{4CFBC50F-F8DF-4E94-8598-5BAEFFFB2A26}" dt="2023-11-30T21:29:13.221" v="17"/>
        <pc:sldMkLst>
          <pc:docMk/>
          <pc:sldMk cId="3797816602" sldId="348"/>
        </pc:sldMkLst>
        <pc:spChg chg="del">
          <ac:chgData name="Gabriela Sofia Marin Sanchez" userId="bcc48af4-3c87-4620-bfac-80046ca50a48" providerId="ADAL" clId="{4CFBC50F-F8DF-4E94-8598-5BAEFFFB2A26}" dt="2023-11-30T21:28:57.577" v="15" actId="478"/>
          <ac:spMkLst>
            <pc:docMk/>
            <pc:sldMk cId="3797816602" sldId="348"/>
            <ac:spMk id="3" creationId="{7AC9FF65-5C78-1D4C-754D-D22D4A4B0FCB}"/>
          </ac:spMkLst>
        </pc:spChg>
        <pc:spChg chg="add mod">
          <ac:chgData name="Gabriela Sofia Marin Sanchez" userId="bcc48af4-3c87-4620-bfac-80046ca50a48" providerId="ADAL" clId="{4CFBC50F-F8DF-4E94-8598-5BAEFFFB2A26}" dt="2023-11-30T21:29:13.221" v="17"/>
          <ac:spMkLst>
            <pc:docMk/>
            <pc:sldMk cId="3797816602" sldId="348"/>
            <ac:spMk id="7" creationId="{38E7B36C-298D-4BEF-BA1E-944F1FE8A38A}"/>
          </ac:spMkLst>
        </pc:spChg>
      </pc:sldChg>
      <pc:sldChg chg="addSp modSp">
        <pc:chgData name="Gabriela Sofia Marin Sanchez" userId="bcc48af4-3c87-4620-bfac-80046ca50a48" providerId="ADAL" clId="{4CFBC50F-F8DF-4E94-8598-5BAEFFFB2A26}" dt="2023-11-30T21:30:15.505" v="27"/>
        <pc:sldMkLst>
          <pc:docMk/>
          <pc:sldMk cId="2480644905" sldId="356"/>
        </pc:sldMkLst>
        <pc:spChg chg="add mod">
          <ac:chgData name="Gabriela Sofia Marin Sanchez" userId="bcc48af4-3c87-4620-bfac-80046ca50a48" providerId="ADAL" clId="{4CFBC50F-F8DF-4E94-8598-5BAEFFFB2A26}" dt="2023-11-30T21:30:15.505" v="27"/>
          <ac:spMkLst>
            <pc:docMk/>
            <pc:sldMk cId="2480644905" sldId="356"/>
            <ac:spMk id="6" creationId="{FC0FCB86-A1BC-4F0E-B441-54F1458396F5}"/>
          </ac:spMkLst>
        </pc:spChg>
      </pc:sldChg>
      <pc:sldChg chg="addSp delSp modSp modTransition">
        <pc:chgData name="Gabriela Sofia Marin Sanchez" userId="bcc48af4-3c87-4620-bfac-80046ca50a48" providerId="ADAL" clId="{4CFBC50F-F8DF-4E94-8598-5BAEFFFB2A26}" dt="2023-11-30T23:24:27.570" v="182" actId="20577"/>
        <pc:sldMkLst>
          <pc:docMk/>
          <pc:sldMk cId="476353042" sldId="363"/>
        </pc:sldMkLst>
        <pc:spChg chg="del">
          <ac:chgData name="Gabriela Sofia Marin Sanchez" userId="bcc48af4-3c87-4620-bfac-80046ca50a48" providerId="ADAL" clId="{4CFBC50F-F8DF-4E94-8598-5BAEFFFB2A26}" dt="2023-11-30T22:45:33.331" v="89" actId="478"/>
          <ac:spMkLst>
            <pc:docMk/>
            <pc:sldMk cId="476353042" sldId="363"/>
            <ac:spMk id="2" creationId="{00000000-0000-0000-0000-000000000000}"/>
          </ac:spMkLst>
        </pc:spChg>
        <pc:spChg chg="del">
          <ac:chgData name="Gabriela Sofia Marin Sanchez" userId="bcc48af4-3c87-4620-bfac-80046ca50a48" providerId="ADAL" clId="{4CFBC50F-F8DF-4E94-8598-5BAEFFFB2A26}" dt="2023-11-30T22:45:47.439" v="94" actId="478"/>
          <ac:spMkLst>
            <pc:docMk/>
            <pc:sldMk cId="476353042" sldId="363"/>
            <ac:spMk id="5" creationId="{00000000-0000-0000-0000-000000000000}"/>
          </ac:spMkLst>
        </pc:spChg>
        <pc:spChg chg="add mod">
          <ac:chgData name="Gabriela Sofia Marin Sanchez" userId="bcc48af4-3c87-4620-bfac-80046ca50a48" providerId="ADAL" clId="{4CFBC50F-F8DF-4E94-8598-5BAEFFFB2A26}" dt="2023-11-30T22:45:39.414" v="91" actId="1076"/>
          <ac:spMkLst>
            <pc:docMk/>
            <pc:sldMk cId="476353042" sldId="363"/>
            <ac:spMk id="7" creationId="{8F4696E4-8A63-44F5-9E46-19FE1DC4DB4D}"/>
          </ac:spMkLst>
        </pc:spChg>
        <pc:spChg chg="add del mod">
          <ac:chgData name="Gabriela Sofia Marin Sanchez" userId="bcc48af4-3c87-4620-bfac-80046ca50a48" providerId="ADAL" clId="{4CFBC50F-F8DF-4E94-8598-5BAEFFFB2A26}" dt="2023-11-30T22:45:34.647" v="90" actId="478"/>
          <ac:spMkLst>
            <pc:docMk/>
            <pc:sldMk cId="476353042" sldId="363"/>
            <ac:spMk id="9" creationId="{8816B76A-1634-4F10-B115-1CFBBA5557D2}"/>
          </ac:spMkLst>
        </pc:spChg>
        <pc:graphicFrameChg chg="add del">
          <ac:chgData name="Gabriela Sofia Marin Sanchez" userId="bcc48af4-3c87-4620-bfac-80046ca50a48" providerId="ADAL" clId="{4CFBC50F-F8DF-4E94-8598-5BAEFFFB2A26}" dt="2023-11-30T22:44:32.937" v="63"/>
          <ac:graphicFrameMkLst>
            <pc:docMk/>
            <pc:sldMk cId="476353042" sldId="363"/>
            <ac:graphicFrameMk id="3" creationId="{36639755-D67F-402B-9482-D9BEA61ABBE6}"/>
          </ac:graphicFrameMkLst>
        </pc:graphicFrameChg>
        <pc:graphicFrameChg chg="add mod modGraphic">
          <ac:chgData name="Gabriela Sofia Marin Sanchez" userId="bcc48af4-3c87-4620-bfac-80046ca50a48" providerId="ADAL" clId="{4CFBC50F-F8DF-4E94-8598-5BAEFFFB2A26}" dt="2023-11-30T23:24:27.570" v="182" actId="20577"/>
          <ac:graphicFrameMkLst>
            <pc:docMk/>
            <pc:sldMk cId="476353042" sldId="363"/>
            <ac:graphicFrameMk id="4" creationId="{D73376A0-61C2-47F1-9B48-104D0D9FA2BA}"/>
          </ac:graphicFrameMkLst>
        </pc:graphicFrameChg>
      </pc:sldChg>
      <pc:sldChg chg="modSp">
        <pc:chgData name="Gabriela Sofia Marin Sanchez" userId="bcc48af4-3c87-4620-bfac-80046ca50a48" providerId="ADAL" clId="{4CFBC50F-F8DF-4E94-8598-5BAEFFFB2A26}" dt="2023-11-30T23:05:16.494" v="149" actId="20577"/>
        <pc:sldMkLst>
          <pc:docMk/>
          <pc:sldMk cId="2896177252" sldId="369"/>
        </pc:sldMkLst>
        <pc:graphicFrameChg chg="modGraphic">
          <ac:chgData name="Gabriela Sofia Marin Sanchez" userId="bcc48af4-3c87-4620-bfac-80046ca50a48" providerId="ADAL" clId="{4CFBC50F-F8DF-4E94-8598-5BAEFFFB2A26}" dt="2023-11-30T23:05:16.494" v="149" actId="20577"/>
          <ac:graphicFrameMkLst>
            <pc:docMk/>
            <pc:sldMk cId="2896177252" sldId="369"/>
            <ac:graphicFrameMk id="11" creationId="{837D2C74-70F4-44D5-BA21-30E33D824F7F}"/>
          </ac:graphicFrameMkLst>
        </pc:graphicFrameChg>
      </pc:sldChg>
      <pc:sldChg chg="modSp">
        <pc:chgData name="Gabriela Sofia Marin Sanchez" userId="bcc48af4-3c87-4620-bfac-80046ca50a48" providerId="ADAL" clId="{4CFBC50F-F8DF-4E94-8598-5BAEFFFB2A26}" dt="2023-11-30T22:47:02.638" v="130" actId="6549"/>
        <pc:sldMkLst>
          <pc:docMk/>
          <pc:sldMk cId="1204783171" sldId="370"/>
        </pc:sldMkLst>
        <pc:graphicFrameChg chg="mod modGraphic">
          <ac:chgData name="Gabriela Sofia Marin Sanchez" userId="bcc48af4-3c87-4620-bfac-80046ca50a48" providerId="ADAL" clId="{4CFBC50F-F8DF-4E94-8598-5BAEFFFB2A26}" dt="2023-11-30T22:47:02.638" v="130" actId="6549"/>
          <ac:graphicFrameMkLst>
            <pc:docMk/>
            <pc:sldMk cId="1204783171" sldId="370"/>
            <ac:graphicFrameMk id="3" creationId="{7510BC7C-4D2F-DDD4-F646-FDFFE04DC316}"/>
          </ac:graphicFrameMkLst>
        </pc:graphicFrameChg>
      </pc:sldChg>
      <pc:sldChg chg="addSp delSp modSp modTransition">
        <pc:chgData name="Gabriela Sofia Marin Sanchez" userId="bcc48af4-3c87-4620-bfac-80046ca50a48" providerId="ADAL" clId="{4CFBC50F-F8DF-4E94-8598-5BAEFFFB2A26}" dt="2023-12-01T00:02:47.908" v="249" actId="14734"/>
        <pc:sldMkLst>
          <pc:docMk/>
          <pc:sldMk cId="3183875000" sldId="372"/>
        </pc:sldMkLst>
        <pc:spChg chg="mod">
          <ac:chgData name="Gabriela Sofia Marin Sanchez" userId="bcc48af4-3c87-4620-bfac-80046ca50a48" providerId="ADAL" clId="{4CFBC50F-F8DF-4E94-8598-5BAEFFFB2A26}" dt="2023-11-30T22:54:08.678" v="145" actId="20577"/>
          <ac:spMkLst>
            <pc:docMk/>
            <pc:sldMk cId="3183875000" sldId="372"/>
            <ac:spMk id="2" creationId="{00000000-0000-0000-0000-000000000000}"/>
          </ac:spMkLst>
        </pc:spChg>
        <pc:graphicFrameChg chg="add del">
          <ac:chgData name="Gabriela Sofia Marin Sanchez" userId="bcc48af4-3c87-4620-bfac-80046ca50a48" providerId="ADAL" clId="{4CFBC50F-F8DF-4E94-8598-5BAEFFFB2A26}" dt="2023-12-01T00:02:27.775" v="240"/>
          <ac:graphicFrameMkLst>
            <pc:docMk/>
            <pc:sldMk cId="3183875000" sldId="372"/>
            <ac:graphicFrameMk id="3" creationId="{7A1143D6-5730-437D-BB3A-9742121DAF6E}"/>
          </ac:graphicFrameMkLst>
        </pc:graphicFrameChg>
        <pc:graphicFrameChg chg="del mod modGraphic">
          <ac:chgData name="Gabriela Sofia Marin Sanchez" userId="bcc48af4-3c87-4620-bfac-80046ca50a48" providerId="ADAL" clId="{4CFBC50F-F8DF-4E94-8598-5BAEFFFB2A26}" dt="2023-11-30T23:56:36.452" v="238" actId="478"/>
          <ac:graphicFrameMkLst>
            <pc:docMk/>
            <pc:sldMk cId="3183875000" sldId="372"/>
            <ac:graphicFrameMk id="4" creationId="{D6C45BB7-24C6-D065-09C2-0AA8705E5B1E}"/>
          </ac:graphicFrameMkLst>
        </pc:graphicFrameChg>
        <pc:graphicFrameChg chg="add mod modGraphic">
          <ac:chgData name="Gabriela Sofia Marin Sanchez" userId="bcc48af4-3c87-4620-bfac-80046ca50a48" providerId="ADAL" clId="{4CFBC50F-F8DF-4E94-8598-5BAEFFFB2A26}" dt="2023-12-01T00:02:47.908" v="249" actId="14734"/>
          <ac:graphicFrameMkLst>
            <pc:docMk/>
            <pc:sldMk cId="3183875000" sldId="372"/>
            <ac:graphicFrameMk id="5" creationId="{805C3DBA-B61C-4D1A-BE03-200C82BDFB41}"/>
          </ac:graphicFrameMkLst>
        </pc:graphicFrameChg>
      </pc:sldChg>
      <pc:sldChg chg="addSp modSp">
        <pc:chgData name="Gabriela Sofia Marin Sanchez" userId="bcc48af4-3c87-4620-bfac-80046ca50a48" providerId="ADAL" clId="{4CFBC50F-F8DF-4E94-8598-5BAEFFFB2A26}" dt="2023-11-30T21:29:41.826" v="22"/>
        <pc:sldMkLst>
          <pc:docMk/>
          <pc:sldMk cId="1684420094" sldId="376"/>
        </pc:sldMkLst>
        <pc:spChg chg="add mod">
          <ac:chgData name="Gabriela Sofia Marin Sanchez" userId="bcc48af4-3c87-4620-bfac-80046ca50a48" providerId="ADAL" clId="{4CFBC50F-F8DF-4E94-8598-5BAEFFFB2A26}" dt="2023-11-30T21:29:41.826" v="22"/>
          <ac:spMkLst>
            <pc:docMk/>
            <pc:sldMk cId="1684420094" sldId="376"/>
            <ac:spMk id="5" creationId="{4DDE4FF3-6F73-40AB-B64F-D0806F124CF0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9:44.996" v="23"/>
        <pc:sldMkLst>
          <pc:docMk/>
          <pc:sldMk cId="1131136179" sldId="378"/>
        </pc:sldMkLst>
        <pc:spChg chg="add">
          <ac:chgData name="Gabriela Sofia Marin Sanchez" userId="bcc48af4-3c87-4620-bfac-80046ca50a48" providerId="ADAL" clId="{4CFBC50F-F8DF-4E94-8598-5BAEFFFB2A26}" dt="2023-11-30T21:29:44.996" v="23"/>
          <ac:spMkLst>
            <pc:docMk/>
            <pc:sldMk cId="1131136179" sldId="378"/>
            <ac:spMk id="5" creationId="{80EB985D-90D9-42EF-B9BC-738227A2421D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9:46.757" v="24"/>
        <pc:sldMkLst>
          <pc:docMk/>
          <pc:sldMk cId="632517379" sldId="380"/>
        </pc:sldMkLst>
        <pc:spChg chg="add">
          <ac:chgData name="Gabriela Sofia Marin Sanchez" userId="bcc48af4-3c87-4620-bfac-80046ca50a48" providerId="ADAL" clId="{4CFBC50F-F8DF-4E94-8598-5BAEFFFB2A26}" dt="2023-11-30T21:29:46.757" v="24"/>
          <ac:spMkLst>
            <pc:docMk/>
            <pc:sldMk cId="632517379" sldId="380"/>
            <ac:spMk id="5" creationId="{06D2ED51-0340-47B7-B417-01D3F48478DA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29:48.510" v="25"/>
        <pc:sldMkLst>
          <pc:docMk/>
          <pc:sldMk cId="1158764479" sldId="382"/>
        </pc:sldMkLst>
        <pc:spChg chg="add">
          <ac:chgData name="Gabriela Sofia Marin Sanchez" userId="bcc48af4-3c87-4620-bfac-80046ca50a48" providerId="ADAL" clId="{4CFBC50F-F8DF-4E94-8598-5BAEFFFB2A26}" dt="2023-11-30T21:29:48.510" v="25"/>
          <ac:spMkLst>
            <pc:docMk/>
            <pc:sldMk cId="1158764479" sldId="382"/>
            <ac:spMk id="5" creationId="{51499A7E-E400-4F2E-A7A0-B1FC2DD55658}"/>
          </ac:spMkLst>
        </pc:spChg>
      </pc:sldChg>
      <pc:sldChg chg="addSp modSp">
        <pc:chgData name="Gabriela Sofia Marin Sanchez" userId="bcc48af4-3c87-4620-bfac-80046ca50a48" providerId="ADAL" clId="{4CFBC50F-F8DF-4E94-8598-5BAEFFFB2A26}" dt="2023-11-30T21:31:12.366" v="42" actId="27636"/>
        <pc:sldMkLst>
          <pc:docMk/>
          <pc:sldMk cId="3610931750" sldId="384"/>
        </pc:sldMkLst>
        <pc:spChg chg="mod">
          <ac:chgData name="Gabriela Sofia Marin Sanchez" userId="bcc48af4-3c87-4620-bfac-80046ca50a48" providerId="ADAL" clId="{4CFBC50F-F8DF-4E94-8598-5BAEFFFB2A26}" dt="2023-11-30T21:31:12.366" v="42" actId="27636"/>
          <ac:spMkLst>
            <pc:docMk/>
            <pc:sldMk cId="3610931750" sldId="384"/>
            <ac:spMk id="2" creationId="{00000000-0000-0000-0000-000000000000}"/>
          </ac:spMkLst>
        </pc:spChg>
        <pc:spChg chg="add mod">
          <ac:chgData name="Gabriela Sofia Marin Sanchez" userId="bcc48af4-3c87-4620-bfac-80046ca50a48" providerId="ADAL" clId="{4CFBC50F-F8DF-4E94-8598-5BAEFFFB2A26}" dt="2023-11-30T21:30:51.808" v="33"/>
          <ac:spMkLst>
            <pc:docMk/>
            <pc:sldMk cId="3610931750" sldId="384"/>
            <ac:spMk id="5" creationId="{48F3A5FD-2BB1-4476-BC2A-897F660AFBAB}"/>
          </ac:spMkLst>
        </pc:spChg>
      </pc:sldChg>
      <pc:sldChg chg="addSp modSp">
        <pc:chgData name="Gabriela Sofia Marin Sanchez" userId="bcc48af4-3c87-4620-bfac-80046ca50a48" providerId="ADAL" clId="{4CFBC50F-F8DF-4E94-8598-5BAEFFFB2A26}" dt="2023-11-30T21:31:23.077" v="45" actId="27636"/>
        <pc:sldMkLst>
          <pc:docMk/>
          <pc:sldMk cId="1752828013" sldId="386"/>
        </pc:sldMkLst>
        <pc:spChg chg="mod">
          <ac:chgData name="Gabriela Sofia Marin Sanchez" userId="bcc48af4-3c87-4620-bfac-80046ca50a48" providerId="ADAL" clId="{4CFBC50F-F8DF-4E94-8598-5BAEFFFB2A26}" dt="2023-11-30T21:31:23.077" v="45" actId="27636"/>
          <ac:spMkLst>
            <pc:docMk/>
            <pc:sldMk cId="1752828013" sldId="386"/>
            <ac:spMk id="2" creationId="{00000000-0000-0000-0000-000000000000}"/>
          </ac:spMkLst>
        </pc:spChg>
        <pc:spChg chg="add">
          <ac:chgData name="Gabriela Sofia Marin Sanchez" userId="bcc48af4-3c87-4620-bfac-80046ca50a48" providerId="ADAL" clId="{4CFBC50F-F8DF-4E94-8598-5BAEFFFB2A26}" dt="2023-11-30T21:30:55.636" v="34"/>
          <ac:spMkLst>
            <pc:docMk/>
            <pc:sldMk cId="1752828013" sldId="386"/>
            <ac:spMk id="5" creationId="{BC7285DA-9975-436A-9C56-35FFD0D2D740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30:58.141" v="35"/>
        <pc:sldMkLst>
          <pc:docMk/>
          <pc:sldMk cId="1248167650" sldId="388"/>
        </pc:sldMkLst>
        <pc:spChg chg="add">
          <ac:chgData name="Gabriela Sofia Marin Sanchez" userId="bcc48af4-3c87-4620-bfac-80046ca50a48" providerId="ADAL" clId="{4CFBC50F-F8DF-4E94-8598-5BAEFFFB2A26}" dt="2023-11-30T21:30:58.141" v="35"/>
          <ac:spMkLst>
            <pc:docMk/>
            <pc:sldMk cId="1248167650" sldId="388"/>
            <ac:spMk id="5" creationId="{BA31FEFF-53EB-4A51-A26C-9D78677B5FE5}"/>
          </ac:spMkLst>
        </pc:spChg>
      </pc:sldChg>
      <pc:sldChg chg="addSp">
        <pc:chgData name="Gabriela Sofia Marin Sanchez" userId="bcc48af4-3c87-4620-bfac-80046ca50a48" providerId="ADAL" clId="{4CFBC50F-F8DF-4E94-8598-5BAEFFFB2A26}" dt="2023-11-30T21:30:59.988" v="36"/>
        <pc:sldMkLst>
          <pc:docMk/>
          <pc:sldMk cId="82740582" sldId="390"/>
        </pc:sldMkLst>
        <pc:spChg chg="add">
          <ac:chgData name="Gabriela Sofia Marin Sanchez" userId="bcc48af4-3c87-4620-bfac-80046ca50a48" providerId="ADAL" clId="{4CFBC50F-F8DF-4E94-8598-5BAEFFFB2A26}" dt="2023-11-30T21:30:59.988" v="36"/>
          <ac:spMkLst>
            <pc:docMk/>
            <pc:sldMk cId="82740582" sldId="390"/>
            <ac:spMk id="5" creationId="{BF57AFD2-4692-41F9-A1F4-A9D9D9AE9077}"/>
          </ac:spMkLst>
        </pc:spChg>
      </pc:sldChg>
      <pc:sldChg chg="addSp delSp modSp">
        <pc:chgData name="Gabriela Sofia Marin Sanchez" userId="bcc48af4-3c87-4620-bfac-80046ca50a48" providerId="ADAL" clId="{4CFBC50F-F8DF-4E94-8598-5BAEFFFB2A26}" dt="2023-11-30T23:39:41.549" v="221" actId="1076"/>
        <pc:sldMkLst>
          <pc:docMk/>
          <pc:sldMk cId="1354685233" sldId="391"/>
        </pc:sldMkLst>
        <pc:spChg chg="mod">
          <ac:chgData name="Gabriela Sofia Marin Sanchez" userId="bcc48af4-3c87-4620-bfac-80046ca50a48" providerId="ADAL" clId="{4CFBC50F-F8DF-4E94-8598-5BAEFFFB2A26}" dt="2023-11-30T23:09:47.389" v="162" actId="20577"/>
          <ac:spMkLst>
            <pc:docMk/>
            <pc:sldMk cId="1354685233" sldId="391"/>
            <ac:spMk id="5" creationId="{270CDDF4-1F30-49AB-8A6A-64AB563FB9E1}"/>
          </ac:spMkLst>
        </pc:spChg>
        <pc:spChg chg="del">
          <ac:chgData name="Gabriela Sofia Marin Sanchez" userId="bcc48af4-3c87-4620-bfac-80046ca50a48" providerId="ADAL" clId="{4CFBC50F-F8DF-4E94-8598-5BAEFFFB2A26}" dt="2023-11-30T23:10:42.485" v="165" actId="478"/>
          <ac:spMkLst>
            <pc:docMk/>
            <pc:sldMk cId="1354685233" sldId="391"/>
            <ac:spMk id="8" creationId="{00000000-0000-0000-0000-000000000000}"/>
          </ac:spMkLst>
        </pc:spChg>
        <pc:graphicFrameChg chg="add del">
          <ac:chgData name="Gabriela Sofia Marin Sanchez" userId="bcc48af4-3c87-4620-bfac-80046ca50a48" providerId="ADAL" clId="{4CFBC50F-F8DF-4E94-8598-5BAEFFFB2A26}" dt="2023-11-30T23:35:03.928" v="184"/>
          <ac:graphicFrameMkLst>
            <pc:docMk/>
            <pc:sldMk cId="1354685233" sldId="391"/>
            <ac:graphicFrameMk id="2" creationId="{E07901FD-17D6-432B-94C2-1F6ADA2ADB83}"/>
          </ac:graphicFrameMkLst>
        </pc:graphicFrameChg>
        <pc:graphicFrameChg chg="add del mod modGraphic">
          <ac:chgData name="Gabriela Sofia Marin Sanchez" userId="bcc48af4-3c87-4620-bfac-80046ca50a48" providerId="ADAL" clId="{4CFBC50F-F8DF-4E94-8598-5BAEFFFB2A26}" dt="2023-11-30T23:38:45.133" v="203" actId="478"/>
          <ac:graphicFrameMkLst>
            <pc:docMk/>
            <pc:sldMk cId="1354685233" sldId="391"/>
            <ac:graphicFrameMk id="3" creationId="{EC3D9684-E10D-4041-9B7D-F5EDBAB02E1F}"/>
          </ac:graphicFrameMkLst>
        </pc:graphicFrameChg>
        <pc:graphicFrameChg chg="add del">
          <ac:chgData name="Gabriela Sofia Marin Sanchez" userId="bcc48af4-3c87-4620-bfac-80046ca50a48" providerId="ADAL" clId="{4CFBC50F-F8DF-4E94-8598-5BAEFFFB2A26}" dt="2023-11-30T23:38:48.963" v="205"/>
          <ac:graphicFrameMkLst>
            <pc:docMk/>
            <pc:sldMk cId="1354685233" sldId="391"/>
            <ac:graphicFrameMk id="4" creationId="{4D6010B5-EB24-4F5B-9D3E-5B6920CCEF35}"/>
          </ac:graphicFrameMkLst>
        </pc:graphicFrameChg>
        <pc:graphicFrameChg chg="add mod modGraphic">
          <ac:chgData name="Gabriela Sofia Marin Sanchez" userId="bcc48af4-3c87-4620-bfac-80046ca50a48" providerId="ADAL" clId="{4CFBC50F-F8DF-4E94-8598-5BAEFFFB2A26}" dt="2023-11-30T23:39:41.549" v="221" actId="1076"/>
          <ac:graphicFrameMkLst>
            <pc:docMk/>
            <pc:sldMk cId="1354685233" sldId="391"/>
            <ac:graphicFrameMk id="6" creationId="{FF1C3CD7-0AE7-4AC1-9B21-1983CDAC79D0}"/>
          </ac:graphicFrameMkLst>
        </pc:graphicFrameChg>
        <pc:graphicFrameChg chg="del modGraphic">
          <ac:chgData name="Gabriela Sofia Marin Sanchez" userId="bcc48af4-3c87-4620-bfac-80046ca50a48" providerId="ADAL" clId="{4CFBC50F-F8DF-4E94-8598-5BAEFFFB2A26}" dt="2023-11-30T23:09:51.169" v="164" actId="478"/>
          <ac:graphicFrameMkLst>
            <pc:docMk/>
            <pc:sldMk cId="1354685233" sldId="391"/>
            <ac:graphicFrameMk id="9" creationId="{221683BB-052E-4D00-BC2E-BB11B37670A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smarin\Documents\salones\Tablas%20para%20gr&#225;ficos%202023-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smarin\Documents\salones\Tablas%20para%20gr&#225;ficos%202023-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smarin\Documents\salones\Tablas%20para%20gr&#225;ficos%202023-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smarin\Documents\salones\Tablas%20para%20gr&#225;ficos%202023-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400" b="1">
                <a:solidFill>
                  <a:schemeClr val="accent6">
                    <a:lumMod val="50000"/>
                  </a:schemeClr>
                </a:solidFill>
              </a:rPr>
              <a:t>Resumen comparativo 2022-2 / 2023-2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8190262822414859"/>
          <c:y val="0.10953115411812334"/>
          <c:w val="0.49173756805421714"/>
          <c:h val="0.74369352306768988"/>
        </c:manualLayout>
      </c:layout>
      <c:bar3DChart>
        <c:barDir val="bar"/>
        <c:grouping val="clustered"/>
        <c:varyColors val="0"/>
        <c:ser>
          <c:idx val="1"/>
          <c:order val="1"/>
          <c:tx>
            <c:strRef>
              <c:f>'Resumen 2'!$A$5</c:f>
              <c:strCache>
                <c:ptCount val="1"/>
                <c:pt idx="0">
                  <c:v>2022-2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5180352868953809E-3"/>
                  <c:y val="-3.8091341838000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9A-4F45-A2C5-D4AB0102BF9C}"/>
                </c:ext>
              </c:extLst>
            </c:dLbl>
            <c:dLbl>
              <c:idx val="1"/>
              <c:layout>
                <c:manualLayout>
                  <c:x val="4.8674487353687892E-3"/>
                  <c:y val="-3.8091341838000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9A-4F45-A2C5-D4AB0102BF9C}"/>
                </c:ext>
              </c:extLst>
            </c:dLbl>
            <c:dLbl>
              <c:idx val="2"/>
              <c:layout>
                <c:manualLayout>
                  <c:x val="4.8674487353687892E-3"/>
                  <c:y val="-9.52283545950005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9A-4F45-A2C5-D4AB0102BF9C}"/>
                </c:ext>
              </c:extLst>
            </c:dLbl>
            <c:dLbl>
              <c:idx val="3"/>
              <c:layout>
                <c:manualLayout>
                  <c:x val="9.4174593278187439E-3"/>
                  <c:y val="-4.0874709178604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9A-4F45-A2C5-D4AB0102BF9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2'!$G$1:$G$4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2'!$B$5:$E$5</c:f>
              <c:numCache>
                <c:formatCode>0.0%</c:formatCode>
                <c:ptCount val="4"/>
                <c:pt idx="0">
                  <c:v>0.60563380281690138</c:v>
                </c:pt>
                <c:pt idx="1">
                  <c:v>0.59225352112676055</c:v>
                </c:pt>
                <c:pt idx="2">
                  <c:v>0.91881846635367759</c:v>
                </c:pt>
                <c:pt idx="3">
                  <c:v>0.7834055615745753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9A-4F45-A2C5-D4AB0102BF9C}"/>
            </c:ext>
          </c:extLst>
        </c:ser>
        <c:ser>
          <c:idx val="2"/>
          <c:order val="2"/>
          <c:tx>
            <c:strRef>
              <c:f>'Resumen 2'!$A$4</c:f>
              <c:strCache>
                <c:ptCount val="1"/>
                <c:pt idx="0">
                  <c:v>2023-2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s-CO"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'Resumen 2'!$B$4:$E$4</c:f>
              <c:numCache>
                <c:formatCode>0.0%</c:formatCode>
                <c:ptCount val="4"/>
                <c:pt idx="0">
                  <c:v>0.77311303719754443</c:v>
                </c:pt>
                <c:pt idx="1">
                  <c:v>0.88869327073552407</c:v>
                </c:pt>
                <c:pt idx="2">
                  <c:v>0.62183098591549302</c:v>
                </c:pt>
                <c:pt idx="3">
                  <c:v>0.64014084507042257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89A-4F45-A2C5-D4AB0102BF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7656352"/>
        <c:axId val="437656912"/>
        <c:axId val="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'Resumen 2'!$A$6</c15:sqref>
                        </c15:formulaRef>
                      </c:ext>
                    </c:extLst>
                    <c:strCache>
                      <c:ptCount val="1"/>
                      <c:pt idx="0">
                        <c:v>2021-2</c:v>
                      </c:pt>
                    </c:strCache>
                  </c:strRef>
                </c:tx>
                <c:spPr>
                  <a:solidFill>
                    <a:srgbClr val="4AADC7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dLbl>
                    <c:idx val="0"/>
                    <c:layout>
                      <c:manualLayout>
                        <c:x val="8.5180352868952022E-3"/>
                        <c:y val="1.1427402551400066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89A-4F45-A2C5-D4AB0102BF9C}"/>
                      </c:ext>
                    </c:extLst>
                  </c:dLbl>
                  <c:dLbl>
                    <c:idx val="1"/>
                    <c:layout>
                      <c:manualLayout>
                        <c:x val="2.4337243676843053E-3"/>
                        <c:y val="1.7141103827100101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7-089A-4F45-A2C5-D4AB0102BF9C}"/>
                      </c:ext>
                    </c:extLst>
                  </c:dLbl>
                  <c:dLbl>
                    <c:idx val="2"/>
                    <c:layout>
                      <c:manualLayout>
                        <c:x val="6.0843109192109867E-3"/>
                        <c:y val="2.2854805102800132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089A-4F45-A2C5-D4AB0102BF9C}"/>
                      </c:ext>
                    </c:extLst>
                  </c:dLbl>
                  <c:dLbl>
                    <c:idx val="3"/>
                    <c:layout>
                      <c:manualLayout>
                        <c:x val="4.8674487353687892E-3"/>
                        <c:y val="9.52283545950002E-3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9-089A-4F45-A2C5-D4AB0102BF9C}"/>
                      </c:ext>
                    </c:extLst>
                  </c:dLbl>
                  <c:numFmt formatCode="0.0%" sourceLinked="0"/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CO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'Resumen 2'!$G$1:$G$4</c15:sqref>
                        </c15:formulaRef>
                      </c:ext>
                    </c:extLst>
                    <c:strCache>
                      <c:ptCount val="4"/>
                      <c:pt idx="0">
                        <c:v>4. El índice de utilización de salones de 6:30 PM a 8:30 PM de Lunes a Viernes                </c:v>
                      </c:pt>
                      <c:pt idx="1">
                        <c:v>3. El índice de utilización de salones de 6:30 AM a 8:30 AM de Lunes a Viernes                  </c:v>
                      </c:pt>
                      <c:pt idx="2">
                        <c:v>2. El índice de utilización de salones de 8:30 AM a 12:30 PM y 2:30 PM a 6:30 PM de Lunes a Jueves y de 8:30AM a 12:30PM el Viernes</c:v>
                      </c:pt>
                      <c:pt idx="3">
                        <c:v>1. El índice de utilización semanal de 6:30 AM a 8:30 PM (14 horas diarias) de Lunes a Viernes y Sábados de 6:30AM a 2:30PM  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'Resumen 2'!$B$6:$E$6</c15:sqref>
                        </c15:formulaRef>
                      </c:ext>
                    </c:extLst>
                    <c:numCache>
                      <c:formatCode>0.0%</c:formatCode>
                      <c:ptCount val="4"/>
                      <c:pt idx="0">
                        <c:v>0.14270833333333333</c:v>
                      </c:pt>
                      <c:pt idx="1">
                        <c:v>0.30208333333333337</c:v>
                      </c:pt>
                      <c:pt idx="2">
                        <c:v>0.41348379629629634</c:v>
                      </c:pt>
                      <c:pt idx="3">
                        <c:v>0.32425213675213671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A-089A-4F45-A2C5-D4AB0102BF9C}"/>
                  </c:ext>
                </c:extLst>
              </c15:ser>
            </c15:filteredBarSeries>
          </c:ext>
        </c:extLst>
      </c:bar3DChart>
      <c:catAx>
        <c:axId val="437656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7656912"/>
        <c:crosses val="autoZero"/>
        <c:auto val="1"/>
        <c:lblAlgn val="ctr"/>
        <c:lblOffset val="100"/>
        <c:noMultiLvlLbl val="0"/>
      </c:catAx>
      <c:valAx>
        <c:axId val="437656912"/>
        <c:scaling>
          <c:orientation val="minMax"/>
          <c:min val="0.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765635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400" b="1">
                <a:solidFill>
                  <a:schemeClr val="accent6">
                    <a:lumMod val="50000"/>
                  </a:schemeClr>
                </a:solidFill>
              </a:rPr>
              <a:t>Resumen comparativo 2021-1 a 2023-1 </a:t>
            </a:r>
          </a:p>
          <a:p>
            <a:pPr>
              <a:defRPr sz="2400" b="1">
                <a:solidFill>
                  <a:schemeClr val="accent6">
                    <a:lumMod val="50000"/>
                  </a:schemeClr>
                </a:solidFill>
              </a:defRPr>
            </a:pPr>
            <a:r>
              <a:rPr lang="es-CO" sz="2400" b="1">
                <a:solidFill>
                  <a:schemeClr val="accent6">
                    <a:lumMod val="50000"/>
                  </a:schemeClr>
                </a:solidFill>
              </a:rPr>
              <a:t>Salones Ocupados por Todos (PR, PG, EC y EX)</a:t>
            </a:r>
          </a:p>
        </c:rich>
      </c:tx>
      <c:layout>
        <c:manualLayout>
          <c:xMode val="edge"/>
          <c:yMode val="edge"/>
          <c:x val="0.17223004658840127"/>
          <c:y val="1.901976538646954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885594681375488"/>
          <c:y val="0.14376789906164811"/>
          <c:w val="0.49173756805421714"/>
          <c:h val="0.74369352306768988"/>
        </c:manualLayout>
      </c:layout>
      <c:bar3DChart>
        <c:barDir val="bar"/>
        <c:grouping val="clustered"/>
        <c:varyColors val="0"/>
        <c:ser>
          <c:idx val="2"/>
          <c:order val="0"/>
          <c:tx>
            <c:strRef>
              <c:f>'Resumen 1'!$A$14</c:f>
              <c:strCache>
                <c:ptCount val="1"/>
                <c:pt idx="0">
                  <c:v>2018-2</c:v>
                </c:pt>
              </c:strCache>
              <c:extLst xmlns:c15="http://schemas.microsoft.com/office/drawing/2012/chart"/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1'!$B$14:$E$14</c:f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6198-482B-B448-B7C2AA0C85F1}"/>
            </c:ext>
          </c:extLst>
        </c:ser>
        <c:ser>
          <c:idx val="1"/>
          <c:order val="1"/>
          <c:tx>
            <c:strRef>
              <c:f>'Resumen 1'!$A$13</c:f>
              <c:strCache>
                <c:ptCount val="1"/>
                <c:pt idx="0">
                  <c:v>2019-1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1'!$B$13:$E$13</c:f>
            </c:numRef>
          </c:val>
          <c:extLst>
            <c:ext xmlns:c16="http://schemas.microsoft.com/office/drawing/2014/chart" uri="{C3380CC4-5D6E-409C-BE32-E72D297353CC}">
              <c16:uniqueId val="{00000001-6198-482B-B448-B7C2AA0C85F1}"/>
            </c:ext>
          </c:extLst>
        </c:ser>
        <c:ser>
          <c:idx val="0"/>
          <c:order val="2"/>
          <c:tx>
            <c:strRef>
              <c:f>'Resumen 1'!$A$12</c:f>
              <c:strCache>
                <c:ptCount val="1"/>
                <c:pt idx="0">
                  <c:v>2019-2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1'!$B$12:$E$12</c:f>
            </c:numRef>
          </c:val>
          <c:extLst>
            <c:ext xmlns:c16="http://schemas.microsoft.com/office/drawing/2014/chart" uri="{C3380CC4-5D6E-409C-BE32-E72D297353CC}">
              <c16:uniqueId val="{00000002-6198-482B-B448-B7C2AA0C85F1}"/>
            </c:ext>
          </c:extLst>
        </c:ser>
        <c:ser>
          <c:idx val="5"/>
          <c:order val="3"/>
          <c:tx>
            <c:strRef>
              <c:f>'Resumen 1'!$A$11</c:f>
              <c:strCache>
                <c:ptCount val="1"/>
                <c:pt idx="0">
                  <c:v>2020-1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1'!$B$11:$E$11</c:f>
            </c:numRef>
          </c:val>
          <c:extLst>
            <c:ext xmlns:c16="http://schemas.microsoft.com/office/drawing/2014/chart" uri="{C3380CC4-5D6E-409C-BE32-E72D297353CC}">
              <c16:uniqueId val="{00000003-6198-482B-B448-B7C2AA0C85F1}"/>
            </c:ext>
          </c:extLst>
        </c:ser>
        <c:ser>
          <c:idx val="6"/>
          <c:order val="4"/>
          <c:tx>
            <c:strRef>
              <c:f>'Resumen 1'!$A$10</c:f>
              <c:strCache>
                <c:ptCount val="1"/>
                <c:pt idx="0">
                  <c:v>2020-2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1'!$B$10:$E$10</c:f>
            </c:numRef>
          </c:val>
          <c:extLst>
            <c:ext xmlns:c16="http://schemas.microsoft.com/office/drawing/2014/chart" uri="{C3380CC4-5D6E-409C-BE32-E72D297353CC}">
              <c16:uniqueId val="{00000004-6198-482B-B448-B7C2AA0C85F1}"/>
            </c:ext>
          </c:extLst>
        </c:ser>
        <c:ser>
          <c:idx val="3"/>
          <c:order val="5"/>
          <c:tx>
            <c:strRef>
              <c:f>'Resumen 1'!$A$9</c:f>
              <c:strCache>
                <c:ptCount val="1"/>
                <c:pt idx="0">
                  <c:v>2021-1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1'!$B$9:$E$9</c:f>
            </c:numRef>
          </c:val>
          <c:extLst>
            <c:ext xmlns:c16="http://schemas.microsoft.com/office/drawing/2014/chart" uri="{C3380CC4-5D6E-409C-BE32-E72D297353CC}">
              <c16:uniqueId val="{00000005-6198-482B-B448-B7C2AA0C85F1}"/>
            </c:ext>
          </c:extLst>
        </c:ser>
        <c:ser>
          <c:idx val="7"/>
          <c:order val="6"/>
          <c:tx>
            <c:strRef>
              <c:f>'Resumen 1'!$A$7</c:f>
              <c:strCache>
                <c:ptCount val="1"/>
                <c:pt idx="0">
                  <c:v>2022-1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9.5011876484560574E-3"/>
                  <c:y val="-3.41095936061500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198-482B-B448-B7C2AA0C85F1}"/>
                </c:ext>
              </c:extLst>
            </c:dLbl>
            <c:dLbl>
              <c:idx val="1"/>
              <c:layout>
                <c:manualLayout>
                  <c:x val="3.1670625494853522E-3"/>
                  <c:y val="3.0432710610981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198-482B-B448-B7C2AA0C85F1}"/>
                </c:ext>
              </c:extLst>
            </c:dLbl>
            <c:dLbl>
              <c:idx val="2"/>
              <c:layout>
                <c:manualLayout>
                  <c:x val="6.3341250989707044E-3"/>
                  <c:y val="-4.935730126263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198-482B-B448-B7C2AA0C85F1}"/>
                </c:ext>
              </c:extLst>
            </c:dLbl>
            <c:dLbl>
              <c:idx val="3"/>
              <c:layout>
                <c:manualLayout>
                  <c:x val="4.2227500659804702E-3"/>
                  <c:y val="-6.38831792948076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98-482B-B448-B7C2AA0C85F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1'!$B$7:$E$7</c:f>
              <c:numCache>
                <c:formatCode>0.0%</c:formatCode>
                <c:ptCount val="4"/>
                <c:pt idx="0">
                  <c:v>0.73088235294117654</c:v>
                </c:pt>
                <c:pt idx="1">
                  <c:v>0.81985294117647067</c:v>
                </c:pt>
                <c:pt idx="2">
                  <c:v>0.97017973856209117</c:v>
                </c:pt>
                <c:pt idx="3">
                  <c:v>0.88932880844645501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198-482B-B448-B7C2AA0C85F1}"/>
            </c:ext>
          </c:extLst>
        </c:ser>
        <c:ser>
          <c:idx val="8"/>
          <c:order val="7"/>
          <c:tx>
            <c:strRef>
              <c:f>'Resumen 1'!$A$6</c:f>
              <c:strCache>
                <c:ptCount val="1"/>
                <c:pt idx="0">
                  <c:v>2022-2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3898126154656671E-3"/>
                  <c:y val="-7.98539741185107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198-482B-B448-B7C2AA0C85F1}"/>
                </c:ext>
              </c:extLst>
            </c:dLbl>
            <c:dLbl>
              <c:idx val="1"/>
              <c:layout>
                <c:manualLayout>
                  <c:x val="6.3341250989707044E-3"/>
                  <c:y val="-7.98539741185095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198-482B-B448-B7C2AA0C85F1}"/>
                </c:ext>
              </c:extLst>
            </c:dLbl>
            <c:dLbl>
              <c:idx val="2"/>
              <c:layout>
                <c:manualLayout>
                  <c:x val="7.3898126154658223E-3"/>
                  <c:y val="-1.11795563765913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198-482B-B448-B7C2AA0C85F1}"/>
                </c:ext>
              </c:extLst>
            </c:dLbl>
            <c:dLbl>
              <c:idx val="3"/>
              <c:layout>
                <c:manualLayout>
                  <c:x val="3.1670625494853522E-3"/>
                  <c:y val="-7.98539741185098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198-482B-B448-B7C2AA0C85F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1'!$B$6:$E$6</c:f>
              <c:numCache>
                <c:formatCode>0.0%</c:formatCode>
                <c:ptCount val="4"/>
                <c:pt idx="0">
                  <c:v>0.60563380281690138</c:v>
                </c:pt>
                <c:pt idx="1">
                  <c:v>0.59225352112676055</c:v>
                </c:pt>
                <c:pt idx="2">
                  <c:v>0.91881846635367759</c:v>
                </c:pt>
                <c:pt idx="3">
                  <c:v>0.7834055615745753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6198-482B-B448-B7C2AA0C85F1}"/>
            </c:ext>
          </c:extLst>
        </c:ser>
        <c:ser>
          <c:idx val="9"/>
          <c:order val="8"/>
          <c:tx>
            <c:strRef>
              <c:f>'Resumen 1'!$A$5</c:f>
              <c:strCache>
                <c:ptCount val="1"/>
                <c:pt idx="0">
                  <c:v>2023-1</c:v>
                </c:pt>
              </c:strCache>
            </c:strRef>
          </c:tx>
          <c:spPr>
            <a:solidFill>
              <a:srgbClr val="9C7DC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3898126154658223E-3"/>
                  <c:y val="-3.19415896474038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198-482B-B448-B7C2AA0C85F1}"/>
                </c:ext>
              </c:extLst>
            </c:dLbl>
            <c:dLbl>
              <c:idx val="2"/>
              <c:layout>
                <c:manualLayout>
                  <c:x val="8.4455001319609403E-3"/>
                  <c:y val="-4.791238447110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198-482B-B448-B7C2AA0C85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'Resumen 1'!$G$1:$G$4</c:f>
              <c:strCache>
                <c:ptCount val="4"/>
                <c:pt idx="0">
                  <c:v>4. El índice de utilización de salones de 6:30 PM a 8:30 PM de Lunes a Viernes                </c:v>
                </c:pt>
                <c:pt idx="1">
                  <c:v>3. El índice de utilización de salones de 6:30 AM a 8:30 AM de Lunes a Viernes                  </c:v>
                </c:pt>
                <c:pt idx="2">
                  <c:v>2. El índice de utilización de salones de 8:30 AM a 12:30 PM y 2:30 PM a 6:30 PM de Lunes a Jueves y de 8:30AM a 12:30PM el Viernes</c:v>
                </c:pt>
                <c:pt idx="3">
                  <c:v>1. El índice de utilización semanal de 6:30 AM a 8:30 PM (14 horas diarias) de Lunes a Viernes y Sábados de 6:30AM a 2:30PM  </c:v>
                </c:pt>
              </c:strCache>
            </c:strRef>
          </c:cat>
          <c:val>
            <c:numRef>
              <c:f>'Resumen 1'!$B$5:$E$5</c:f>
              <c:numCache>
                <c:formatCode>0.0%</c:formatCode>
                <c:ptCount val="4"/>
                <c:pt idx="0">
                  <c:v>0.90400000000000003</c:v>
                </c:pt>
                <c:pt idx="1">
                  <c:v>0.96699999999999997</c:v>
                </c:pt>
                <c:pt idx="2">
                  <c:v>0.86799999999999999</c:v>
                </c:pt>
                <c:pt idx="3">
                  <c:v>0.86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198-482B-B448-B7C2AA0C85F1}"/>
            </c:ext>
          </c:extLst>
        </c:ser>
        <c:ser>
          <c:idx val="4"/>
          <c:order val="9"/>
          <c:tx>
            <c:strRef>
              <c:f>'Resumen 1'!$A$4</c:f>
              <c:strCache>
                <c:ptCount val="1"/>
                <c:pt idx="0">
                  <c:v>2023-2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278437582475432E-3"/>
                  <c:y val="-1.11795563765913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198-482B-B448-B7C2AA0C85F1}"/>
                </c:ext>
              </c:extLst>
            </c:dLbl>
            <c:dLbl>
              <c:idx val="1"/>
              <c:layout>
                <c:manualLayout>
                  <c:x val="8.4455001319609403E-3"/>
                  <c:y val="-1.11795563765913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198-482B-B448-B7C2AA0C85F1}"/>
                </c:ext>
              </c:extLst>
            </c:dLbl>
            <c:dLbl>
              <c:idx val="2"/>
              <c:layout>
                <c:manualLayout>
                  <c:x val="1.1612562681446137E-2"/>
                  <c:y val="-9.58247689422114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198-482B-B448-B7C2AA0C85F1}"/>
                </c:ext>
              </c:extLst>
            </c:dLbl>
            <c:dLbl>
              <c:idx val="3"/>
              <c:layout>
                <c:manualLayout>
                  <c:x val="1.2668250197941409E-2"/>
                  <c:y val="-9.58247689422114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198-482B-B448-B7C2AA0C85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s-CO"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'Resumen 1'!$B$4:$E$4</c:f>
              <c:numCache>
                <c:formatCode>0.0%</c:formatCode>
                <c:ptCount val="4"/>
                <c:pt idx="0">
                  <c:v>0.77311303719754443</c:v>
                </c:pt>
                <c:pt idx="1">
                  <c:v>0.88869327073552407</c:v>
                </c:pt>
                <c:pt idx="2">
                  <c:v>0.62183098591549302</c:v>
                </c:pt>
                <c:pt idx="3">
                  <c:v>0.64014084507042257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6198-482B-B448-B7C2AA0C85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9199984"/>
        <c:axId val="35040848"/>
        <c:axId val="0"/>
        <c:extLst/>
      </c:bar3DChart>
      <c:catAx>
        <c:axId val="339199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5040848"/>
        <c:crosses val="autoZero"/>
        <c:auto val="1"/>
        <c:lblAlgn val="ctr"/>
        <c:lblOffset val="100"/>
        <c:noMultiLvlLbl val="0"/>
      </c:catAx>
      <c:valAx>
        <c:axId val="35040848"/>
        <c:scaling>
          <c:orientation val="minMax"/>
          <c:min val="0.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3919998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400" b="1">
                <a:solidFill>
                  <a:schemeClr val="accent1">
                    <a:lumMod val="50000"/>
                  </a:schemeClr>
                </a:solidFill>
              </a:rPr>
              <a:t>Índice de ocupación semanal</a:t>
            </a:r>
          </a:p>
          <a:p>
            <a:pPr>
              <a:defRPr sz="2400" b="1">
                <a:solidFill>
                  <a:schemeClr val="accent1">
                    <a:lumMod val="50000"/>
                  </a:schemeClr>
                </a:solidFill>
              </a:defRPr>
            </a:pPr>
            <a:r>
              <a:rPr lang="es-CO" sz="2400" b="1">
                <a:solidFill>
                  <a:schemeClr val="accent1">
                    <a:lumMod val="50000"/>
                  </a:schemeClr>
                </a:solidFill>
              </a:rPr>
              <a:t>2022-2 / 2023-2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629084954987188"/>
          <c:y val="0.14193268168244474"/>
          <c:w val="0.79732786265745437"/>
          <c:h val="0.70651933226826125"/>
        </c:manualLayout>
      </c:layout>
      <c:bar3DChart>
        <c:barDir val="bar"/>
        <c:grouping val="clustered"/>
        <c:varyColors val="0"/>
        <c:ser>
          <c:idx val="0"/>
          <c:order val="1"/>
          <c:tx>
            <c:strRef>
              <c:f>'Índice Utilización C V2 '!$B$6</c:f>
              <c:strCache>
                <c:ptCount val="1"/>
                <c:pt idx="0">
                  <c:v>2022-2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6.1002180323596047E-3"/>
                  <c:y val="-5.73770467115422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EFB-4EA9-A853-D51DE95A58B6}"/>
                </c:ext>
              </c:extLst>
            </c:dLbl>
            <c:dLbl>
              <c:idx val="2"/>
              <c:layout>
                <c:manualLayout>
                  <c:x val="3.6601308194158699E-3"/>
                  <c:y val="-9.56284111859037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EFB-4EA9-A853-D51DE95A58B6}"/>
                </c:ext>
              </c:extLst>
            </c:dLbl>
            <c:dLbl>
              <c:idx val="3"/>
              <c:layout>
                <c:manualLayout>
                  <c:x val="6.1002180323597834E-3"/>
                  <c:y val="-1.147540934230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EFB-4EA9-A853-D51DE95A58B6}"/>
                </c:ext>
              </c:extLst>
            </c:dLbl>
            <c:dLbl>
              <c:idx val="4"/>
              <c:layout>
                <c:manualLayout>
                  <c:x val="8.5403052453035186E-3"/>
                  <c:y val="-1.5300545789744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EFB-4EA9-A853-D51DE95A58B6}"/>
                </c:ext>
              </c:extLst>
            </c:dLbl>
            <c:dLbl>
              <c:idx val="5"/>
              <c:layout>
                <c:manualLayout>
                  <c:x val="6.1002180323597834E-3"/>
                  <c:y val="-1.5300545789744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EFB-4EA9-A853-D51DE95A58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 V2 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 V2 '!$C$6:$H$6</c:f>
              <c:numCache>
                <c:formatCode>0%</c:formatCode>
                <c:ptCount val="6"/>
                <c:pt idx="0">
                  <c:v>0.58400402414486929</c:v>
                </c:pt>
                <c:pt idx="1">
                  <c:v>0.79979879275653931</c:v>
                </c:pt>
                <c:pt idx="2">
                  <c:v>0.79979879275653942</c:v>
                </c:pt>
                <c:pt idx="3">
                  <c:v>0.81287726358148882</c:v>
                </c:pt>
                <c:pt idx="4">
                  <c:v>0.82696177062374243</c:v>
                </c:pt>
                <c:pt idx="5">
                  <c:v>0.70221327967806857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EFB-4EA9-A853-D51DE95A58B6}"/>
            </c:ext>
          </c:extLst>
        </c:ser>
        <c:ser>
          <c:idx val="2"/>
          <c:order val="2"/>
          <c:tx>
            <c:strRef>
              <c:f>'Índice Utilización C V2 '!$B$5</c:f>
              <c:strCache>
                <c:ptCount val="1"/>
                <c:pt idx="0">
                  <c:v>2023-2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s-CO"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'Índice Utilización C V2 '!$C$5:$H$5</c:f>
              <c:numCache>
                <c:formatCode>0%</c:formatCode>
                <c:ptCount val="6"/>
                <c:pt idx="0">
                  <c:v>0.49346076458752514</c:v>
                </c:pt>
                <c:pt idx="1">
                  <c:v>0.75855130784708258</c:v>
                </c:pt>
                <c:pt idx="2">
                  <c:v>0.75100603621730389</c:v>
                </c:pt>
                <c:pt idx="3">
                  <c:v>0.852112676056338</c:v>
                </c:pt>
                <c:pt idx="4">
                  <c:v>0.82897384305835031</c:v>
                </c:pt>
                <c:pt idx="5">
                  <c:v>0.71830985915492962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FB-4EA9-A853-D51DE95A58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6173312"/>
        <c:axId val="456173872"/>
        <c:axId val="0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'Índice Utilización C V2 '!$B$7</c15:sqref>
                        </c15:formulaRef>
                      </c:ext>
                    </c:extLst>
                    <c:strCache>
                      <c:ptCount val="1"/>
                      <c:pt idx="0">
                        <c:v>2021-2</c:v>
                      </c:pt>
                    </c:strCache>
                  </c:strRef>
                </c:tx>
                <c:spPr>
                  <a:solidFill>
                    <a:srgbClr val="4BACC6"/>
                  </a:solidFill>
                  <a:ln>
                    <a:noFill/>
                  </a:ln>
                  <a:effectLst/>
                  <a:sp3d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1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CO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'Índice Utilización C V2 '!$C$4:$H$4</c15:sqref>
                        </c15:formulaRef>
                      </c:ext>
                    </c:extLst>
                    <c:strCache>
                      <c:ptCount val="6"/>
                      <c:pt idx="0">
                        <c:v>SÁBADO</c:v>
                      </c:pt>
                      <c:pt idx="1">
                        <c:v>VIERNES</c:v>
                      </c:pt>
                      <c:pt idx="2">
                        <c:v>JUEVES</c:v>
                      </c:pt>
                      <c:pt idx="3">
                        <c:v>MIÉRCOLES</c:v>
                      </c:pt>
                      <c:pt idx="4">
                        <c:v>MARTES</c:v>
                      </c:pt>
                      <c:pt idx="5">
                        <c:v>LUNES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'Índice Utilización C V2 '!$C$7:$H$7</c15:sqref>
                        </c15:formulaRef>
                      </c:ext>
                    </c:extLst>
                    <c:numCache>
                      <c:formatCode>0%</c:formatCode>
                      <c:ptCount val="6"/>
                      <c:pt idx="0">
                        <c:v>0.21502976190476195</c:v>
                      </c:pt>
                      <c:pt idx="1">
                        <c:v>0.33482142857142855</c:v>
                      </c:pt>
                      <c:pt idx="2">
                        <c:v>0.31473214285714285</c:v>
                      </c:pt>
                      <c:pt idx="3">
                        <c:v>0.37797619047619041</c:v>
                      </c:pt>
                      <c:pt idx="4">
                        <c:v>0.38616071428571436</c:v>
                      </c:pt>
                      <c:pt idx="5">
                        <c:v>0.22172619047619049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2EFB-4EA9-A853-D51DE95A58B6}"/>
                  </c:ext>
                </c:extLst>
              </c15:ser>
            </c15:filteredBarSeries>
          </c:ext>
        </c:extLst>
      </c:bar3DChart>
      <c:catAx>
        <c:axId val="456173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56173872"/>
        <c:crosses val="autoZero"/>
        <c:auto val="1"/>
        <c:lblAlgn val="ctr"/>
        <c:lblOffset val="100"/>
        <c:noMultiLvlLbl val="0"/>
      </c:catAx>
      <c:valAx>
        <c:axId val="456173872"/>
        <c:scaling>
          <c:orientation val="minMax"/>
          <c:min val="0.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56173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CO" sz="2400" b="1" dirty="0"/>
              <a:t>Índice de utilización semanal</a:t>
            </a:r>
          </a:p>
          <a:p>
            <a:pPr>
              <a:defRPr sz="2400" b="1"/>
            </a:pPr>
            <a:r>
              <a:rPr lang="es-CO" sz="2400" b="1" dirty="0"/>
              <a:t>2021-2 a 2023-2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679690594097402"/>
          <c:y val="0.1508031496062992"/>
          <c:w val="0.81667391341055684"/>
          <c:h val="0.7123232095988001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'Índice Utilización Comparativo'!$B$15</c:f>
              <c:strCache>
                <c:ptCount val="1"/>
                <c:pt idx="0">
                  <c:v>2021-2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Comparativo'!$C$15:$H$15</c:f>
              <c:numCache>
                <c:formatCode>0%</c:formatCode>
                <c:ptCount val="6"/>
                <c:pt idx="0">
                  <c:v>0.21502976190476195</c:v>
                </c:pt>
                <c:pt idx="1">
                  <c:v>0.33482142857142855</c:v>
                </c:pt>
                <c:pt idx="2">
                  <c:v>0.31473214285714285</c:v>
                </c:pt>
                <c:pt idx="3">
                  <c:v>0.37797619047619041</c:v>
                </c:pt>
                <c:pt idx="4">
                  <c:v>0.38616071428571436</c:v>
                </c:pt>
                <c:pt idx="5">
                  <c:v>0.22172619047619049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7C-4A7D-BB9C-9CA8189C2CE4}"/>
            </c:ext>
          </c:extLst>
        </c:ser>
        <c:ser>
          <c:idx val="1"/>
          <c:order val="1"/>
          <c:tx>
            <c:strRef>
              <c:f>'Índice Utilización Comparativo'!$B$16</c:f>
              <c:strCache>
                <c:ptCount val="1"/>
                <c:pt idx="0">
                  <c:v>2022-1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Comparativo'!$C$16:$H$16</c:f>
              <c:numCache>
                <c:formatCode>0%</c:formatCode>
                <c:ptCount val="6"/>
                <c:pt idx="0">
                  <c:v>0.60241596638655481</c:v>
                </c:pt>
                <c:pt idx="1">
                  <c:v>0.91911764705882359</c:v>
                </c:pt>
                <c:pt idx="2">
                  <c:v>0.89968487394957974</c:v>
                </c:pt>
                <c:pt idx="3">
                  <c:v>0.9023109243697478</c:v>
                </c:pt>
                <c:pt idx="4">
                  <c:v>0.92384453781512599</c:v>
                </c:pt>
                <c:pt idx="5">
                  <c:v>0.86081932773109249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7C-4A7D-BB9C-9CA8189C2CE4}"/>
            </c:ext>
          </c:extLst>
        </c:ser>
        <c:ser>
          <c:idx val="2"/>
          <c:order val="2"/>
          <c:tx>
            <c:strRef>
              <c:f>'Índice Utilización Comparativo'!$B$17</c:f>
              <c:strCache>
                <c:ptCount val="1"/>
                <c:pt idx="0">
                  <c:v>2022-2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Comparativo'!$C$17:$H$17</c:f>
              <c:numCache>
                <c:formatCode>0%</c:formatCode>
                <c:ptCount val="6"/>
                <c:pt idx="0">
                  <c:v>0.58400402414486929</c:v>
                </c:pt>
                <c:pt idx="1">
                  <c:v>0.79979879275653931</c:v>
                </c:pt>
                <c:pt idx="2">
                  <c:v>0.79979879275653942</c:v>
                </c:pt>
                <c:pt idx="3">
                  <c:v>0.81287726358148882</c:v>
                </c:pt>
                <c:pt idx="4">
                  <c:v>0.82696177062374243</c:v>
                </c:pt>
                <c:pt idx="5">
                  <c:v>0.70221327967806857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7C-4A7D-BB9C-9CA8189C2CE4}"/>
            </c:ext>
          </c:extLst>
        </c:ser>
        <c:ser>
          <c:idx val="3"/>
          <c:order val="3"/>
          <c:tx>
            <c:strRef>
              <c:f>'Índice Utilización Comparativo'!$B$18</c:f>
              <c:strCache>
                <c:ptCount val="1"/>
                <c:pt idx="0">
                  <c:v>2023-1</c:v>
                </c:pt>
              </c:strCache>
            </c:strRef>
          </c:tx>
          <c:spPr>
            <a:solidFill>
              <a:srgbClr val="9C7DC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Comparativo'!$C$18:$H$18</c:f>
              <c:numCache>
                <c:formatCode>0%</c:formatCode>
                <c:ptCount val="6"/>
                <c:pt idx="0">
                  <c:v>0.53</c:v>
                </c:pt>
                <c:pt idx="1">
                  <c:v>0.94</c:v>
                </c:pt>
                <c:pt idx="2">
                  <c:v>0.92</c:v>
                </c:pt>
                <c:pt idx="3">
                  <c:v>0.94</c:v>
                </c:pt>
                <c:pt idx="4">
                  <c:v>0.92</c:v>
                </c:pt>
                <c:pt idx="5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7C-4A7D-BB9C-9CA8189C2CE4}"/>
            </c:ext>
          </c:extLst>
        </c:ser>
        <c:ser>
          <c:idx val="4"/>
          <c:order val="4"/>
          <c:tx>
            <c:strRef>
              <c:f>'Índice Utilización Comparativo'!$B$19</c:f>
              <c:strCache>
                <c:ptCount val="1"/>
                <c:pt idx="0">
                  <c:v>2023-2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'Índice Utilización Comparativo'!$C$4:$H$4</c:f>
              <c:strCache>
                <c:ptCount val="6"/>
                <c:pt idx="0">
                  <c:v>SÁBADO</c:v>
                </c:pt>
                <c:pt idx="1">
                  <c:v>VIERNES</c:v>
                </c:pt>
                <c:pt idx="2">
                  <c:v>JUEVES</c:v>
                </c:pt>
                <c:pt idx="3">
                  <c:v>MIÉRCOLES</c:v>
                </c:pt>
                <c:pt idx="4">
                  <c:v>MARTES</c:v>
                </c:pt>
                <c:pt idx="5">
                  <c:v>LUNES</c:v>
                </c:pt>
              </c:strCache>
            </c:strRef>
          </c:cat>
          <c:val>
            <c:numRef>
              <c:f>'Índice Utilización Comparativo'!$C$19:$H$19</c:f>
              <c:numCache>
                <c:formatCode>0%</c:formatCode>
                <c:ptCount val="6"/>
                <c:pt idx="0">
                  <c:v>0.49346076458752514</c:v>
                </c:pt>
                <c:pt idx="1">
                  <c:v>0.75855130784708258</c:v>
                </c:pt>
                <c:pt idx="2">
                  <c:v>0.75100603621730389</c:v>
                </c:pt>
                <c:pt idx="3">
                  <c:v>0.852112676056338</c:v>
                </c:pt>
                <c:pt idx="4">
                  <c:v>0.82897384305835031</c:v>
                </c:pt>
                <c:pt idx="5">
                  <c:v>0.71830985915492962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D7C-4A7D-BB9C-9CA8189C2C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35268208"/>
        <c:axId val="435268768"/>
        <c:axId val="0"/>
      </c:bar3DChart>
      <c:catAx>
        <c:axId val="4352682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5268768"/>
        <c:crosses val="autoZero"/>
        <c:auto val="1"/>
        <c:lblAlgn val="ctr"/>
        <c:lblOffset val="100"/>
        <c:noMultiLvlLbl val="0"/>
      </c:catAx>
      <c:valAx>
        <c:axId val="435268768"/>
        <c:scaling>
          <c:orientation val="minMax"/>
          <c:min val="0.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3526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1A5D4-0275-4EE0-BC1E-52FE86F6E2F2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06E7-1C87-46D9-96FC-930F907D13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3768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02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193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073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182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75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669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624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909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177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181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E3BB-89CC-46F9-B1BB-7352D6578996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AAAB-9A26-4ABC-99FB-95E5AF1932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115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5B82795-9DB9-4BB4-B365-8ABDEC03DCAB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30/11/2023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CB23431-FD93-474D-83FD-8C2D15EA0440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3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37.xml"/><Relationship Id="rId1" Type="http://schemas.openxmlformats.org/officeDocument/2006/relationships/slideLayout" Target="../slideLayouts/slideLayout7.xml"/><Relationship Id="rId5" Type="http://schemas.openxmlformats.org/officeDocument/2006/relationships/slide" Target="slide43.xml"/><Relationship Id="rId4" Type="http://schemas.openxmlformats.org/officeDocument/2006/relationships/slide" Target="slide4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slide" Target="slide46.xml"/><Relationship Id="rId1" Type="http://schemas.openxmlformats.org/officeDocument/2006/relationships/slideLayout" Target="../slideLayouts/slideLayout6.xml"/><Relationship Id="rId5" Type="http://schemas.openxmlformats.org/officeDocument/2006/relationships/slide" Target="slide52.xml"/><Relationship Id="rId4" Type="http://schemas.openxmlformats.org/officeDocument/2006/relationships/slide" Target="slide5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57.xml"/><Relationship Id="rId2" Type="http://schemas.openxmlformats.org/officeDocument/2006/relationships/slide" Target="slide55.xml"/><Relationship Id="rId1" Type="http://schemas.openxmlformats.org/officeDocument/2006/relationships/slideLayout" Target="../slideLayouts/slideLayout6.xml"/><Relationship Id="rId5" Type="http://schemas.openxmlformats.org/officeDocument/2006/relationships/slide" Target="slide61.xml"/><Relationship Id="rId4" Type="http://schemas.openxmlformats.org/officeDocument/2006/relationships/slide" Target="slide5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slide" Target="slide2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slide" Target="slide18.xml"/><Relationship Id="rId4" Type="http://schemas.openxmlformats.org/officeDocument/2006/relationships/slide" Target="slide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66.xml"/><Relationship Id="rId2" Type="http://schemas.openxmlformats.org/officeDocument/2006/relationships/slide" Target="slide64.xml"/><Relationship Id="rId1" Type="http://schemas.openxmlformats.org/officeDocument/2006/relationships/slideLayout" Target="../slideLayouts/slideLayout6.xml"/><Relationship Id="rId5" Type="http://schemas.openxmlformats.org/officeDocument/2006/relationships/slide" Target="slide70.xml"/><Relationship Id="rId4" Type="http://schemas.openxmlformats.org/officeDocument/2006/relationships/slide" Target="slide6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slide" Target="slide73.xml"/><Relationship Id="rId1" Type="http://schemas.openxmlformats.org/officeDocument/2006/relationships/slideLayout" Target="../slideLayouts/slideLayout6.xml"/><Relationship Id="rId5" Type="http://schemas.openxmlformats.org/officeDocument/2006/relationships/slide" Target="slide79.xml"/><Relationship Id="rId4" Type="http://schemas.openxmlformats.org/officeDocument/2006/relationships/slide" Target="slide7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2895600" y="4980215"/>
            <a:ext cx="6400800" cy="607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solidFill>
                  <a:schemeClr val="bg1"/>
                </a:solidFill>
              </a:rPr>
              <a:t>Nombre de expositor</a:t>
            </a:r>
          </a:p>
        </p:txBody>
      </p:sp>
      <p:sp>
        <p:nvSpPr>
          <p:cNvPr id="10" name="Título 9"/>
          <p:cNvSpPr>
            <a:spLocks noGrp="1"/>
          </p:cNvSpPr>
          <p:nvPr>
            <p:ph type="ctrTitle"/>
          </p:nvPr>
        </p:nvSpPr>
        <p:spPr>
          <a:xfrm>
            <a:off x="1148243" y="878841"/>
            <a:ext cx="10504180" cy="3566160"/>
          </a:xfrm>
        </p:spPr>
        <p:txBody>
          <a:bodyPr/>
          <a:lstStyle/>
          <a:p>
            <a:r>
              <a:rPr lang="es-CO" sz="5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Informe de</a:t>
            </a:r>
            <a:br>
              <a:rPr lang="es-CO" sz="6000" dirty="0"/>
            </a:br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Ocupación de 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Espacios Físicos</a:t>
            </a:r>
            <a:endParaRPr lang="es-C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263571" y="4445725"/>
            <a:ext cx="10104211" cy="1143000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</a:pPr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Oficina de Planeación                              noviembre 30 de 2023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656" y="32370"/>
            <a:ext cx="3007679" cy="9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138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27000" y="5752817"/>
            <a:ext cx="10598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i="1" dirty="0"/>
              <a:t>Nota: </a:t>
            </a:r>
            <a:r>
              <a:rPr lang="es-CO" sz="1400" i="1" dirty="0"/>
              <a:t>Utilización teniendo en cuenta todos los niveles que ocupan salones (Pregrado, Posgrado, Educación Continua y Extracurricular).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934521"/>
              </p:ext>
            </p:extLst>
          </p:nvPr>
        </p:nvGraphicFramePr>
        <p:xfrm>
          <a:off x="1127692" y="275162"/>
          <a:ext cx="9936615" cy="5631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2405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3887547"/>
              </p:ext>
            </p:extLst>
          </p:nvPr>
        </p:nvGraphicFramePr>
        <p:xfrm>
          <a:off x="1041172" y="241300"/>
          <a:ext cx="10109655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BD4AACE6-4C6D-97F2-1401-7B7D283E9A70}"/>
              </a:ext>
            </a:extLst>
          </p:cNvPr>
          <p:cNvSpPr txBox="1"/>
          <p:nvPr/>
        </p:nvSpPr>
        <p:spPr>
          <a:xfrm>
            <a:off x="5717488" y="6333502"/>
            <a:ext cx="544791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s-ES" sz="1400" b="1" i="1" dirty="0">
                <a:cs typeface="Leelawadee UI"/>
              </a:rPr>
              <a:t>Nota:</a:t>
            </a:r>
            <a:r>
              <a:rPr lang="es-ES" sz="1400" i="1" dirty="0">
                <a:cs typeface="Leelawadee UI"/>
              </a:rPr>
              <a:t> </a:t>
            </a:r>
            <a:r>
              <a:rPr lang="es-ES" sz="1400" dirty="0">
                <a:cs typeface="Leelawadee UI"/>
              </a:rPr>
              <a:t>Los índices bajos de utilización semanal del período 2021-2 se deben a que fue perteneciente al tiempo de pandemia.</a:t>
            </a:r>
            <a:endParaRPr lang="es-ES" sz="1400" i="1" dirty="0"/>
          </a:p>
        </p:txBody>
      </p:sp>
    </p:spTree>
    <p:extLst>
      <p:ext uri="{BB962C8B-B14F-4D97-AF65-F5344CB8AC3E}">
        <p14:creationId xmlns:p14="http://schemas.microsoft.com/office/powerpoint/2010/main" val="746410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95250"/>
            <a:ext cx="12192000" cy="1141519"/>
          </a:xfrm>
        </p:spPr>
        <p:txBody>
          <a:bodyPr/>
          <a:lstStyle/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Ocupación de Salones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509483"/>
              </p:ext>
            </p:extLst>
          </p:nvPr>
        </p:nvGraphicFramePr>
        <p:xfrm>
          <a:off x="5302155" y="4456422"/>
          <a:ext cx="4904529" cy="48867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63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1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8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6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+mn-lt"/>
                          <a:hlinkClick r:id="rId2" action="ppaction://hlinksldjump"/>
                        </a:rPr>
                        <a:t>Detalle</a:t>
                      </a:r>
                      <a:endParaRPr lang="es-CO" sz="1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+mn-lt"/>
                          <a:hlinkClick r:id="rId3" action="ppaction://hlinksldjump"/>
                        </a:rPr>
                        <a:t>Detalle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+mn-lt"/>
                          <a:hlinkClick r:id="rId4" action="ppaction://hlinksldjump"/>
                        </a:rPr>
                        <a:t>Detalle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u="none" strike="noStrike" dirty="0">
                          <a:effectLst/>
                          <a:latin typeface="+mn-lt"/>
                          <a:hlinkClick r:id="rId5" action="ppaction://hlinksldjump"/>
                        </a:rPr>
                        <a:t>Detalle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425510" y="5181128"/>
            <a:ext cx="9340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dirty="0"/>
              <a:t>El índice de ocupación para cada población se calcula teniendo en cuenta el número total de salones ocupados en cada nivel.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294442" y="587674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586463"/>
              </p:ext>
            </p:extLst>
          </p:nvPr>
        </p:nvGraphicFramePr>
        <p:xfrm>
          <a:off x="1537857" y="1496290"/>
          <a:ext cx="8668827" cy="2960132"/>
        </p:xfrm>
        <a:graphic>
          <a:graphicData uri="http://schemas.openxmlformats.org/drawingml/2006/table">
            <a:tbl>
              <a:tblPr/>
              <a:tblGrid>
                <a:gridCol w="885854">
                  <a:extLst>
                    <a:ext uri="{9D8B030D-6E8A-4147-A177-3AD203B41FA5}">
                      <a16:colId xmlns:a16="http://schemas.microsoft.com/office/drawing/2014/main" val="2389865350"/>
                    </a:ext>
                  </a:extLst>
                </a:gridCol>
                <a:gridCol w="2875653">
                  <a:extLst>
                    <a:ext uri="{9D8B030D-6E8A-4147-A177-3AD203B41FA5}">
                      <a16:colId xmlns:a16="http://schemas.microsoft.com/office/drawing/2014/main" val="3725719750"/>
                    </a:ext>
                  </a:extLst>
                </a:gridCol>
                <a:gridCol w="1766454">
                  <a:extLst>
                    <a:ext uri="{9D8B030D-6E8A-4147-A177-3AD203B41FA5}">
                      <a16:colId xmlns:a16="http://schemas.microsoft.com/office/drawing/2014/main" val="3691387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129445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734185486"/>
                    </a:ext>
                  </a:extLst>
                </a:gridCol>
                <a:gridCol w="1041902">
                  <a:extLst>
                    <a:ext uri="{9D8B030D-6E8A-4147-A177-3AD203B41FA5}">
                      <a16:colId xmlns:a16="http://schemas.microsoft.com/office/drawing/2014/main" val="2211387906"/>
                    </a:ext>
                  </a:extLst>
                </a:gridCol>
              </a:tblGrid>
              <a:tr h="53464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599223"/>
                  </a:ext>
                </a:extLst>
              </a:tr>
              <a:tr h="55298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60202"/>
                  </a:ext>
                </a:extLst>
              </a:tr>
              <a:tr h="5338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275282"/>
                  </a:ext>
                </a:extLst>
              </a:tr>
              <a:tr h="53827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069194"/>
                  </a:ext>
                </a:extLst>
              </a:tr>
              <a:tr h="47958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372994"/>
                  </a:ext>
                </a:extLst>
              </a:tr>
              <a:tr h="3207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059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597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: esquinas redondeadas 5">
            <a:hlinkClick r:id="rId2" action="ppaction://hlinksldjump"/>
          </p:cNvPr>
          <p:cNvSpPr/>
          <p:nvPr/>
        </p:nvSpPr>
        <p:spPr>
          <a:xfrm>
            <a:off x="10140974" y="5580525"/>
            <a:ext cx="1445740" cy="5924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6">
                    <a:lumMod val="50000"/>
                  </a:schemeClr>
                </a:solidFill>
              </a:rPr>
              <a:t>Contenido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762568"/>
              </p:ext>
            </p:extLst>
          </p:nvPr>
        </p:nvGraphicFramePr>
        <p:xfrm>
          <a:off x="1863841" y="2198881"/>
          <a:ext cx="9000003" cy="2980304"/>
        </p:xfrm>
        <a:graphic>
          <a:graphicData uri="http://schemas.openxmlformats.org/drawingml/2006/table">
            <a:tbl>
              <a:tblPr/>
              <a:tblGrid>
                <a:gridCol w="701191">
                  <a:extLst>
                    <a:ext uri="{9D8B030D-6E8A-4147-A177-3AD203B41FA5}">
                      <a16:colId xmlns:a16="http://schemas.microsoft.com/office/drawing/2014/main" val="2961100728"/>
                    </a:ext>
                  </a:extLst>
                </a:gridCol>
                <a:gridCol w="2377004">
                  <a:extLst>
                    <a:ext uri="{9D8B030D-6E8A-4147-A177-3AD203B41FA5}">
                      <a16:colId xmlns:a16="http://schemas.microsoft.com/office/drawing/2014/main" val="1475691671"/>
                    </a:ext>
                  </a:extLst>
                </a:gridCol>
                <a:gridCol w="907921">
                  <a:extLst>
                    <a:ext uri="{9D8B030D-6E8A-4147-A177-3AD203B41FA5}">
                      <a16:colId xmlns:a16="http://schemas.microsoft.com/office/drawing/2014/main" val="418737976"/>
                    </a:ext>
                  </a:extLst>
                </a:gridCol>
                <a:gridCol w="892366">
                  <a:extLst>
                    <a:ext uri="{9D8B030D-6E8A-4147-A177-3AD203B41FA5}">
                      <a16:colId xmlns:a16="http://schemas.microsoft.com/office/drawing/2014/main" val="1090730691"/>
                    </a:ext>
                  </a:extLst>
                </a:gridCol>
                <a:gridCol w="661012">
                  <a:extLst>
                    <a:ext uri="{9D8B030D-6E8A-4147-A177-3AD203B41FA5}">
                      <a16:colId xmlns:a16="http://schemas.microsoft.com/office/drawing/2014/main" val="3883887707"/>
                    </a:ext>
                  </a:extLst>
                </a:gridCol>
                <a:gridCol w="638978">
                  <a:extLst>
                    <a:ext uri="{9D8B030D-6E8A-4147-A177-3AD203B41FA5}">
                      <a16:colId xmlns:a16="http://schemas.microsoft.com/office/drawing/2014/main" val="722049086"/>
                    </a:ext>
                  </a:extLst>
                </a:gridCol>
                <a:gridCol w="738130">
                  <a:extLst>
                    <a:ext uri="{9D8B030D-6E8A-4147-A177-3AD203B41FA5}">
                      <a16:colId xmlns:a16="http://schemas.microsoft.com/office/drawing/2014/main" val="2221024368"/>
                    </a:ext>
                  </a:extLst>
                </a:gridCol>
                <a:gridCol w="638979">
                  <a:extLst>
                    <a:ext uri="{9D8B030D-6E8A-4147-A177-3AD203B41FA5}">
                      <a16:colId xmlns:a16="http://schemas.microsoft.com/office/drawing/2014/main" val="168382776"/>
                    </a:ext>
                  </a:extLst>
                </a:gridCol>
                <a:gridCol w="627961">
                  <a:extLst>
                    <a:ext uri="{9D8B030D-6E8A-4147-A177-3AD203B41FA5}">
                      <a16:colId xmlns:a16="http://schemas.microsoft.com/office/drawing/2014/main" val="330113338"/>
                    </a:ext>
                  </a:extLst>
                </a:gridCol>
                <a:gridCol w="816461">
                  <a:extLst>
                    <a:ext uri="{9D8B030D-6E8A-4147-A177-3AD203B41FA5}">
                      <a16:colId xmlns:a16="http://schemas.microsoft.com/office/drawing/2014/main" val="3303481828"/>
                    </a:ext>
                  </a:extLst>
                </a:gridCol>
              </a:tblGrid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819403"/>
                  </a:ext>
                </a:extLst>
              </a:tr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813793"/>
                  </a:ext>
                </a:extLst>
              </a:tr>
              <a:tr h="41718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035652"/>
                  </a:ext>
                </a:extLst>
              </a:tr>
              <a:tr h="52289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247316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018270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552627"/>
                  </a:ext>
                </a:extLst>
              </a:tr>
              <a:tr h="2420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155923"/>
                  </a:ext>
                </a:extLst>
              </a:tr>
            </a:tbl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CFE1B19C-200C-4B7C-9095-4C06759174B9}"/>
              </a:ext>
            </a:extLst>
          </p:cNvPr>
          <p:cNvSpPr txBox="1">
            <a:spLocks/>
          </p:cNvSpPr>
          <p:nvPr/>
        </p:nvSpPr>
        <p:spPr>
          <a:xfrm>
            <a:off x="0" y="537296"/>
            <a:ext cx="12192000" cy="11415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Ocupación de Salones</a:t>
            </a:r>
          </a:p>
          <a:p>
            <a:pPr algn="ctr">
              <a:lnSpc>
                <a:spcPct val="110000"/>
              </a:lnSpc>
            </a:pP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2023-2/2022-2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937105F-8CF6-42E1-996A-FF319B338948}"/>
              </a:ext>
            </a:extLst>
          </p:cNvPr>
          <p:cNvSpPr txBox="1"/>
          <p:nvPr/>
        </p:nvSpPr>
        <p:spPr>
          <a:xfrm>
            <a:off x="813634" y="5876740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</p:spTree>
    <p:extLst>
      <p:ext uri="{BB962C8B-B14F-4D97-AF65-F5344CB8AC3E}">
        <p14:creationId xmlns:p14="http://schemas.microsoft.com/office/powerpoint/2010/main" val="3284658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6632CCA-BDF1-461B-BCB7-CA4E8EFF104D}"/>
              </a:ext>
            </a:extLst>
          </p:cNvPr>
          <p:cNvSpPr txBox="1">
            <a:spLocks/>
          </p:cNvSpPr>
          <p:nvPr/>
        </p:nvSpPr>
        <p:spPr>
          <a:xfrm>
            <a:off x="0" y="481914"/>
            <a:ext cx="12192000" cy="187822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</a:t>
            </a:r>
          </a:p>
          <a:p>
            <a:pPr algn="ctr">
              <a:lnSpc>
                <a:spcPct val="100000"/>
              </a:lnSpc>
            </a:pPr>
            <a:r>
              <a:rPr lang="es-CO" sz="73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s-CO" sz="7300" b="1" dirty="0">
                <a:solidFill>
                  <a:schemeClr val="accent6">
                    <a:lumMod val="50000"/>
                  </a:schemeClr>
                </a:solidFill>
              </a:rPr>
              <a:t>Salones de Maestría</a:t>
            </a:r>
          </a:p>
          <a:p>
            <a:pPr algn="ctr">
              <a:lnSpc>
                <a:spcPct val="110000"/>
              </a:lnSpc>
            </a:pP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CB76F3B6-E166-4826-9C7A-AF39A55A82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36978"/>
              </p:ext>
            </p:extLst>
          </p:nvPr>
        </p:nvGraphicFramePr>
        <p:xfrm>
          <a:off x="2358081" y="2594919"/>
          <a:ext cx="7475838" cy="3039763"/>
        </p:xfrm>
        <a:graphic>
          <a:graphicData uri="http://schemas.openxmlformats.org/drawingml/2006/table">
            <a:tbl>
              <a:tblPr/>
              <a:tblGrid>
                <a:gridCol w="1687208">
                  <a:extLst>
                    <a:ext uri="{9D8B030D-6E8A-4147-A177-3AD203B41FA5}">
                      <a16:colId xmlns:a16="http://schemas.microsoft.com/office/drawing/2014/main" val="4150347284"/>
                    </a:ext>
                  </a:extLst>
                </a:gridCol>
                <a:gridCol w="1248259">
                  <a:extLst>
                    <a:ext uri="{9D8B030D-6E8A-4147-A177-3AD203B41FA5}">
                      <a16:colId xmlns:a16="http://schemas.microsoft.com/office/drawing/2014/main" val="4172418258"/>
                    </a:ext>
                  </a:extLst>
                </a:gridCol>
                <a:gridCol w="1248259">
                  <a:extLst>
                    <a:ext uri="{9D8B030D-6E8A-4147-A177-3AD203B41FA5}">
                      <a16:colId xmlns:a16="http://schemas.microsoft.com/office/drawing/2014/main" val="2255493400"/>
                    </a:ext>
                  </a:extLst>
                </a:gridCol>
                <a:gridCol w="1646056">
                  <a:extLst>
                    <a:ext uri="{9D8B030D-6E8A-4147-A177-3AD203B41FA5}">
                      <a16:colId xmlns:a16="http://schemas.microsoft.com/office/drawing/2014/main" val="1818430509"/>
                    </a:ext>
                  </a:extLst>
                </a:gridCol>
                <a:gridCol w="1646056">
                  <a:extLst>
                    <a:ext uri="{9D8B030D-6E8A-4147-A177-3AD203B41FA5}">
                      <a16:colId xmlns:a16="http://schemas.microsoft.com/office/drawing/2014/main" val="3962409892"/>
                    </a:ext>
                  </a:extLst>
                </a:gridCol>
              </a:tblGrid>
              <a:tr h="4089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Aulas          (No.  Sillas)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444415"/>
                  </a:ext>
                </a:extLst>
              </a:tr>
              <a:tr h="67133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Número Salones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Capacidad Sillas / hora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620063"/>
                  </a:ext>
                </a:extLst>
              </a:tr>
              <a:tr h="3918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095240"/>
                  </a:ext>
                </a:extLst>
              </a:tr>
              <a:tr h="3918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450788"/>
                  </a:ext>
                </a:extLst>
              </a:tr>
              <a:tr h="3918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528476"/>
                  </a:ext>
                </a:extLst>
              </a:tr>
              <a:tr h="3918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3820"/>
                  </a:ext>
                </a:extLst>
              </a:tr>
              <a:tr h="3918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196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1407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627551"/>
              </p:ext>
            </p:extLst>
          </p:nvPr>
        </p:nvGraphicFramePr>
        <p:xfrm>
          <a:off x="5609968" y="5112790"/>
          <a:ext cx="4935953" cy="443927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99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9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7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3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392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3244850" y="5569584"/>
            <a:ext cx="5702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i="1" dirty="0"/>
              <a:t>Total de salones ocupados para el cálculo del índice: 8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C03BC99-946E-4092-8586-DD8DA2784547}"/>
              </a:ext>
            </a:extLst>
          </p:cNvPr>
          <p:cNvSpPr txBox="1">
            <a:spLocks/>
          </p:cNvSpPr>
          <p:nvPr/>
        </p:nvSpPr>
        <p:spPr>
          <a:xfrm>
            <a:off x="0" y="573718"/>
            <a:ext cx="12192000" cy="11415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</a:t>
            </a:r>
          </a:p>
          <a:p>
            <a:pPr algn="ctr"/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Ocupación de Salones de Maestría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94F41308-9A66-44B5-BFDA-C0CB82E685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166301"/>
              </p:ext>
            </p:extLst>
          </p:nvPr>
        </p:nvGraphicFramePr>
        <p:xfrm>
          <a:off x="1877095" y="2152658"/>
          <a:ext cx="8668827" cy="2960132"/>
        </p:xfrm>
        <a:graphic>
          <a:graphicData uri="http://schemas.openxmlformats.org/drawingml/2006/table">
            <a:tbl>
              <a:tblPr/>
              <a:tblGrid>
                <a:gridCol w="885854">
                  <a:extLst>
                    <a:ext uri="{9D8B030D-6E8A-4147-A177-3AD203B41FA5}">
                      <a16:colId xmlns:a16="http://schemas.microsoft.com/office/drawing/2014/main" val="2389865350"/>
                    </a:ext>
                  </a:extLst>
                </a:gridCol>
                <a:gridCol w="2875653">
                  <a:extLst>
                    <a:ext uri="{9D8B030D-6E8A-4147-A177-3AD203B41FA5}">
                      <a16:colId xmlns:a16="http://schemas.microsoft.com/office/drawing/2014/main" val="3725719750"/>
                    </a:ext>
                  </a:extLst>
                </a:gridCol>
                <a:gridCol w="1766454">
                  <a:extLst>
                    <a:ext uri="{9D8B030D-6E8A-4147-A177-3AD203B41FA5}">
                      <a16:colId xmlns:a16="http://schemas.microsoft.com/office/drawing/2014/main" val="3691387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129445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734185486"/>
                    </a:ext>
                  </a:extLst>
                </a:gridCol>
                <a:gridCol w="1041902">
                  <a:extLst>
                    <a:ext uri="{9D8B030D-6E8A-4147-A177-3AD203B41FA5}">
                      <a16:colId xmlns:a16="http://schemas.microsoft.com/office/drawing/2014/main" val="2211387906"/>
                    </a:ext>
                  </a:extLst>
                </a:gridCol>
              </a:tblGrid>
              <a:tr h="53464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599223"/>
                  </a:ext>
                </a:extLst>
              </a:tr>
              <a:tr h="55298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60202"/>
                  </a:ext>
                </a:extLst>
              </a:tr>
              <a:tr h="5338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275282"/>
                  </a:ext>
                </a:extLst>
              </a:tr>
              <a:tr h="53827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069194"/>
                  </a:ext>
                </a:extLst>
              </a:tr>
              <a:tr h="47958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372994"/>
                  </a:ext>
                </a:extLst>
              </a:tr>
              <a:tr h="3207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059123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A7CA30BE-CEF3-42CA-A863-555880347D20}"/>
              </a:ext>
            </a:extLst>
          </p:cNvPr>
          <p:cNvSpPr txBox="1"/>
          <p:nvPr/>
        </p:nvSpPr>
        <p:spPr>
          <a:xfrm>
            <a:off x="1294444" y="587736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</p:spTree>
    <p:extLst>
      <p:ext uri="{BB962C8B-B14F-4D97-AF65-F5344CB8AC3E}">
        <p14:creationId xmlns:p14="http://schemas.microsoft.com/office/powerpoint/2010/main" val="1277710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95FD0379-0B8C-489E-898E-E3712101E7F4}"/>
              </a:ext>
            </a:extLst>
          </p:cNvPr>
          <p:cNvSpPr txBox="1">
            <a:spLocks/>
          </p:cNvSpPr>
          <p:nvPr/>
        </p:nvSpPr>
        <p:spPr>
          <a:xfrm>
            <a:off x="-1" y="469557"/>
            <a:ext cx="12192000" cy="187822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Ocupación de </a:t>
            </a:r>
          </a:p>
          <a:p>
            <a:pPr algn="ctr"/>
            <a:r>
              <a:rPr lang="es-CO" sz="5400" b="1" dirty="0">
                <a:solidFill>
                  <a:schemeClr val="accent6">
                    <a:lumMod val="50000"/>
                  </a:schemeClr>
                </a:solidFill>
              </a:rPr>
              <a:t>Salones de Maestría</a:t>
            </a:r>
          </a:p>
          <a:p>
            <a:pPr algn="ctr">
              <a:lnSpc>
                <a:spcPct val="110000"/>
              </a:lnSpc>
            </a:pPr>
            <a:r>
              <a:rPr lang="es-CO" sz="4000" b="1" dirty="0">
                <a:solidFill>
                  <a:schemeClr val="accent6">
                    <a:lumMod val="75000"/>
                  </a:schemeClr>
                </a:solidFill>
              </a:rPr>
              <a:t>2023-2/2022-2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3991A2EA-38AE-4134-8C00-824B54D1F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41314"/>
              </p:ext>
            </p:extLst>
          </p:nvPr>
        </p:nvGraphicFramePr>
        <p:xfrm>
          <a:off x="1595997" y="2496065"/>
          <a:ext cx="9000003" cy="2980304"/>
        </p:xfrm>
        <a:graphic>
          <a:graphicData uri="http://schemas.openxmlformats.org/drawingml/2006/table">
            <a:tbl>
              <a:tblPr/>
              <a:tblGrid>
                <a:gridCol w="701191">
                  <a:extLst>
                    <a:ext uri="{9D8B030D-6E8A-4147-A177-3AD203B41FA5}">
                      <a16:colId xmlns:a16="http://schemas.microsoft.com/office/drawing/2014/main" val="2961100728"/>
                    </a:ext>
                  </a:extLst>
                </a:gridCol>
                <a:gridCol w="2377004">
                  <a:extLst>
                    <a:ext uri="{9D8B030D-6E8A-4147-A177-3AD203B41FA5}">
                      <a16:colId xmlns:a16="http://schemas.microsoft.com/office/drawing/2014/main" val="1475691671"/>
                    </a:ext>
                  </a:extLst>
                </a:gridCol>
                <a:gridCol w="907921">
                  <a:extLst>
                    <a:ext uri="{9D8B030D-6E8A-4147-A177-3AD203B41FA5}">
                      <a16:colId xmlns:a16="http://schemas.microsoft.com/office/drawing/2014/main" val="418737976"/>
                    </a:ext>
                  </a:extLst>
                </a:gridCol>
                <a:gridCol w="892366">
                  <a:extLst>
                    <a:ext uri="{9D8B030D-6E8A-4147-A177-3AD203B41FA5}">
                      <a16:colId xmlns:a16="http://schemas.microsoft.com/office/drawing/2014/main" val="1090730691"/>
                    </a:ext>
                  </a:extLst>
                </a:gridCol>
                <a:gridCol w="661012">
                  <a:extLst>
                    <a:ext uri="{9D8B030D-6E8A-4147-A177-3AD203B41FA5}">
                      <a16:colId xmlns:a16="http://schemas.microsoft.com/office/drawing/2014/main" val="3883887707"/>
                    </a:ext>
                  </a:extLst>
                </a:gridCol>
                <a:gridCol w="638978">
                  <a:extLst>
                    <a:ext uri="{9D8B030D-6E8A-4147-A177-3AD203B41FA5}">
                      <a16:colId xmlns:a16="http://schemas.microsoft.com/office/drawing/2014/main" val="722049086"/>
                    </a:ext>
                  </a:extLst>
                </a:gridCol>
                <a:gridCol w="738130">
                  <a:extLst>
                    <a:ext uri="{9D8B030D-6E8A-4147-A177-3AD203B41FA5}">
                      <a16:colId xmlns:a16="http://schemas.microsoft.com/office/drawing/2014/main" val="2221024368"/>
                    </a:ext>
                  </a:extLst>
                </a:gridCol>
                <a:gridCol w="638979">
                  <a:extLst>
                    <a:ext uri="{9D8B030D-6E8A-4147-A177-3AD203B41FA5}">
                      <a16:colId xmlns:a16="http://schemas.microsoft.com/office/drawing/2014/main" val="168382776"/>
                    </a:ext>
                  </a:extLst>
                </a:gridCol>
                <a:gridCol w="627961">
                  <a:extLst>
                    <a:ext uri="{9D8B030D-6E8A-4147-A177-3AD203B41FA5}">
                      <a16:colId xmlns:a16="http://schemas.microsoft.com/office/drawing/2014/main" val="330113338"/>
                    </a:ext>
                  </a:extLst>
                </a:gridCol>
                <a:gridCol w="816461">
                  <a:extLst>
                    <a:ext uri="{9D8B030D-6E8A-4147-A177-3AD203B41FA5}">
                      <a16:colId xmlns:a16="http://schemas.microsoft.com/office/drawing/2014/main" val="3303481828"/>
                    </a:ext>
                  </a:extLst>
                </a:gridCol>
              </a:tblGrid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819403"/>
                  </a:ext>
                </a:extLst>
              </a:tr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813793"/>
                  </a:ext>
                </a:extLst>
              </a:tr>
              <a:tr h="41718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035652"/>
                  </a:ext>
                </a:extLst>
              </a:tr>
              <a:tr h="52289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247316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018270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552627"/>
                  </a:ext>
                </a:extLst>
              </a:tr>
              <a:tr h="2420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155923"/>
                  </a:ext>
                </a:extLst>
              </a:tr>
            </a:tbl>
          </a:graphicData>
        </a:graphic>
      </p:graphicFrame>
      <p:sp>
        <p:nvSpPr>
          <p:cNvPr id="9" name="CuadroTexto 8">
            <a:extLst>
              <a:ext uri="{FF2B5EF4-FFF2-40B4-BE49-F238E27FC236}">
                <a16:creationId xmlns:a16="http://schemas.microsoft.com/office/drawing/2014/main" id="{2274A137-D2D3-41F2-9B82-1F8618A590AA}"/>
              </a:ext>
            </a:extLst>
          </p:cNvPr>
          <p:cNvSpPr txBox="1"/>
          <p:nvPr/>
        </p:nvSpPr>
        <p:spPr>
          <a:xfrm>
            <a:off x="1294444" y="587736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</p:spTree>
    <p:extLst>
      <p:ext uri="{BB962C8B-B14F-4D97-AF65-F5344CB8AC3E}">
        <p14:creationId xmlns:p14="http://schemas.microsoft.com/office/powerpoint/2010/main" val="2669982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950998"/>
              </p:ext>
            </p:extLst>
          </p:nvPr>
        </p:nvGraphicFramePr>
        <p:xfrm>
          <a:off x="1330038" y="2047007"/>
          <a:ext cx="9825642" cy="3771899"/>
        </p:xfrm>
        <a:graphic>
          <a:graphicData uri="http://schemas.openxmlformats.org/drawingml/2006/table">
            <a:tbl>
              <a:tblPr/>
              <a:tblGrid>
                <a:gridCol w="1153389">
                  <a:extLst>
                    <a:ext uri="{9D8B030D-6E8A-4147-A177-3AD203B41FA5}">
                      <a16:colId xmlns:a16="http://schemas.microsoft.com/office/drawing/2014/main" val="1405808336"/>
                    </a:ext>
                  </a:extLst>
                </a:gridCol>
                <a:gridCol w="1597284">
                  <a:extLst>
                    <a:ext uri="{9D8B030D-6E8A-4147-A177-3AD203B41FA5}">
                      <a16:colId xmlns:a16="http://schemas.microsoft.com/office/drawing/2014/main" val="1340886409"/>
                    </a:ext>
                  </a:extLst>
                </a:gridCol>
                <a:gridCol w="2366760">
                  <a:extLst>
                    <a:ext uri="{9D8B030D-6E8A-4147-A177-3AD203B41FA5}">
                      <a16:colId xmlns:a16="http://schemas.microsoft.com/office/drawing/2014/main" val="2512889124"/>
                    </a:ext>
                  </a:extLst>
                </a:gridCol>
                <a:gridCol w="2295041">
                  <a:extLst>
                    <a:ext uri="{9D8B030D-6E8A-4147-A177-3AD203B41FA5}">
                      <a16:colId xmlns:a16="http://schemas.microsoft.com/office/drawing/2014/main" val="1097325715"/>
                    </a:ext>
                  </a:extLst>
                </a:gridCol>
                <a:gridCol w="2413168">
                  <a:extLst>
                    <a:ext uri="{9D8B030D-6E8A-4147-A177-3AD203B41FA5}">
                      <a16:colId xmlns:a16="http://schemas.microsoft.com/office/drawing/2014/main" val="1549711964"/>
                    </a:ext>
                  </a:extLst>
                </a:gridCol>
              </a:tblGrid>
              <a:tr h="30541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41336"/>
                  </a:ext>
                </a:extLst>
              </a:tr>
              <a:tr h="1007875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902675"/>
                  </a:ext>
                </a:extLst>
              </a:tr>
              <a:tr h="305417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Salones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983478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125377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079734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520813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495626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105166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584091"/>
                  </a:ext>
                </a:extLst>
              </a:tr>
              <a:tr h="3206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644391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3C15EAB7-498C-4452-9AF1-D2B8AFB8F9DC}"/>
              </a:ext>
            </a:extLst>
          </p:cNvPr>
          <p:cNvSpPr txBox="1">
            <a:spLocks/>
          </p:cNvSpPr>
          <p:nvPr/>
        </p:nvSpPr>
        <p:spPr>
          <a:xfrm>
            <a:off x="2724665" y="468334"/>
            <a:ext cx="6742669" cy="11415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Salones de Maestría</a:t>
            </a: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Ocupación por salón (total)</a:t>
            </a:r>
            <a:endParaRPr lang="es-C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Rectángulo: esquinas redondeadas 7">
            <a:hlinkClick r:id="rId2" action="ppaction://hlinksldjump"/>
            <a:extLst>
              <a:ext uri="{FF2B5EF4-FFF2-40B4-BE49-F238E27FC236}">
                <a16:creationId xmlns:a16="http://schemas.microsoft.com/office/drawing/2014/main" id="{C3AF0EBF-049E-47FC-A686-15BF2329477D}"/>
              </a:ext>
            </a:extLst>
          </p:cNvPr>
          <p:cNvSpPr/>
          <p:nvPr/>
        </p:nvSpPr>
        <p:spPr>
          <a:xfrm>
            <a:off x="10255274" y="6086845"/>
            <a:ext cx="1445740" cy="5924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6">
                    <a:lumMod val="50000"/>
                  </a:schemeClr>
                </a:solidFill>
              </a:rPr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639007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DEA9C22-F461-4EB0-A2BC-F5C1B3E3D381}"/>
              </a:ext>
            </a:extLst>
          </p:cNvPr>
          <p:cNvSpPr txBox="1">
            <a:spLocks/>
          </p:cNvSpPr>
          <p:nvPr/>
        </p:nvSpPr>
        <p:spPr>
          <a:xfrm>
            <a:off x="0" y="563636"/>
            <a:ext cx="12192000" cy="187822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</a:t>
            </a:r>
          </a:p>
          <a:p>
            <a:pPr algn="ctr">
              <a:lnSpc>
                <a:spcPct val="100000"/>
              </a:lnSpc>
            </a:pPr>
            <a:r>
              <a:rPr lang="es-CO" sz="73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s-CO" sz="7300" b="1" dirty="0">
                <a:solidFill>
                  <a:schemeClr val="accent6">
                    <a:lumMod val="50000"/>
                  </a:schemeClr>
                </a:solidFill>
              </a:rPr>
              <a:t>Salones de Doctorado</a:t>
            </a:r>
          </a:p>
          <a:p>
            <a:pPr algn="ctr">
              <a:lnSpc>
                <a:spcPct val="110000"/>
              </a:lnSpc>
            </a:pP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9684099-4486-4D46-BC53-53273EE9A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661607"/>
              </p:ext>
            </p:extLst>
          </p:nvPr>
        </p:nvGraphicFramePr>
        <p:xfrm>
          <a:off x="2531075" y="2631989"/>
          <a:ext cx="7129850" cy="3101545"/>
        </p:xfrm>
        <a:graphic>
          <a:graphicData uri="http://schemas.openxmlformats.org/drawingml/2006/table">
            <a:tbl>
              <a:tblPr/>
              <a:tblGrid>
                <a:gridCol w="1627034">
                  <a:extLst>
                    <a:ext uri="{9D8B030D-6E8A-4147-A177-3AD203B41FA5}">
                      <a16:colId xmlns:a16="http://schemas.microsoft.com/office/drawing/2014/main" val="2867116271"/>
                    </a:ext>
                  </a:extLst>
                </a:gridCol>
                <a:gridCol w="1164057">
                  <a:extLst>
                    <a:ext uri="{9D8B030D-6E8A-4147-A177-3AD203B41FA5}">
                      <a16:colId xmlns:a16="http://schemas.microsoft.com/office/drawing/2014/main" val="469977043"/>
                    </a:ext>
                  </a:extLst>
                </a:gridCol>
                <a:gridCol w="1164057">
                  <a:extLst>
                    <a:ext uri="{9D8B030D-6E8A-4147-A177-3AD203B41FA5}">
                      <a16:colId xmlns:a16="http://schemas.microsoft.com/office/drawing/2014/main" val="3266126596"/>
                    </a:ext>
                  </a:extLst>
                </a:gridCol>
                <a:gridCol w="1587351">
                  <a:extLst>
                    <a:ext uri="{9D8B030D-6E8A-4147-A177-3AD203B41FA5}">
                      <a16:colId xmlns:a16="http://schemas.microsoft.com/office/drawing/2014/main" val="2095013859"/>
                    </a:ext>
                  </a:extLst>
                </a:gridCol>
                <a:gridCol w="1587351">
                  <a:extLst>
                    <a:ext uri="{9D8B030D-6E8A-4147-A177-3AD203B41FA5}">
                      <a16:colId xmlns:a16="http://schemas.microsoft.com/office/drawing/2014/main" val="1427207303"/>
                    </a:ext>
                  </a:extLst>
                </a:gridCol>
              </a:tblGrid>
              <a:tr h="5622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Aulas          (No.  Sillas)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645121"/>
                  </a:ext>
                </a:extLst>
              </a:tr>
              <a:tr h="92296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Número Salones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Capacidad Sillas / hora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894727"/>
                  </a:ext>
                </a:extLst>
              </a:tr>
              <a:tr h="53878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447907"/>
                  </a:ext>
                </a:extLst>
              </a:tr>
              <a:tr h="53878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058652"/>
                  </a:ext>
                </a:extLst>
              </a:tr>
              <a:tr h="53878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961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333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246272"/>
              </p:ext>
            </p:extLst>
          </p:nvPr>
        </p:nvGraphicFramePr>
        <p:xfrm>
          <a:off x="5648324" y="5112790"/>
          <a:ext cx="4897598" cy="45485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74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0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0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09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485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latin typeface="+mn-lt"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3949320" y="5615751"/>
            <a:ext cx="452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i="1" dirty="0"/>
              <a:t>Total de salones ocupados para el cálculo del índice: 7</a:t>
            </a:r>
          </a:p>
          <a:p>
            <a:endParaRPr lang="es-CO" sz="1400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607A87C3-AD23-4153-A8C0-235618AA332B}"/>
              </a:ext>
            </a:extLst>
          </p:cNvPr>
          <p:cNvSpPr txBox="1">
            <a:spLocks/>
          </p:cNvSpPr>
          <p:nvPr/>
        </p:nvSpPr>
        <p:spPr>
          <a:xfrm>
            <a:off x="-1" y="512984"/>
            <a:ext cx="12192000" cy="11415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</a:t>
            </a:r>
          </a:p>
          <a:p>
            <a:pPr algn="ctr"/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Ocupación de Salones de Doctorado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45F326B-1AAE-4697-A93F-B275CC3FB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668939"/>
              </p:ext>
            </p:extLst>
          </p:nvPr>
        </p:nvGraphicFramePr>
        <p:xfrm>
          <a:off x="1877095" y="2152658"/>
          <a:ext cx="8668827" cy="2960132"/>
        </p:xfrm>
        <a:graphic>
          <a:graphicData uri="http://schemas.openxmlformats.org/drawingml/2006/table">
            <a:tbl>
              <a:tblPr/>
              <a:tblGrid>
                <a:gridCol w="885854">
                  <a:extLst>
                    <a:ext uri="{9D8B030D-6E8A-4147-A177-3AD203B41FA5}">
                      <a16:colId xmlns:a16="http://schemas.microsoft.com/office/drawing/2014/main" val="2389865350"/>
                    </a:ext>
                  </a:extLst>
                </a:gridCol>
                <a:gridCol w="2875653">
                  <a:extLst>
                    <a:ext uri="{9D8B030D-6E8A-4147-A177-3AD203B41FA5}">
                      <a16:colId xmlns:a16="http://schemas.microsoft.com/office/drawing/2014/main" val="3725719750"/>
                    </a:ext>
                  </a:extLst>
                </a:gridCol>
                <a:gridCol w="1766454">
                  <a:extLst>
                    <a:ext uri="{9D8B030D-6E8A-4147-A177-3AD203B41FA5}">
                      <a16:colId xmlns:a16="http://schemas.microsoft.com/office/drawing/2014/main" val="3691387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129445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734185486"/>
                    </a:ext>
                  </a:extLst>
                </a:gridCol>
                <a:gridCol w="1041902">
                  <a:extLst>
                    <a:ext uri="{9D8B030D-6E8A-4147-A177-3AD203B41FA5}">
                      <a16:colId xmlns:a16="http://schemas.microsoft.com/office/drawing/2014/main" val="2211387906"/>
                    </a:ext>
                  </a:extLst>
                </a:gridCol>
              </a:tblGrid>
              <a:tr h="53464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599223"/>
                  </a:ext>
                </a:extLst>
              </a:tr>
              <a:tr h="55298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60202"/>
                  </a:ext>
                </a:extLst>
              </a:tr>
              <a:tr h="5338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275282"/>
                  </a:ext>
                </a:extLst>
              </a:tr>
              <a:tr h="53827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069194"/>
                  </a:ext>
                </a:extLst>
              </a:tr>
              <a:tr h="47958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372994"/>
                  </a:ext>
                </a:extLst>
              </a:tr>
              <a:tr h="3207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059123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BFFE1C1C-8622-4945-8E7F-03E7DD1BB569}"/>
              </a:ext>
            </a:extLst>
          </p:cNvPr>
          <p:cNvSpPr txBox="1"/>
          <p:nvPr/>
        </p:nvSpPr>
        <p:spPr>
          <a:xfrm>
            <a:off x="1294444" y="587736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</p:spTree>
    <p:extLst>
      <p:ext uri="{BB962C8B-B14F-4D97-AF65-F5344CB8AC3E}">
        <p14:creationId xmlns:p14="http://schemas.microsoft.com/office/powerpoint/2010/main" val="4814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C O N T E N I D 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2800" dirty="0">
                <a:hlinkClick r:id="rId2" action="ppaction://hlinksldjump"/>
              </a:rPr>
              <a:t>Indicadores de Ocupación de Salones de Clases.</a:t>
            </a:r>
            <a:r>
              <a:rPr lang="es-ES" sz="2800" dirty="0"/>
              <a:t> </a:t>
            </a:r>
          </a:p>
          <a:p>
            <a:pPr lvl="5"/>
            <a:r>
              <a:rPr lang="es-ES" sz="1800" dirty="0">
                <a:hlinkClick r:id="rId3" action="ppaction://hlinksldjump"/>
              </a:rPr>
              <a:t>Total salones.</a:t>
            </a:r>
            <a:endParaRPr lang="es-ES" sz="1800" dirty="0"/>
          </a:p>
          <a:p>
            <a:pPr lvl="5"/>
            <a:r>
              <a:rPr lang="es-ES" sz="1800" dirty="0">
                <a:hlinkClick r:id="rId4" action="ppaction://hlinksldjump"/>
              </a:rPr>
              <a:t>Salones de Maestría.</a:t>
            </a:r>
            <a:endParaRPr lang="es-ES" sz="1800" dirty="0"/>
          </a:p>
          <a:p>
            <a:pPr lvl="5"/>
            <a:r>
              <a:rPr lang="es-ES" sz="1800" dirty="0">
                <a:hlinkClick r:id="rId5" action="ppaction://hlinksldjump"/>
              </a:rPr>
              <a:t>Salones de Doctorado.</a:t>
            </a:r>
            <a:endParaRPr lang="es-ES" sz="1800" dirty="0"/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s-ES" sz="2800" dirty="0">
                <a:hlinkClick r:id="rId6" action="ppaction://hlinksldjump"/>
              </a:rPr>
              <a:t>Indicadores de Ocupación de Laboratorios.</a:t>
            </a:r>
            <a:endParaRPr lang="es-ES" sz="2800" dirty="0"/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s-ES" sz="2800" dirty="0">
                <a:hlinkClick r:id="rId7" action="ppaction://hlinksldjump"/>
              </a:rPr>
              <a:t>Indicadores de Ocupación de Salas de Usuario.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839998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4C4CE58-CD64-47FF-80CF-7884E1AAA451}"/>
              </a:ext>
            </a:extLst>
          </p:cNvPr>
          <p:cNvSpPr txBox="1"/>
          <p:nvPr/>
        </p:nvSpPr>
        <p:spPr>
          <a:xfrm>
            <a:off x="1294444" y="587736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505DEBF-6628-47BA-AB12-205AB77BC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66187"/>
              </p:ext>
            </p:extLst>
          </p:nvPr>
        </p:nvGraphicFramePr>
        <p:xfrm>
          <a:off x="1595997" y="2496065"/>
          <a:ext cx="9000003" cy="2980304"/>
        </p:xfrm>
        <a:graphic>
          <a:graphicData uri="http://schemas.openxmlformats.org/drawingml/2006/table">
            <a:tbl>
              <a:tblPr/>
              <a:tblGrid>
                <a:gridCol w="701191">
                  <a:extLst>
                    <a:ext uri="{9D8B030D-6E8A-4147-A177-3AD203B41FA5}">
                      <a16:colId xmlns:a16="http://schemas.microsoft.com/office/drawing/2014/main" val="2961100728"/>
                    </a:ext>
                  </a:extLst>
                </a:gridCol>
                <a:gridCol w="2377004">
                  <a:extLst>
                    <a:ext uri="{9D8B030D-6E8A-4147-A177-3AD203B41FA5}">
                      <a16:colId xmlns:a16="http://schemas.microsoft.com/office/drawing/2014/main" val="1475691671"/>
                    </a:ext>
                  </a:extLst>
                </a:gridCol>
                <a:gridCol w="907921">
                  <a:extLst>
                    <a:ext uri="{9D8B030D-6E8A-4147-A177-3AD203B41FA5}">
                      <a16:colId xmlns:a16="http://schemas.microsoft.com/office/drawing/2014/main" val="418737976"/>
                    </a:ext>
                  </a:extLst>
                </a:gridCol>
                <a:gridCol w="892366">
                  <a:extLst>
                    <a:ext uri="{9D8B030D-6E8A-4147-A177-3AD203B41FA5}">
                      <a16:colId xmlns:a16="http://schemas.microsoft.com/office/drawing/2014/main" val="1090730691"/>
                    </a:ext>
                  </a:extLst>
                </a:gridCol>
                <a:gridCol w="661012">
                  <a:extLst>
                    <a:ext uri="{9D8B030D-6E8A-4147-A177-3AD203B41FA5}">
                      <a16:colId xmlns:a16="http://schemas.microsoft.com/office/drawing/2014/main" val="3883887707"/>
                    </a:ext>
                  </a:extLst>
                </a:gridCol>
                <a:gridCol w="638978">
                  <a:extLst>
                    <a:ext uri="{9D8B030D-6E8A-4147-A177-3AD203B41FA5}">
                      <a16:colId xmlns:a16="http://schemas.microsoft.com/office/drawing/2014/main" val="722049086"/>
                    </a:ext>
                  </a:extLst>
                </a:gridCol>
                <a:gridCol w="738130">
                  <a:extLst>
                    <a:ext uri="{9D8B030D-6E8A-4147-A177-3AD203B41FA5}">
                      <a16:colId xmlns:a16="http://schemas.microsoft.com/office/drawing/2014/main" val="2221024368"/>
                    </a:ext>
                  </a:extLst>
                </a:gridCol>
                <a:gridCol w="638979">
                  <a:extLst>
                    <a:ext uri="{9D8B030D-6E8A-4147-A177-3AD203B41FA5}">
                      <a16:colId xmlns:a16="http://schemas.microsoft.com/office/drawing/2014/main" val="168382776"/>
                    </a:ext>
                  </a:extLst>
                </a:gridCol>
                <a:gridCol w="627961">
                  <a:extLst>
                    <a:ext uri="{9D8B030D-6E8A-4147-A177-3AD203B41FA5}">
                      <a16:colId xmlns:a16="http://schemas.microsoft.com/office/drawing/2014/main" val="330113338"/>
                    </a:ext>
                  </a:extLst>
                </a:gridCol>
                <a:gridCol w="816461">
                  <a:extLst>
                    <a:ext uri="{9D8B030D-6E8A-4147-A177-3AD203B41FA5}">
                      <a16:colId xmlns:a16="http://schemas.microsoft.com/office/drawing/2014/main" val="3303481828"/>
                    </a:ext>
                  </a:extLst>
                </a:gridCol>
              </a:tblGrid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819403"/>
                  </a:ext>
                </a:extLst>
              </a:tr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813793"/>
                  </a:ext>
                </a:extLst>
              </a:tr>
              <a:tr h="41718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035652"/>
                  </a:ext>
                </a:extLst>
              </a:tr>
              <a:tr h="52289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247316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018270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552627"/>
                  </a:ext>
                </a:extLst>
              </a:tr>
              <a:tr h="2420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155923"/>
                  </a:ext>
                </a:extLst>
              </a:tr>
            </a:tbl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E73654CB-349F-464A-B526-040110C286B7}"/>
              </a:ext>
            </a:extLst>
          </p:cNvPr>
          <p:cNvSpPr txBox="1">
            <a:spLocks/>
          </p:cNvSpPr>
          <p:nvPr/>
        </p:nvSpPr>
        <p:spPr>
          <a:xfrm>
            <a:off x="-1" y="469557"/>
            <a:ext cx="12192000" cy="187822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Ocupación de </a:t>
            </a:r>
          </a:p>
          <a:p>
            <a:pPr algn="ctr"/>
            <a:r>
              <a:rPr lang="es-CO" sz="5400" b="1" dirty="0">
                <a:solidFill>
                  <a:schemeClr val="accent6">
                    <a:lumMod val="50000"/>
                  </a:schemeClr>
                </a:solidFill>
              </a:rPr>
              <a:t>Salones de Doctorado</a:t>
            </a:r>
          </a:p>
          <a:p>
            <a:pPr algn="ctr">
              <a:lnSpc>
                <a:spcPct val="110000"/>
              </a:lnSpc>
            </a:pPr>
            <a:r>
              <a:rPr lang="es-CO" sz="4000" b="1" dirty="0">
                <a:solidFill>
                  <a:schemeClr val="accent6">
                    <a:lumMod val="75000"/>
                  </a:schemeClr>
                </a:solidFill>
              </a:rPr>
              <a:t>2023-2/2022-2</a:t>
            </a:r>
          </a:p>
        </p:txBody>
      </p:sp>
    </p:spTree>
    <p:extLst>
      <p:ext uri="{BB962C8B-B14F-4D97-AF65-F5344CB8AC3E}">
        <p14:creationId xmlns:p14="http://schemas.microsoft.com/office/powerpoint/2010/main" val="3060433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ACB7E215-9D34-4750-9A60-7ECDD99BD1B8}"/>
              </a:ext>
            </a:extLst>
          </p:cNvPr>
          <p:cNvSpPr txBox="1">
            <a:spLocks/>
          </p:cNvSpPr>
          <p:nvPr/>
        </p:nvSpPr>
        <p:spPr>
          <a:xfrm>
            <a:off x="2724665" y="468334"/>
            <a:ext cx="6742669" cy="11415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Salones de Doctorado</a:t>
            </a: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Ocupación por salón (total)</a:t>
            </a:r>
            <a:endParaRPr lang="es-C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498E55EF-02AA-4336-A85A-C6B549B75D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319512"/>
              </p:ext>
            </p:extLst>
          </p:nvPr>
        </p:nvGraphicFramePr>
        <p:xfrm>
          <a:off x="1330038" y="2047007"/>
          <a:ext cx="9825642" cy="3771899"/>
        </p:xfrm>
        <a:graphic>
          <a:graphicData uri="http://schemas.openxmlformats.org/drawingml/2006/table">
            <a:tbl>
              <a:tblPr/>
              <a:tblGrid>
                <a:gridCol w="1153389">
                  <a:extLst>
                    <a:ext uri="{9D8B030D-6E8A-4147-A177-3AD203B41FA5}">
                      <a16:colId xmlns:a16="http://schemas.microsoft.com/office/drawing/2014/main" val="1405808336"/>
                    </a:ext>
                  </a:extLst>
                </a:gridCol>
                <a:gridCol w="1597284">
                  <a:extLst>
                    <a:ext uri="{9D8B030D-6E8A-4147-A177-3AD203B41FA5}">
                      <a16:colId xmlns:a16="http://schemas.microsoft.com/office/drawing/2014/main" val="1340886409"/>
                    </a:ext>
                  </a:extLst>
                </a:gridCol>
                <a:gridCol w="2366760">
                  <a:extLst>
                    <a:ext uri="{9D8B030D-6E8A-4147-A177-3AD203B41FA5}">
                      <a16:colId xmlns:a16="http://schemas.microsoft.com/office/drawing/2014/main" val="2512889124"/>
                    </a:ext>
                  </a:extLst>
                </a:gridCol>
                <a:gridCol w="2295041">
                  <a:extLst>
                    <a:ext uri="{9D8B030D-6E8A-4147-A177-3AD203B41FA5}">
                      <a16:colId xmlns:a16="http://schemas.microsoft.com/office/drawing/2014/main" val="1097325715"/>
                    </a:ext>
                  </a:extLst>
                </a:gridCol>
                <a:gridCol w="2413168">
                  <a:extLst>
                    <a:ext uri="{9D8B030D-6E8A-4147-A177-3AD203B41FA5}">
                      <a16:colId xmlns:a16="http://schemas.microsoft.com/office/drawing/2014/main" val="1549711964"/>
                    </a:ext>
                  </a:extLst>
                </a:gridCol>
              </a:tblGrid>
              <a:tr h="305417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41336"/>
                  </a:ext>
                </a:extLst>
              </a:tr>
              <a:tr h="1007875"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902675"/>
                  </a:ext>
                </a:extLst>
              </a:tr>
              <a:tr h="305417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Salones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983478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125377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079734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54G2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520813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495626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105166"/>
                  </a:ext>
                </a:extLst>
              </a:tr>
              <a:tr h="3054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7584091"/>
                  </a:ext>
                </a:extLst>
              </a:tr>
              <a:tr h="32068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644391"/>
                  </a:ext>
                </a:extLst>
              </a:tr>
            </a:tbl>
          </a:graphicData>
        </a:graphic>
      </p:graphicFrame>
      <p:sp>
        <p:nvSpPr>
          <p:cNvPr id="9" name="Rectángulo: esquinas redondeadas 8">
            <a:hlinkClick r:id="rId2" action="ppaction://hlinksldjump"/>
            <a:extLst>
              <a:ext uri="{FF2B5EF4-FFF2-40B4-BE49-F238E27FC236}">
                <a16:creationId xmlns:a16="http://schemas.microsoft.com/office/drawing/2014/main" id="{83ABFD1B-C54B-4B93-B677-DC29E9668F51}"/>
              </a:ext>
            </a:extLst>
          </p:cNvPr>
          <p:cNvSpPr/>
          <p:nvPr/>
        </p:nvSpPr>
        <p:spPr>
          <a:xfrm>
            <a:off x="10255274" y="6086845"/>
            <a:ext cx="1445740" cy="5924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6">
                    <a:lumMod val="50000"/>
                  </a:schemeClr>
                </a:solidFill>
              </a:rPr>
              <a:t>Contenido</a:t>
            </a:r>
          </a:p>
        </p:txBody>
      </p:sp>
    </p:spTree>
    <p:extLst>
      <p:ext uri="{BB962C8B-B14F-4D97-AF65-F5344CB8AC3E}">
        <p14:creationId xmlns:p14="http://schemas.microsoft.com/office/powerpoint/2010/main" val="19186641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656" y="32370"/>
            <a:ext cx="3007679" cy="928571"/>
          </a:xfrm>
          <a:prstGeom prst="rect">
            <a:avLst/>
          </a:prstGeom>
        </p:spPr>
      </p:pic>
      <p:sp>
        <p:nvSpPr>
          <p:cNvPr id="6" name="Título 9">
            <a:extLst>
              <a:ext uri="{FF2B5EF4-FFF2-40B4-BE49-F238E27FC236}">
                <a16:creationId xmlns:a16="http://schemas.microsoft.com/office/drawing/2014/main" id="{7D001CE8-36D1-47A4-A6A2-17D7CD79F4BF}"/>
              </a:ext>
            </a:extLst>
          </p:cNvPr>
          <p:cNvSpPr txBox="1">
            <a:spLocks/>
          </p:cNvSpPr>
          <p:nvPr/>
        </p:nvSpPr>
        <p:spPr>
          <a:xfrm>
            <a:off x="1112520" y="855500"/>
            <a:ext cx="10504180" cy="3566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4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Indicadores de</a:t>
            </a:r>
            <a:br>
              <a:rPr lang="es-CO" sz="6000" dirty="0"/>
            </a:br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Ocupación de 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600" b="1" dirty="0">
                <a:solidFill>
                  <a:schemeClr val="accent6">
                    <a:lumMod val="75000"/>
                  </a:schemeClr>
                </a:solidFill>
              </a:rPr>
              <a:t>Laboratorios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616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EEFFBE91-5F23-4552-BF3A-8AB4DF7A7FBD}"/>
              </a:ext>
            </a:extLst>
          </p:cNvPr>
          <p:cNvSpPr txBox="1">
            <a:spLocks/>
          </p:cNvSpPr>
          <p:nvPr/>
        </p:nvSpPr>
        <p:spPr>
          <a:xfrm>
            <a:off x="1168640" y="289189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Distribución de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Laboratorios</a:t>
            </a:r>
            <a:r>
              <a:rPr lang="es-CO" b="1" dirty="0"/>
              <a:t>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B402C68B-3148-412C-B9BC-E82621722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872956"/>
              </p:ext>
            </p:extLst>
          </p:nvPr>
        </p:nvGraphicFramePr>
        <p:xfrm>
          <a:off x="6419863" y="3763099"/>
          <a:ext cx="5069218" cy="242337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860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2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7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Concepto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Nro. De salones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Nro. De sillas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Laboratorios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Laboratorio</a:t>
                      </a:r>
                      <a:r>
                        <a:rPr lang="es-CO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y Salas de Usuario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Laboratorio y salón de clases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116</a:t>
                      </a:r>
                      <a:endParaRPr lang="en-US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2.228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12 Tabla">
            <a:extLst>
              <a:ext uri="{FF2B5EF4-FFF2-40B4-BE49-F238E27FC236}">
                <a16:creationId xmlns:a16="http://schemas.microsoft.com/office/drawing/2014/main" id="{837D2C74-70F4-44D5-BA21-30E33D824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045851"/>
              </p:ext>
            </p:extLst>
          </p:nvPr>
        </p:nvGraphicFramePr>
        <p:xfrm>
          <a:off x="1555977" y="2509320"/>
          <a:ext cx="4633341" cy="182880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443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9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711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Descripción </a:t>
                      </a:r>
                      <a:endParaRPr lang="es-CO" sz="1800" b="1" dirty="0">
                        <a:solidFill>
                          <a:schemeClr val="bg1"/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Cantidad</a:t>
                      </a:r>
                      <a:endParaRPr lang="es-CO" sz="1800" b="1" dirty="0">
                        <a:solidFill>
                          <a:schemeClr val="bg1"/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7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+mn-lt"/>
                        </a:rPr>
                        <a:t>Laboratorios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u="none" dirty="0">
                          <a:latin typeface="+mn-lt"/>
                        </a:rPr>
                        <a:t>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2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+mn-lt"/>
                        </a:rPr>
                        <a:t>Laboratorio y Salas de Usuarios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dirty="0">
                          <a:latin typeface="+mn-lt"/>
                        </a:rPr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50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+mn-lt"/>
                        </a:rPr>
                        <a:t>Laboratorios y Salones de clase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495"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TOTAL</a:t>
                      </a:r>
                      <a:endParaRPr lang="es-CO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b="1" u="none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11 CuadroTexto">
            <a:extLst>
              <a:ext uri="{FF2B5EF4-FFF2-40B4-BE49-F238E27FC236}">
                <a16:creationId xmlns:a16="http://schemas.microsoft.com/office/drawing/2014/main" id="{0FD79460-A7ED-4597-8F92-5FB410572A8D}"/>
              </a:ext>
            </a:extLst>
          </p:cNvPr>
          <p:cNvSpPr txBox="1"/>
          <p:nvPr/>
        </p:nvSpPr>
        <p:spPr>
          <a:xfrm>
            <a:off x="1544593" y="2019409"/>
            <a:ext cx="4644725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RESUMEN POR TIPO</a:t>
            </a:r>
          </a:p>
        </p:txBody>
      </p:sp>
      <p:sp>
        <p:nvSpPr>
          <p:cNvPr id="13" name="11 CuadroTexto">
            <a:extLst>
              <a:ext uri="{FF2B5EF4-FFF2-40B4-BE49-F238E27FC236}">
                <a16:creationId xmlns:a16="http://schemas.microsoft.com/office/drawing/2014/main" id="{6EC8CA9B-2737-4DAE-B2FE-FB37905D0D09}"/>
              </a:ext>
            </a:extLst>
          </p:cNvPr>
          <p:cNvSpPr txBox="1"/>
          <p:nvPr/>
        </p:nvSpPr>
        <p:spPr>
          <a:xfrm>
            <a:off x="6419862" y="3254443"/>
            <a:ext cx="5069217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es-CO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kern="0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</a:lstStyle>
          <a:p>
            <a:r>
              <a:rPr lang="es-CO" dirty="0"/>
              <a:t>LABORATORIOS CAMPUS</a:t>
            </a:r>
          </a:p>
        </p:txBody>
      </p:sp>
    </p:spTree>
    <p:extLst>
      <p:ext uri="{BB962C8B-B14F-4D97-AF65-F5344CB8AC3E}">
        <p14:creationId xmlns:p14="http://schemas.microsoft.com/office/powerpoint/2010/main" val="745509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52DCD41C-4120-4877-B704-05D11D764A58}"/>
              </a:ext>
            </a:extLst>
          </p:cNvPr>
          <p:cNvSpPr txBox="1">
            <a:spLocks/>
          </p:cNvSpPr>
          <p:nvPr/>
        </p:nvSpPr>
        <p:spPr>
          <a:xfrm>
            <a:off x="1066800" y="284263"/>
            <a:ext cx="10058400" cy="73410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 </a:t>
            </a:r>
            <a:r>
              <a:rPr lang="es-CO" sz="4400" b="1" dirty="0">
                <a:solidFill>
                  <a:schemeClr val="accent6">
                    <a:lumMod val="50000"/>
                  </a:schemeClr>
                </a:solidFill>
              </a:rPr>
              <a:t>Laboratorios</a:t>
            </a:r>
            <a:r>
              <a:rPr lang="es-CO" sz="4400" b="1" dirty="0"/>
              <a:t>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6E54D8C-0B3C-6018-2D6F-EC4E30BB3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60473"/>
              </p:ext>
            </p:extLst>
          </p:nvPr>
        </p:nvGraphicFramePr>
        <p:xfrm>
          <a:off x="1154230" y="1173892"/>
          <a:ext cx="10013481" cy="5102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824">
                  <a:extLst>
                    <a:ext uri="{9D8B030D-6E8A-4147-A177-3AD203B41FA5}">
                      <a16:colId xmlns:a16="http://schemas.microsoft.com/office/drawing/2014/main" val="2409918864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400507270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859142861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2086976757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4191256089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95675183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1923095277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66889946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854078107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2072835638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723636124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621570579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1072244904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538638826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157063278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547308324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3072824149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1496891318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1752284717"/>
                    </a:ext>
                  </a:extLst>
                </a:gridCol>
                <a:gridCol w="419537">
                  <a:extLst>
                    <a:ext uri="{9D8B030D-6E8A-4147-A177-3AD203B41FA5}">
                      <a16:colId xmlns:a16="http://schemas.microsoft.com/office/drawing/2014/main" val="874850938"/>
                    </a:ext>
                  </a:extLst>
                </a:gridCol>
                <a:gridCol w="514527">
                  <a:extLst>
                    <a:ext uri="{9D8B030D-6E8A-4147-A177-3AD203B41FA5}">
                      <a16:colId xmlns:a16="http://schemas.microsoft.com/office/drawing/2014/main" val="3869976331"/>
                    </a:ext>
                  </a:extLst>
                </a:gridCol>
                <a:gridCol w="664927">
                  <a:extLst>
                    <a:ext uri="{9D8B030D-6E8A-4147-A177-3AD203B41FA5}">
                      <a16:colId xmlns:a16="http://schemas.microsoft.com/office/drawing/2014/main" val="398442269"/>
                    </a:ext>
                  </a:extLst>
                </a:gridCol>
              </a:tblGrid>
              <a:tr h="1793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Aulas (No. Sillas)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BKCP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CANCH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199386"/>
                  </a:ext>
                </a:extLst>
              </a:tr>
              <a:tr h="4541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Número</a:t>
                      </a:r>
                      <a:r>
                        <a:rPr lang="en-U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1000" b="0" i="0" u="none" strike="noStrike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salones</a:t>
                      </a:r>
                      <a:endParaRPr lang="en-US" sz="1000" b="0" i="0" u="none" strike="noStrike" dirty="0" err="1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Capacidad</a:t>
                      </a:r>
                      <a:r>
                        <a:rPr lang="en-U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000" b="0" i="0" u="none" strike="noStrike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sillas</a:t>
                      </a:r>
                      <a:r>
                        <a:rPr lang="en-US" sz="10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/hora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913175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438731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054280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118179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996319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517555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512430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7796949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3293093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441450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349459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751818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396063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579867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104726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37991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7807320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02600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3725228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628692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727668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567575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976019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7016614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104487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581290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7808778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027582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349869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7074319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744355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5817989"/>
                  </a:ext>
                </a:extLst>
              </a:tr>
              <a:tr h="1342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8635621"/>
                  </a:ext>
                </a:extLst>
              </a:tr>
              <a:tr h="16105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 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       2.355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176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1425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6396335"/>
            <a:ext cx="428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los laboratorios del Hospital. </a:t>
            </a:r>
          </a:p>
          <a:p>
            <a:r>
              <a:rPr lang="es-CO" sz="1200" dirty="0">
                <a:solidFill>
                  <a:schemeClr val="bg1"/>
                </a:solidFill>
              </a:rPr>
              <a:t>Total de laboratorios utilizados para el cálculo del índice: 60. 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DB5C5E-53CF-483C-AE06-B68F730BDB49}"/>
              </a:ext>
            </a:extLst>
          </p:cNvPr>
          <p:cNvSpPr txBox="1">
            <a:spLocks/>
          </p:cNvSpPr>
          <p:nvPr/>
        </p:nvSpPr>
        <p:spPr>
          <a:xfrm>
            <a:off x="1066800" y="-21990"/>
            <a:ext cx="10058400" cy="14707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s-CO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 </a:t>
            </a:r>
          </a:p>
          <a:p>
            <a:pPr algn="ctr">
              <a:lnSpc>
                <a:spcPct val="120000"/>
              </a:lnSpc>
            </a:pPr>
            <a:r>
              <a:rPr lang="es-CO" sz="4400" b="1" dirty="0">
                <a:solidFill>
                  <a:schemeClr val="accent6">
                    <a:lumMod val="50000"/>
                  </a:schemeClr>
                </a:solidFill>
              </a:rPr>
              <a:t>Laboratorios </a:t>
            </a:r>
            <a:r>
              <a:rPr lang="es-CO" sz="4400" b="1" i="1" dirty="0">
                <a:solidFill>
                  <a:schemeClr val="accent6">
                    <a:lumMod val="50000"/>
                  </a:schemeClr>
                </a:solidFill>
              </a:rPr>
              <a:t>Programados</a:t>
            </a:r>
            <a:r>
              <a:rPr lang="es-CO" sz="4400" b="1" dirty="0"/>
              <a:t>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973209C5-3366-4475-B688-9E684B91B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975003"/>
              </p:ext>
            </p:extLst>
          </p:nvPr>
        </p:nvGraphicFramePr>
        <p:xfrm>
          <a:off x="1517985" y="1448756"/>
          <a:ext cx="9156029" cy="4675315"/>
        </p:xfrm>
        <a:graphic>
          <a:graphicData uri="http://schemas.openxmlformats.org/drawingml/2006/table">
            <a:tbl>
              <a:tblPr/>
              <a:tblGrid>
                <a:gridCol w="856602">
                  <a:extLst>
                    <a:ext uri="{9D8B030D-6E8A-4147-A177-3AD203B41FA5}">
                      <a16:colId xmlns:a16="http://schemas.microsoft.com/office/drawing/2014/main" val="1941984840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500865512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2442144640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3644968735"/>
                    </a:ext>
                  </a:extLst>
                </a:gridCol>
                <a:gridCol w="485116">
                  <a:extLst>
                    <a:ext uri="{9D8B030D-6E8A-4147-A177-3AD203B41FA5}">
                      <a16:colId xmlns:a16="http://schemas.microsoft.com/office/drawing/2014/main" val="1947084033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2781313931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3242819783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2730886064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3277848355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3862289121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3834261558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870854428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1149143118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1566212831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3487142394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4172393224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2242486698"/>
                    </a:ext>
                  </a:extLst>
                </a:gridCol>
                <a:gridCol w="384597">
                  <a:extLst>
                    <a:ext uri="{9D8B030D-6E8A-4147-A177-3AD203B41FA5}">
                      <a16:colId xmlns:a16="http://schemas.microsoft.com/office/drawing/2014/main" val="3242255055"/>
                    </a:ext>
                  </a:extLst>
                </a:gridCol>
                <a:gridCol w="844948">
                  <a:extLst>
                    <a:ext uri="{9D8B030D-6E8A-4147-A177-3AD203B41FA5}">
                      <a16:colId xmlns:a16="http://schemas.microsoft.com/office/drawing/2014/main" val="635616602"/>
                    </a:ext>
                  </a:extLst>
                </a:gridCol>
                <a:gridCol w="815811">
                  <a:extLst>
                    <a:ext uri="{9D8B030D-6E8A-4147-A177-3AD203B41FA5}">
                      <a16:colId xmlns:a16="http://schemas.microsoft.com/office/drawing/2014/main" val="1642414947"/>
                    </a:ext>
                  </a:extLst>
                </a:gridCol>
              </a:tblGrid>
              <a:tr h="15749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Aulas (No.  Sillas)</a:t>
                      </a:r>
                    </a:p>
                  </a:txBody>
                  <a:tcPr marL="3872" marR="3872" marT="387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BKCP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B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C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D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E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F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G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I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J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K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M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L1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L2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L3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L4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L5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L6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305806"/>
                  </a:ext>
                </a:extLst>
              </a:tr>
              <a:tr h="37798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Número Laboratorios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Capacidad Sillas / hora</a:t>
                      </a:r>
                    </a:p>
                  </a:txBody>
                  <a:tcPr marL="3872" marR="3872" marT="387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633384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050933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230027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356715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110320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318605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14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14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824302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75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8622522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698215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17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17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7875135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5852650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220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181777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22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091539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240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6463424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75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598618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52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895584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27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27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0723599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6746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180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784627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33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33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883515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34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34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173401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108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0736246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120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7122040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42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521466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50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50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3118135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75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5595044"/>
                  </a:ext>
                </a:extLst>
              </a:tr>
              <a:tr h="152994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90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3D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90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649615"/>
                  </a:ext>
                </a:extLst>
              </a:tr>
              <a:tr h="161993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3872" marR="3872" marT="38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60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1.503</a:t>
                      </a:r>
                    </a:p>
                  </a:txBody>
                  <a:tcPr marL="3872" marR="3872" marT="387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2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835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14036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6581001"/>
            <a:ext cx="29481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los laboratorios del Hospital.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73376A0-61C2-47F1-9B48-104D0D9FA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156489"/>
              </p:ext>
            </p:extLst>
          </p:nvPr>
        </p:nvGraphicFramePr>
        <p:xfrm>
          <a:off x="1601199" y="1470746"/>
          <a:ext cx="8667890" cy="4831446"/>
        </p:xfrm>
        <a:graphic>
          <a:graphicData uri="http://schemas.openxmlformats.org/drawingml/2006/table">
            <a:tbl>
              <a:tblPr firstRow="1" bandRow="1"/>
              <a:tblGrid>
                <a:gridCol w="716536">
                  <a:extLst>
                    <a:ext uri="{9D8B030D-6E8A-4147-A177-3AD203B41FA5}">
                      <a16:colId xmlns:a16="http://schemas.microsoft.com/office/drawing/2014/main" val="806426008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1991510695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1489280427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2028429518"/>
                    </a:ext>
                  </a:extLst>
                </a:gridCol>
                <a:gridCol w="405793">
                  <a:extLst>
                    <a:ext uri="{9D8B030D-6E8A-4147-A177-3AD203B41FA5}">
                      <a16:colId xmlns:a16="http://schemas.microsoft.com/office/drawing/2014/main" val="3305509137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1898676626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3141942220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1698748409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4171080736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4249922524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118629754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931190997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2584726329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1320133659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2673907243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2010295239"/>
                    </a:ext>
                  </a:extLst>
                </a:gridCol>
                <a:gridCol w="321710">
                  <a:extLst>
                    <a:ext uri="{9D8B030D-6E8A-4147-A177-3AD203B41FA5}">
                      <a16:colId xmlns:a16="http://schemas.microsoft.com/office/drawing/2014/main" val="1465039450"/>
                    </a:ext>
                  </a:extLst>
                </a:gridCol>
                <a:gridCol w="321930">
                  <a:extLst>
                    <a:ext uri="{9D8B030D-6E8A-4147-A177-3AD203B41FA5}">
                      <a16:colId xmlns:a16="http://schemas.microsoft.com/office/drawing/2014/main" val="2865903466"/>
                    </a:ext>
                  </a:extLst>
                </a:gridCol>
                <a:gridCol w="397769">
                  <a:extLst>
                    <a:ext uri="{9D8B030D-6E8A-4147-A177-3AD203B41FA5}">
                      <a16:colId xmlns:a16="http://schemas.microsoft.com/office/drawing/2014/main" val="3709683374"/>
                    </a:ext>
                  </a:extLst>
                </a:gridCol>
                <a:gridCol w="990283">
                  <a:extLst>
                    <a:ext uri="{9D8B030D-6E8A-4147-A177-3AD203B41FA5}">
                      <a16:colId xmlns:a16="http://schemas.microsoft.com/office/drawing/2014/main" val="3817149509"/>
                    </a:ext>
                  </a:extLst>
                </a:gridCol>
                <a:gridCol w="1009929">
                  <a:extLst>
                    <a:ext uri="{9D8B030D-6E8A-4147-A177-3AD203B41FA5}">
                      <a16:colId xmlns:a16="http://schemas.microsoft.com/office/drawing/2014/main" val="1144884105"/>
                    </a:ext>
                  </a:extLst>
                </a:gridCol>
              </a:tblGrid>
              <a:tr h="23765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Aulas (No. Sillas)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BKCP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B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C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CANCH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D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E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F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G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I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J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K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M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L1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L2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L3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L4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L5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L6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775138"/>
                  </a:ext>
                </a:extLst>
              </a:tr>
              <a:tr h="2953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Número de salones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Capacidad sillas/hora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850439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247807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198092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783837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423763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35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150321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952668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120683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849362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580775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48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0559612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1916870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45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518343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48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605078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17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073266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54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415199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140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471066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7619600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65238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392775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083576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27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5012526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129100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474799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64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128014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7979366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34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4293688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3268019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120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056373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42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8219517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50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787890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75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335934"/>
                  </a:ext>
                </a:extLst>
              </a:tr>
              <a:tr h="11882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90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9075311"/>
                  </a:ext>
                </a:extLst>
              </a:tr>
              <a:tr h="28637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Total general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11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55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Leelawadee UI" panose="020B0502040204020203" pitchFamily="34" charset="-34"/>
                        </a:rPr>
                        <a:t>732</a:t>
                      </a:r>
                    </a:p>
                  </a:txBody>
                  <a:tcPr marL="3066" marR="3066" marT="30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898861"/>
                  </a:ext>
                </a:extLst>
              </a:tr>
            </a:tbl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8F4696E4-8A63-44F5-9E46-19FE1DC4DB4D}"/>
              </a:ext>
            </a:extLst>
          </p:cNvPr>
          <p:cNvSpPr txBox="1">
            <a:spLocks/>
          </p:cNvSpPr>
          <p:nvPr/>
        </p:nvSpPr>
        <p:spPr>
          <a:xfrm>
            <a:off x="1066799" y="0"/>
            <a:ext cx="10058400" cy="14707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s-CO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 </a:t>
            </a:r>
          </a:p>
          <a:p>
            <a:pPr algn="ctr">
              <a:lnSpc>
                <a:spcPct val="120000"/>
              </a:lnSpc>
            </a:pPr>
            <a:r>
              <a:rPr lang="es-CO" sz="4400" b="1" dirty="0">
                <a:solidFill>
                  <a:schemeClr val="accent6">
                    <a:lumMod val="50000"/>
                  </a:schemeClr>
                </a:solidFill>
              </a:rPr>
              <a:t>Laboratorios </a:t>
            </a:r>
            <a:r>
              <a:rPr lang="es-CO" sz="4400" b="1" i="1" dirty="0">
                <a:solidFill>
                  <a:schemeClr val="accent6">
                    <a:lumMod val="50000"/>
                  </a:schemeClr>
                </a:solidFill>
              </a:rPr>
              <a:t>no programados</a:t>
            </a:r>
            <a:r>
              <a:rPr lang="es-CO" sz="4400" b="1" dirty="0"/>
              <a:t>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3530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949320" y="5615751"/>
            <a:ext cx="452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i="1" dirty="0"/>
              <a:t>Total de salones ocupados para el cálculo del índice: 7</a:t>
            </a:r>
          </a:p>
          <a:p>
            <a:endParaRPr lang="es-CO" sz="1400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607A87C3-AD23-4153-A8C0-235618AA332B}"/>
              </a:ext>
            </a:extLst>
          </p:cNvPr>
          <p:cNvSpPr txBox="1">
            <a:spLocks/>
          </p:cNvSpPr>
          <p:nvPr/>
        </p:nvSpPr>
        <p:spPr>
          <a:xfrm>
            <a:off x="-1" y="512984"/>
            <a:ext cx="12192000" cy="11415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</a:t>
            </a:r>
          </a:p>
          <a:p>
            <a:pPr algn="ctr"/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Ocupación de Laboratorios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45F326B-1AAE-4697-A93F-B275CC3FB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590419"/>
              </p:ext>
            </p:extLst>
          </p:nvPr>
        </p:nvGraphicFramePr>
        <p:xfrm>
          <a:off x="1877095" y="2152658"/>
          <a:ext cx="8668827" cy="2960132"/>
        </p:xfrm>
        <a:graphic>
          <a:graphicData uri="http://schemas.openxmlformats.org/drawingml/2006/table">
            <a:tbl>
              <a:tblPr/>
              <a:tblGrid>
                <a:gridCol w="885854">
                  <a:extLst>
                    <a:ext uri="{9D8B030D-6E8A-4147-A177-3AD203B41FA5}">
                      <a16:colId xmlns:a16="http://schemas.microsoft.com/office/drawing/2014/main" val="2389865350"/>
                    </a:ext>
                  </a:extLst>
                </a:gridCol>
                <a:gridCol w="2875653">
                  <a:extLst>
                    <a:ext uri="{9D8B030D-6E8A-4147-A177-3AD203B41FA5}">
                      <a16:colId xmlns:a16="http://schemas.microsoft.com/office/drawing/2014/main" val="3725719750"/>
                    </a:ext>
                  </a:extLst>
                </a:gridCol>
                <a:gridCol w="1766454">
                  <a:extLst>
                    <a:ext uri="{9D8B030D-6E8A-4147-A177-3AD203B41FA5}">
                      <a16:colId xmlns:a16="http://schemas.microsoft.com/office/drawing/2014/main" val="3691387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129445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734185486"/>
                    </a:ext>
                  </a:extLst>
                </a:gridCol>
                <a:gridCol w="1041902">
                  <a:extLst>
                    <a:ext uri="{9D8B030D-6E8A-4147-A177-3AD203B41FA5}">
                      <a16:colId xmlns:a16="http://schemas.microsoft.com/office/drawing/2014/main" val="2211387906"/>
                    </a:ext>
                  </a:extLst>
                </a:gridCol>
              </a:tblGrid>
              <a:tr h="53464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599223"/>
                  </a:ext>
                </a:extLst>
              </a:tr>
              <a:tr h="55298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60202"/>
                  </a:ext>
                </a:extLst>
              </a:tr>
              <a:tr h="5338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275282"/>
                  </a:ext>
                </a:extLst>
              </a:tr>
              <a:tr h="53827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069194"/>
                  </a:ext>
                </a:extLst>
              </a:tr>
              <a:tr h="47958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372994"/>
                  </a:ext>
                </a:extLst>
              </a:tr>
              <a:tr h="3207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059123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BFFE1C1C-8622-4945-8E7F-03E7DD1BB569}"/>
              </a:ext>
            </a:extLst>
          </p:cNvPr>
          <p:cNvSpPr txBox="1"/>
          <p:nvPr/>
        </p:nvSpPr>
        <p:spPr>
          <a:xfrm>
            <a:off x="1294444" y="587736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A9D7C06A-30F6-459D-8C3C-006F501F4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843103"/>
              </p:ext>
            </p:extLst>
          </p:nvPr>
        </p:nvGraphicFramePr>
        <p:xfrm>
          <a:off x="5647038" y="5119933"/>
          <a:ext cx="4898883" cy="48867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71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70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8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86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8780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4C4CE58-CD64-47FF-80CF-7884E1AAA451}"/>
              </a:ext>
            </a:extLst>
          </p:cNvPr>
          <p:cNvSpPr txBox="1"/>
          <p:nvPr/>
        </p:nvSpPr>
        <p:spPr>
          <a:xfrm>
            <a:off x="1294444" y="587736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505DEBF-6628-47BA-AB12-205AB77BC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641576"/>
              </p:ext>
            </p:extLst>
          </p:nvPr>
        </p:nvGraphicFramePr>
        <p:xfrm>
          <a:off x="1595997" y="2496065"/>
          <a:ext cx="9000003" cy="2980304"/>
        </p:xfrm>
        <a:graphic>
          <a:graphicData uri="http://schemas.openxmlformats.org/drawingml/2006/table">
            <a:tbl>
              <a:tblPr/>
              <a:tblGrid>
                <a:gridCol w="701191">
                  <a:extLst>
                    <a:ext uri="{9D8B030D-6E8A-4147-A177-3AD203B41FA5}">
                      <a16:colId xmlns:a16="http://schemas.microsoft.com/office/drawing/2014/main" val="2961100728"/>
                    </a:ext>
                  </a:extLst>
                </a:gridCol>
                <a:gridCol w="2377004">
                  <a:extLst>
                    <a:ext uri="{9D8B030D-6E8A-4147-A177-3AD203B41FA5}">
                      <a16:colId xmlns:a16="http://schemas.microsoft.com/office/drawing/2014/main" val="1475691671"/>
                    </a:ext>
                  </a:extLst>
                </a:gridCol>
                <a:gridCol w="907921">
                  <a:extLst>
                    <a:ext uri="{9D8B030D-6E8A-4147-A177-3AD203B41FA5}">
                      <a16:colId xmlns:a16="http://schemas.microsoft.com/office/drawing/2014/main" val="418737976"/>
                    </a:ext>
                  </a:extLst>
                </a:gridCol>
                <a:gridCol w="892366">
                  <a:extLst>
                    <a:ext uri="{9D8B030D-6E8A-4147-A177-3AD203B41FA5}">
                      <a16:colId xmlns:a16="http://schemas.microsoft.com/office/drawing/2014/main" val="1090730691"/>
                    </a:ext>
                  </a:extLst>
                </a:gridCol>
                <a:gridCol w="661012">
                  <a:extLst>
                    <a:ext uri="{9D8B030D-6E8A-4147-A177-3AD203B41FA5}">
                      <a16:colId xmlns:a16="http://schemas.microsoft.com/office/drawing/2014/main" val="3883887707"/>
                    </a:ext>
                  </a:extLst>
                </a:gridCol>
                <a:gridCol w="638978">
                  <a:extLst>
                    <a:ext uri="{9D8B030D-6E8A-4147-A177-3AD203B41FA5}">
                      <a16:colId xmlns:a16="http://schemas.microsoft.com/office/drawing/2014/main" val="722049086"/>
                    </a:ext>
                  </a:extLst>
                </a:gridCol>
                <a:gridCol w="738130">
                  <a:extLst>
                    <a:ext uri="{9D8B030D-6E8A-4147-A177-3AD203B41FA5}">
                      <a16:colId xmlns:a16="http://schemas.microsoft.com/office/drawing/2014/main" val="2221024368"/>
                    </a:ext>
                  </a:extLst>
                </a:gridCol>
                <a:gridCol w="638979">
                  <a:extLst>
                    <a:ext uri="{9D8B030D-6E8A-4147-A177-3AD203B41FA5}">
                      <a16:colId xmlns:a16="http://schemas.microsoft.com/office/drawing/2014/main" val="168382776"/>
                    </a:ext>
                  </a:extLst>
                </a:gridCol>
                <a:gridCol w="627961">
                  <a:extLst>
                    <a:ext uri="{9D8B030D-6E8A-4147-A177-3AD203B41FA5}">
                      <a16:colId xmlns:a16="http://schemas.microsoft.com/office/drawing/2014/main" val="330113338"/>
                    </a:ext>
                  </a:extLst>
                </a:gridCol>
                <a:gridCol w="816461">
                  <a:extLst>
                    <a:ext uri="{9D8B030D-6E8A-4147-A177-3AD203B41FA5}">
                      <a16:colId xmlns:a16="http://schemas.microsoft.com/office/drawing/2014/main" val="3303481828"/>
                    </a:ext>
                  </a:extLst>
                </a:gridCol>
              </a:tblGrid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819403"/>
                  </a:ext>
                </a:extLst>
              </a:tr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813793"/>
                  </a:ext>
                </a:extLst>
              </a:tr>
              <a:tr h="41718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035652"/>
                  </a:ext>
                </a:extLst>
              </a:tr>
              <a:tr h="52289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247316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018270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552627"/>
                  </a:ext>
                </a:extLst>
              </a:tr>
              <a:tr h="2420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155923"/>
                  </a:ext>
                </a:extLst>
              </a:tr>
            </a:tbl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E73654CB-349F-464A-B526-040110C286B7}"/>
              </a:ext>
            </a:extLst>
          </p:cNvPr>
          <p:cNvSpPr txBox="1">
            <a:spLocks/>
          </p:cNvSpPr>
          <p:nvPr/>
        </p:nvSpPr>
        <p:spPr>
          <a:xfrm>
            <a:off x="-1" y="469557"/>
            <a:ext cx="12192000" cy="187822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</a:t>
            </a:r>
          </a:p>
          <a:p>
            <a:pPr algn="ctr"/>
            <a:r>
              <a:rPr lang="es-CO" sz="5400" b="1" dirty="0">
                <a:solidFill>
                  <a:schemeClr val="accent6">
                    <a:lumMod val="50000"/>
                  </a:schemeClr>
                </a:solidFill>
              </a:rPr>
              <a:t>Ocupación de Laboratorios</a:t>
            </a:r>
          </a:p>
          <a:p>
            <a:pPr algn="ctr">
              <a:lnSpc>
                <a:spcPct val="110000"/>
              </a:lnSpc>
            </a:pPr>
            <a:r>
              <a:rPr lang="es-CO" sz="4000" b="1" dirty="0">
                <a:solidFill>
                  <a:schemeClr val="accent6">
                    <a:lumMod val="75000"/>
                  </a:schemeClr>
                </a:solidFill>
              </a:rPr>
              <a:t>2023-2/2022-2</a:t>
            </a:r>
          </a:p>
        </p:txBody>
      </p:sp>
    </p:spTree>
    <p:extLst>
      <p:ext uri="{BB962C8B-B14F-4D97-AF65-F5344CB8AC3E}">
        <p14:creationId xmlns:p14="http://schemas.microsoft.com/office/powerpoint/2010/main" val="20610801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656" y="32370"/>
            <a:ext cx="3007679" cy="928571"/>
          </a:xfrm>
          <a:prstGeom prst="rect">
            <a:avLst/>
          </a:prstGeom>
        </p:spPr>
      </p:pic>
      <p:sp>
        <p:nvSpPr>
          <p:cNvPr id="4" name="Título 9">
            <a:extLst>
              <a:ext uri="{FF2B5EF4-FFF2-40B4-BE49-F238E27FC236}">
                <a16:creationId xmlns:a16="http://schemas.microsoft.com/office/drawing/2014/main" id="{EB30FA92-AB90-44C6-ADC2-18D8DF89646F}"/>
              </a:ext>
            </a:extLst>
          </p:cNvPr>
          <p:cNvSpPr txBox="1">
            <a:spLocks/>
          </p:cNvSpPr>
          <p:nvPr/>
        </p:nvSpPr>
        <p:spPr>
          <a:xfrm>
            <a:off x="1121993" y="769003"/>
            <a:ext cx="10504180" cy="3566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4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Indicadores de</a:t>
            </a:r>
            <a:br>
              <a:rPr lang="es-CO" sz="6000" dirty="0"/>
            </a:br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Ocupación de 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600" b="1" dirty="0">
                <a:solidFill>
                  <a:schemeClr val="accent6">
                    <a:lumMod val="75000"/>
                  </a:schemeClr>
                </a:solidFill>
              </a:rPr>
              <a:t>Salas de Usuario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697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656" y="32370"/>
            <a:ext cx="3007679" cy="928571"/>
          </a:xfrm>
          <a:prstGeom prst="rect">
            <a:avLst/>
          </a:prstGeom>
        </p:spPr>
      </p:pic>
      <p:sp>
        <p:nvSpPr>
          <p:cNvPr id="4" name="Título 9">
            <a:extLst>
              <a:ext uri="{FF2B5EF4-FFF2-40B4-BE49-F238E27FC236}">
                <a16:creationId xmlns:a16="http://schemas.microsoft.com/office/drawing/2014/main" id="{BD19E718-129D-4D1D-9625-B4D831B0F092}"/>
              </a:ext>
            </a:extLst>
          </p:cNvPr>
          <p:cNvSpPr txBox="1">
            <a:spLocks/>
          </p:cNvSpPr>
          <p:nvPr/>
        </p:nvSpPr>
        <p:spPr>
          <a:xfrm>
            <a:off x="1049389" y="804700"/>
            <a:ext cx="10504180" cy="3566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4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Indicadores de</a:t>
            </a:r>
            <a:br>
              <a:rPr lang="es-CO" sz="6000" dirty="0"/>
            </a:br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Ocupación de 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600" b="1" dirty="0">
                <a:solidFill>
                  <a:schemeClr val="accent6">
                    <a:lumMod val="75000"/>
                  </a:schemeClr>
                </a:solidFill>
              </a:rPr>
              <a:t>Salones de Clases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502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id="{EEFFBE91-5F23-4552-BF3A-8AB4DF7A7FBD}"/>
              </a:ext>
            </a:extLst>
          </p:cNvPr>
          <p:cNvSpPr txBox="1">
            <a:spLocks/>
          </p:cNvSpPr>
          <p:nvPr/>
        </p:nvSpPr>
        <p:spPr>
          <a:xfrm>
            <a:off x="337577" y="266879"/>
            <a:ext cx="11516846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Distribución de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Salas de Usuario </a:t>
            </a:r>
            <a:r>
              <a:rPr lang="es-CO" b="1" dirty="0"/>
              <a:t>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B402C68B-3148-412C-B9BC-E82621722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385244"/>
              </p:ext>
            </p:extLst>
          </p:nvPr>
        </p:nvGraphicFramePr>
        <p:xfrm>
          <a:off x="6376321" y="2528065"/>
          <a:ext cx="5069218" cy="296165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860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2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7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Concepto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Nro. De salas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Capacidad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+mn-lt"/>
                        </a:rPr>
                        <a:t>Salas</a:t>
                      </a:r>
                      <a:r>
                        <a:rPr lang="es-CO" sz="1800" baseline="0" dirty="0">
                          <a:latin typeface="+mn-lt"/>
                        </a:rPr>
                        <a:t> de usuario</a:t>
                      </a:r>
                      <a:endParaRPr lang="es-CO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+mn-lt"/>
                        </a:rPr>
                        <a:t>Salas de usuario y Laboratorios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+mn-lt"/>
                        </a:rPr>
                        <a:t>Salas</a:t>
                      </a:r>
                      <a:r>
                        <a:rPr lang="es-CO" sz="1800" baseline="0" dirty="0">
                          <a:latin typeface="+mn-lt"/>
                        </a:rPr>
                        <a:t> de usuario y Salón de clase</a:t>
                      </a:r>
                      <a:endParaRPr lang="es-CO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0697391"/>
                  </a:ext>
                </a:extLst>
              </a:tr>
              <a:tr h="37444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+mn-lt"/>
                        </a:rPr>
                        <a:t>Infosalas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2.390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12 Tabla">
            <a:extLst>
              <a:ext uri="{FF2B5EF4-FFF2-40B4-BE49-F238E27FC236}">
                <a16:creationId xmlns:a16="http://schemas.microsoft.com/office/drawing/2014/main" id="{837D2C74-70F4-44D5-BA21-30E33D824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005372"/>
              </p:ext>
            </p:extLst>
          </p:nvPr>
        </p:nvGraphicFramePr>
        <p:xfrm>
          <a:off x="1555977" y="2509320"/>
          <a:ext cx="4633341" cy="298039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443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9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386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Descripción </a:t>
                      </a:r>
                      <a:endParaRPr lang="es-CO" sz="1800" b="1" dirty="0">
                        <a:solidFill>
                          <a:schemeClr val="bg1"/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Cantidad</a:t>
                      </a:r>
                      <a:endParaRPr lang="es-CO" sz="1800" b="1" dirty="0">
                        <a:solidFill>
                          <a:schemeClr val="bg1"/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38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CO" sz="1800" dirty="0">
                          <a:latin typeface="+mn-lt"/>
                        </a:rPr>
                        <a:t>Salas de usuario*</a:t>
                      </a: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u="none" dirty="0">
                          <a:latin typeface="+mn-lt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42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ES" sz="1800" dirty="0">
                          <a:latin typeface="+mn-lt"/>
                        </a:rPr>
                        <a:t>Salas de usuario y Laboratorios**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+mn-lt"/>
                        </a:rPr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42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s-ES" sz="1800" dirty="0">
                          <a:latin typeface="+mn-lt"/>
                        </a:rPr>
                        <a:t>Salas de usuario y Salón de clase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386">
                <a:tc>
                  <a:txBody>
                    <a:bodyPr/>
                    <a:lstStyle/>
                    <a:p>
                      <a:r>
                        <a:rPr lang="es-ES" sz="1800" dirty="0" err="1">
                          <a:latin typeface="+mn-lt"/>
                        </a:rPr>
                        <a:t>Infosalas</a:t>
                      </a:r>
                      <a:endParaRPr lang="es-E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dirty="0">
                          <a:latin typeface="+mn-lt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572224"/>
                  </a:ext>
                </a:extLst>
              </a:tr>
              <a:tr h="397386">
                <a:tc>
                  <a:txBody>
                    <a:bodyPr/>
                    <a:lstStyle/>
                    <a:p>
                      <a:pPr algn="ctr"/>
                      <a:r>
                        <a:rPr lang="es-CO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TOTAL</a:t>
                      </a:r>
                      <a:endParaRPr lang="es-CO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s-CO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</a:rPr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11 CuadroTexto">
            <a:extLst>
              <a:ext uri="{FF2B5EF4-FFF2-40B4-BE49-F238E27FC236}">
                <a16:creationId xmlns:a16="http://schemas.microsoft.com/office/drawing/2014/main" id="{0FD79460-A7ED-4597-8F92-5FB410572A8D}"/>
              </a:ext>
            </a:extLst>
          </p:cNvPr>
          <p:cNvSpPr txBox="1"/>
          <p:nvPr/>
        </p:nvSpPr>
        <p:spPr>
          <a:xfrm>
            <a:off x="1544593" y="2019409"/>
            <a:ext cx="4644725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RESUMEN POR TIPO</a:t>
            </a:r>
          </a:p>
        </p:txBody>
      </p:sp>
      <p:sp>
        <p:nvSpPr>
          <p:cNvPr id="13" name="11 CuadroTexto">
            <a:extLst>
              <a:ext uri="{FF2B5EF4-FFF2-40B4-BE49-F238E27FC236}">
                <a16:creationId xmlns:a16="http://schemas.microsoft.com/office/drawing/2014/main" id="{6EC8CA9B-2737-4DAE-B2FE-FB37905D0D09}"/>
              </a:ext>
            </a:extLst>
          </p:cNvPr>
          <p:cNvSpPr txBox="1"/>
          <p:nvPr/>
        </p:nvSpPr>
        <p:spPr>
          <a:xfrm>
            <a:off x="6376320" y="2019409"/>
            <a:ext cx="5069217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es-CO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kern="0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</a:lstStyle>
          <a:p>
            <a:r>
              <a:rPr lang="es-CO" dirty="0"/>
              <a:t>SALAS CAMPUS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E868B30-9959-4DD4-AE87-C113E006C544}"/>
              </a:ext>
            </a:extLst>
          </p:cNvPr>
          <p:cNvSpPr txBox="1"/>
          <p:nvPr/>
        </p:nvSpPr>
        <p:spPr>
          <a:xfrm>
            <a:off x="1015189" y="5507546"/>
            <a:ext cx="10348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/>
              <a:t>*  Se incluyen las Salas Biblab1, Biblab2, Biblab3 y SDU10 que no están disponibles para programación académica, así como la sala 27H-2 que se encuentra fuera del campus en el Hospital Universitario.</a:t>
            </a:r>
            <a:endParaRPr lang="es-CO" sz="800" dirty="0"/>
          </a:p>
          <a:p>
            <a:pPr algn="ctr"/>
            <a:r>
              <a:rPr lang="es-CO" sz="1400" dirty="0"/>
              <a:t>** Se incluye la sala - laboratorio H-3L que se encuentra fuera del campus en el Hospital Universitario.</a:t>
            </a:r>
            <a:br>
              <a:rPr lang="es-CO" sz="1400" dirty="0">
                <a:latin typeface="Tw Cen MT" panose="020B0602020104020603" pitchFamily="34" charset="0"/>
              </a:rPr>
            </a:br>
            <a:endParaRPr lang="es-CO" sz="1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1772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52DCD41C-4120-4877-B704-05D11D764A58}"/>
              </a:ext>
            </a:extLst>
          </p:cNvPr>
          <p:cNvSpPr txBox="1">
            <a:spLocks/>
          </p:cNvSpPr>
          <p:nvPr/>
        </p:nvSpPr>
        <p:spPr>
          <a:xfrm>
            <a:off x="1066800" y="284263"/>
            <a:ext cx="10058400" cy="73410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 </a:t>
            </a:r>
            <a:r>
              <a:rPr lang="es-CO" sz="4400" b="1" dirty="0">
                <a:solidFill>
                  <a:schemeClr val="accent6">
                    <a:lumMod val="50000"/>
                  </a:schemeClr>
                </a:solidFill>
              </a:rPr>
              <a:t>Salas de Usuario</a:t>
            </a:r>
            <a:r>
              <a:rPr lang="es-CO" sz="4400" b="1" dirty="0"/>
              <a:t>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10BC7C-4D2F-DDD4-F646-FDFFE04D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410962"/>
              </p:ext>
            </p:extLst>
          </p:nvPr>
        </p:nvGraphicFramePr>
        <p:xfrm>
          <a:off x="1668682" y="1244278"/>
          <a:ext cx="9456519" cy="4680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187">
                  <a:extLst>
                    <a:ext uri="{9D8B030D-6E8A-4147-A177-3AD203B41FA5}">
                      <a16:colId xmlns:a16="http://schemas.microsoft.com/office/drawing/2014/main" val="4234859668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2670723446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834989680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3770264699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1045303291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3422162369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1583818100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3070789021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2929795615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3900050168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2350690430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1175751541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1418257770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1222891399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3215816053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2409279295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2865572060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2682349238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2070786304"/>
                    </a:ext>
                  </a:extLst>
                </a:gridCol>
                <a:gridCol w="401599">
                  <a:extLst>
                    <a:ext uri="{9D8B030D-6E8A-4147-A177-3AD203B41FA5}">
                      <a16:colId xmlns:a16="http://schemas.microsoft.com/office/drawing/2014/main" val="1170830661"/>
                    </a:ext>
                  </a:extLst>
                </a:gridCol>
                <a:gridCol w="628919">
                  <a:extLst>
                    <a:ext uri="{9D8B030D-6E8A-4147-A177-3AD203B41FA5}">
                      <a16:colId xmlns:a16="http://schemas.microsoft.com/office/drawing/2014/main" val="3184886294"/>
                    </a:ext>
                  </a:extLst>
                </a:gridCol>
                <a:gridCol w="591032">
                  <a:extLst>
                    <a:ext uri="{9D8B030D-6E8A-4147-A177-3AD203B41FA5}">
                      <a16:colId xmlns:a16="http://schemas.microsoft.com/office/drawing/2014/main" val="4023492800"/>
                    </a:ext>
                  </a:extLst>
                </a:gridCol>
              </a:tblGrid>
              <a:tr h="30706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Aulas (No. Sillas)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BKCP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CANCH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L6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endParaRPr lang="es-CO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59489"/>
                  </a:ext>
                </a:extLst>
              </a:tr>
              <a:tr h="2998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Número</a:t>
                      </a: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de </a:t>
                      </a:r>
                      <a:r>
                        <a:rPr lang="en-US" sz="9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salones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Capacidad</a:t>
                      </a: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sillas</a:t>
                      </a: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/hora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122469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6741454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3422135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830630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566230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3550291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136556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386141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9983428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3541593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33714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296412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265026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42425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419438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6467787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186923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1245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585601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5268046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6052369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531848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6086124"/>
                  </a:ext>
                </a:extLst>
              </a:tr>
              <a:tr h="1637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3240560"/>
                  </a:ext>
                </a:extLst>
              </a:tr>
              <a:tr h="30706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 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1.715 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557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7831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6396335"/>
            <a:ext cx="4282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los laboratorios del Hospital. </a:t>
            </a:r>
          </a:p>
          <a:p>
            <a:r>
              <a:rPr lang="es-CO" sz="1200" dirty="0">
                <a:solidFill>
                  <a:schemeClr val="bg1"/>
                </a:solidFill>
              </a:rPr>
              <a:t>Total de laboratorios utilizados para el cálculo del índice: 61. 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DB5C5E-53CF-483C-AE06-B68F730BDB49}"/>
              </a:ext>
            </a:extLst>
          </p:cNvPr>
          <p:cNvSpPr txBox="1">
            <a:spLocks/>
          </p:cNvSpPr>
          <p:nvPr/>
        </p:nvSpPr>
        <p:spPr>
          <a:xfrm>
            <a:off x="1066800" y="-21990"/>
            <a:ext cx="10058400" cy="14707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s-CO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 </a:t>
            </a:r>
          </a:p>
          <a:p>
            <a:pPr algn="ctr">
              <a:lnSpc>
                <a:spcPct val="120000"/>
              </a:lnSpc>
            </a:pPr>
            <a:r>
              <a:rPr lang="es-CO" sz="4400" b="1" dirty="0">
                <a:solidFill>
                  <a:schemeClr val="accent6">
                    <a:lumMod val="50000"/>
                  </a:schemeClr>
                </a:solidFill>
              </a:rPr>
              <a:t>SDU </a:t>
            </a:r>
            <a:r>
              <a:rPr lang="es-CO" sz="4400" b="1" i="1" dirty="0">
                <a:solidFill>
                  <a:schemeClr val="accent6">
                    <a:lumMod val="50000"/>
                  </a:schemeClr>
                </a:solidFill>
              </a:rPr>
              <a:t>Programados</a:t>
            </a:r>
            <a:r>
              <a:rPr lang="es-CO" sz="4400" b="1" dirty="0"/>
              <a:t>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89C507C-A12B-4E65-9A18-6AB588967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887685"/>
              </p:ext>
            </p:extLst>
          </p:nvPr>
        </p:nvGraphicFramePr>
        <p:xfrm>
          <a:off x="914398" y="1892300"/>
          <a:ext cx="10363203" cy="4127500"/>
        </p:xfrm>
        <a:graphic>
          <a:graphicData uri="http://schemas.openxmlformats.org/drawingml/2006/table">
            <a:tbl>
              <a:tblPr/>
              <a:tblGrid>
                <a:gridCol w="953344">
                  <a:extLst>
                    <a:ext uri="{9D8B030D-6E8A-4147-A177-3AD203B41FA5}">
                      <a16:colId xmlns:a16="http://schemas.microsoft.com/office/drawing/2014/main" val="4235807421"/>
                    </a:ext>
                  </a:extLst>
                </a:gridCol>
                <a:gridCol w="659102">
                  <a:extLst>
                    <a:ext uri="{9D8B030D-6E8A-4147-A177-3AD203B41FA5}">
                      <a16:colId xmlns:a16="http://schemas.microsoft.com/office/drawing/2014/main" val="2044921570"/>
                    </a:ext>
                  </a:extLst>
                </a:gridCol>
                <a:gridCol w="659102">
                  <a:extLst>
                    <a:ext uri="{9D8B030D-6E8A-4147-A177-3AD203B41FA5}">
                      <a16:colId xmlns:a16="http://schemas.microsoft.com/office/drawing/2014/main" val="3242809417"/>
                    </a:ext>
                  </a:extLst>
                </a:gridCol>
                <a:gridCol w="659102">
                  <a:extLst>
                    <a:ext uri="{9D8B030D-6E8A-4147-A177-3AD203B41FA5}">
                      <a16:colId xmlns:a16="http://schemas.microsoft.com/office/drawing/2014/main" val="4087287446"/>
                    </a:ext>
                  </a:extLst>
                </a:gridCol>
                <a:gridCol w="659102">
                  <a:extLst>
                    <a:ext uri="{9D8B030D-6E8A-4147-A177-3AD203B41FA5}">
                      <a16:colId xmlns:a16="http://schemas.microsoft.com/office/drawing/2014/main" val="2676950426"/>
                    </a:ext>
                  </a:extLst>
                </a:gridCol>
                <a:gridCol w="659102">
                  <a:extLst>
                    <a:ext uri="{9D8B030D-6E8A-4147-A177-3AD203B41FA5}">
                      <a16:colId xmlns:a16="http://schemas.microsoft.com/office/drawing/2014/main" val="1751852864"/>
                    </a:ext>
                  </a:extLst>
                </a:gridCol>
                <a:gridCol w="706181">
                  <a:extLst>
                    <a:ext uri="{9D8B030D-6E8A-4147-A177-3AD203B41FA5}">
                      <a16:colId xmlns:a16="http://schemas.microsoft.com/office/drawing/2014/main" val="2035700367"/>
                    </a:ext>
                  </a:extLst>
                </a:gridCol>
                <a:gridCol w="706181">
                  <a:extLst>
                    <a:ext uri="{9D8B030D-6E8A-4147-A177-3AD203B41FA5}">
                      <a16:colId xmlns:a16="http://schemas.microsoft.com/office/drawing/2014/main" val="1741856693"/>
                    </a:ext>
                  </a:extLst>
                </a:gridCol>
                <a:gridCol w="706181">
                  <a:extLst>
                    <a:ext uri="{9D8B030D-6E8A-4147-A177-3AD203B41FA5}">
                      <a16:colId xmlns:a16="http://schemas.microsoft.com/office/drawing/2014/main" val="4275720707"/>
                    </a:ext>
                  </a:extLst>
                </a:gridCol>
                <a:gridCol w="706181">
                  <a:extLst>
                    <a:ext uri="{9D8B030D-6E8A-4147-A177-3AD203B41FA5}">
                      <a16:colId xmlns:a16="http://schemas.microsoft.com/office/drawing/2014/main" val="1521262796"/>
                    </a:ext>
                  </a:extLst>
                </a:gridCol>
                <a:gridCol w="706181">
                  <a:extLst>
                    <a:ext uri="{9D8B030D-6E8A-4147-A177-3AD203B41FA5}">
                      <a16:colId xmlns:a16="http://schemas.microsoft.com/office/drawing/2014/main" val="922308774"/>
                    </a:ext>
                  </a:extLst>
                </a:gridCol>
                <a:gridCol w="706181">
                  <a:extLst>
                    <a:ext uri="{9D8B030D-6E8A-4147-A177-3AD203B41FA5}">
                      <a16:colId xmlns:a16="http://schemas.microsoft.com/office/drawing/2014/main" val="3929274023"/>
                    </a:ext>
                  </a:extLst>
                </a:gridCol>
                <a:gridCol w="941574">
                  <a:extLst>
                    <a:ext uri="{9D8B030D-6E8A-4147-A177-3AD203B41FA5}">
                      <a16:colId xmlns:a16="http://schemas.microsoft.com/office/drawing/2014/main" val="3496702976"/>
                    </a:ext>
                  </a:extLst>
                </a:gridCol>
                <a:gridCol w="935689">
                  <a:extLst>
                    <a:ext uri="{9D8B030D-6E8A-4147-A177-3AD203B41FA5}">
                      <a16:colId xmlns:a16="http://schemas.microsoft.com/office/drawing/2014/main" val="1557589087"/>
                    </a:ext>
                  </a:extLst>
                </a:gridCol>
              </a:tblGrid>
              <a:tr h="22369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Aulas (No.  Sillas)*</a:t>
                      </a: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L1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L2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L6</a:t>
                      </a:r>
                    </a:p>
                  </a:txBody>
                  <a:tcPr marL="8631" marR="8631" marT="86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195488"/>
                  </a:ext>
                </a:extLst>
              </a:tr>
              <a:tr h="37136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Número SDU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Capacidad Sillas / hora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859546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755749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6978530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530778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144322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3992272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5616088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9544595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968612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428237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8423799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803434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0317456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23998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504119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484493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493754"/>
                  </a:ext>
                </a:extLst>
              </a:tr>
              <a:tr h="19572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9675275"/>
                  </a:ext>
                </a:extLst>
              </a:tr>
              <a:tr h="2050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8631" marR="8631" marT="86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971</a:t>
                      </a:r>
                    </a:p>
                  </a:txBody>
                  <a:tcPr marL="8631" marR="8631" marT="8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290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4157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799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O" sz="4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Número y capacidad de</a:t>
            </a:r>
            <a:r>
              <a:rPr lang="es-CO" sz="4000" b="1" dirty="0">
                <a:solidFill>
                  <a:schemeClr val="accent6">
                    <a:lumMod val="50000"/>
                  </a:schemeClr>
                </a:solidFill>
              </a:rPr>
              <a:t> SDU </a:t>
            </a:r>
            <a:br>
              <a:rPr lang="es-CO" sz="4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4000" b="1" i="1" dirty="0">
                <a:solidFill>
                  <a:schemeClr val="accent6">
                    <a:lumMod val="50000"/>
                  </a:schemeClr>
                </a:solidFill>
              </a:rPr>
              <a:t>no programados</a:t>
            </a:r>
            <a:r>
              <a:rPr lang="es-CO" sz="4000" b="1" dirty="0">
                <a:solidFill>
                  <a:schemeClr val="accent6">
                    <a:lumMod val="75000"/>
                  </a:schemeClr>
                </a:solidFill>
              </a:rPr>
              <a:t> en 2023-2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0" y="6581001"/>
            <a:ext cx="29481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los laboratorios del Hospital. 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805C3DBA-B61C-4D1A-BE03-200C82BDF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161"/>
              </p:ext>
            </p:extLst>
          </p:nvPr>
        </p:nvGraphicFramePr>
        <p:xfrm>
          <a:off x="1158748" y="1325563"/>
          <a:ext cx="10058397" cy="4804903"/>
        </p:xfrm>
        <a:graphic>
          <a:graphicData uri="http://schemas.openxmlformats.org/drawingml/2006/table">
            <a:tbl>
              <a:tblPr firstRow="1" bandRow="1"/>
              <a:tblGrid>
                <a:gridCol w="974596">
                  <a:extLst>
                    <a:ext uri="{9D8B030D-6E8A-4147-A177-3AD203B41FA5}">
                      <a16:colId xmlns:a16="http://schemas.microsoft.com/office/drawing/2014/main" val="3177173717"/>
                    </a:ext>
                  </a:extLst>
                </a:gridCol>
                <a:gridCol w="943488">
                  <a:extLst>
                    <a:ext uri="{9D8B030D-6E8A-4147-A177-3AD203B41FA5}">
                      <a16:colId xmlns:a16="http://schemas.microsoft.com/office/drawing/2014/main" val="1881462405"/>
                    </a:ext>
                  </a:extLst>
                </a:gridCol>
                <a:gridCol w="590303">
                  <a:extLst>
                    <a:ext uri="{9D8B030D-6E8A-4147-A177-3AD203B41FA5}">
                      <a16:colId xmlns:a16="http://schemas.microsoft.com/office/drawing/2014/main" val="3671378236"/>
                    </a:ext>
                  </a:extLst>
                </a:gridCol>
                <a:gridCol w="404750">
                  <a:extLst>
                    <a:ext uri="{9D8B030D-6E8A-4147-A177-3AD203B41FA5}">
                      <a16:colId xmlns:a16="http://schemas.microsoft.com/office/drawing/2014/main" val="2997626189"/>
                    </a:ext>
                  </a:extLst>
                </a:gridCol>
                <a:gridCol w="404750">
                  <a:extLst>
                    <a:ext uri="{9D8B030D-6E8A-4147-A177-3AD203B41FA5}">
                      <a16:colId xmlns:a16="http://schemas.microsoft.com/office/drawing/2014/main" val="2623868309"/>
                    </a:ext>
                  </a:extLst>
                </a:gridCol>
                <a:gridCol w="404750">
                  <a:extLst>
                    <a:ext uri="{9D8B030D-6E8A-4147-A177-3AD203B41FA5}">
                      <a16:colId xmlns:a16="http://schemas.microsoft.com/office/drawing/2014/main" val="1374126431"/>
                    </a:ext>
                  </a:extLst>
                </a:gridCol>
                <a:gridCol w="397649">
                  <a:extLst>
                    <a:ext uri="{9D8B030D-6E8A-4147-A177-3AD203B41FA5}">
                      <a16:colId xmlns:a16="http://schemas.microsoft.com/office/drawing/2014/main" val="2587718961"/>
                    </a:ext>
                  </a:extLst>
                </a:gridCol>
                <a:gridCol w="404750">
                  <a:extLst>
                    <a:ext uri="{9D8B030D-6E8A-4147-A177-3AD203B41FA5}">
                      <a16:colId xmlns:a16="http://schemas.microsoft.com/office/drawing/2014/main" val="224922172"/>
                    </a:ext>
                  </a:extLst>
                </a:gridCol>
                <a:gridCol w="461557">
                  <a:extLst>
                    <a:ext uri="{9D8B030D-6E8A-4147-A177-3AD203B41FA5}">
                      <a16:colId xmlns:a16="http://schemas.microsoft.com/office/drawing/2014/main" val="1204926386"/>
                    </a:ext>
                  </a:extLst>
                </a:gridCol>
                <a:gridCol w="454456">
                  <a:extLst>
                    <a:ext uri="{9D8B030D-6E8A-4147-A177-3AD203B41FA5}">
                      <a16:colId xmlns:a16="http://schemas.microsoft.com/office/drawing/2014/main" val="239777023"/>
                    </a:ext>
                  </a:extLst>
                </a:gridCol>
                <a:gridCol w="420727">
                  <a:extLst>
                    <a:ext uri="{9D8B030D-6E8A-4147-A177-3AD203B41FA5}">
                      <a16:colId xmlns:a16="http://schemas.microsoft.com/office/drawing/2014/main" val="1405161167"/>
                    </a:ext>
                  </a:extLst>
                </a:gridCol>
                <a:gridCol w="397649">
                  <a:extLst>
                    <a:ext uri="{9D8B030D-6E8A-4147-A177-3AD203B41FA5}">
                      <a16:colId xmlns:a16="http://schemas.microsoft.com/office/drawing/2014/main" val="1616221023"/>
                    </a:ext>
                  </a:extLst>
                </a:gridCol>
                <a:gridCol w="646180">
                  <a:extLst>
                    <a:ext uri="{9D8B030D-6E8A-4147-A177-3AD203B41FA5}">
                      <a16:colId xmlns:a16="http://schemas.microsoft.com/office/drawing/2014/main" val="3839533823"/>
                    </a:ext>
                  </a:extLst>
                </a:gridCol>
                <a:gridCol w="681685">
                  <a:extLst>
                    <a:ext uri="{9D8B030D-6E8A-4147-A177-3AD203B41FA5}">
                      <a16:colId xmlns:a16="http://schemas.microsoft.com/office/drawing/2014/main" val="3505017810"/>
                    </a:ext>
                  </a:extLst>
                </a:gridCol>
                <a:gridCol w="489961">
                  <a:extLst>
                    <a:ext uri="{9D8B030D-6E8A-4147-A177-3AD203B41FA5}">
                      <a16:colId xmlns:a16="http://schemas.microsoft.com/office/drawing/2014/main" val="3544325899"/>
                    </a:ext>
                  </a:extLst>
                </a:gridCol>
                <a:gridCol w="532566">
                  <a:extLst>
                    <a:ext uri="{9D8B030D-6E8A-4147-A177-3AD203B41FA5}">
                      <a16:colId xmlns:a16="http://schemas.microsoft.com/office/drawing/2014/main" val="1724650060"/>
                    </a:ext>
                  </a:extLst>
                </a:gridCol>
                <a:gridCol w="724290">
                  <a:extLst>
                    <a:ext uri="{9D8B030D-6E8A-4147-A177-3AD203B41FA5}">
                      <a16:colId xmlns:a16="http://schemas.microsoft.com/office/drawing/2014/main" val="3217969386"/>
                    </a:ext>
                  </a:extLst>
                </a:gridCol>
                <a:gridCol w="724290">
                  <a:extLst>
                    <a:ext uri="{9D8B030D-6E8A-4147-A177-3AD203B41FA5}">
                      <a16:colId xmlns:a16="http://schemas.microsoft.com/office/drawing/2014/main" val="4233565258"/>
                    </a:ext>
                  </a:extLst>
                </a:gridCol>
              </a:tblGrid>
              <a:tr h="16797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Aulas (No. Sillas)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L3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L4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L5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L6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997324"/>
                  </a:ext>
                </a:extLst>
              </a:tr>
              <a:tr h="48377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Número de salones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Capacidad sillas/hora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65598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325966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1209559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196426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718536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659378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7828809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518173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845320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465328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407375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179283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131964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378481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929181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208513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9791443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980884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570319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475310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095084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224261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527634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E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2451833"/>
                  </a:ext>
                </a:extLst>
              </a:tr>
              <a:tr h="1679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 general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534</a:t>
                      </a:r>
                    </a:p>
                  </a:txBody>
                  <a:tcPr marL="5408" marR="5408" marT="54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341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05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8750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949320" y="5615751"/>
            <a:ext cx="452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i="1" dirty="0"/>
              <a:t>Total de salones ocupados para el cálculo del índice: 7</a:t>
            </a:r>
          </a:p>
          <a:p>
            <a:endParaRPr lang="es-CO" sz="1400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607A87C3-AD23-4153-A8C0-235618AA332B}"/>
              </a:ext>
            </a:extLst>
          </p:cNvPr>
          <p:cNvSpPr txBox="1">
            <a:spLocks/>
          </p:cNvSpPr>
          <p:nvPr/>
        </p:nvSpPr>
        <p:spPr>
          <a:xfrm>
            <a:off x="-1" y="512984"/>
            <a:ext cx="12192000" cy="11415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</a:t>
            </a:r>
          </a:p>
          <a:p>
            <a:pPr algn="ctr"/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Ocupación de Salas de Usuario</a:t>
            </a: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145F326B-1AAE-4697-A93F-B275CC3FB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917895"/>
              </p:ext>
            </p:extLst>
          </p:nvPr>
        </p:nvGraphicFramePr>
        <p:xfrm>
          <a:off x="1877095" y="2152658"/>
          <a:ext cx="8668827" cy="2960132"/>
        </p:xfrm>
        <a:graphic>
          <a:graphicData uri="http://schemas.openxmlformats.org/drawingml/2006/table">
            <a:tbl>
              <a:tblPr/>
              <a:tblGrid>
                <a:gridCol w="885854">
                  <a:extLst>
                    <a:ext uri="{9D8B030D-6E8A-4147-A177-3AD203B41FA5}">
                      <a16:colId xmlns:a16="http://schemas.microsoft.com/office/drawing/2014/main" val="2389865350"/>
                    </a:ext>
                  </a:extLst>
                </a:gridCol>
                <a:gridCol w="2875653">
                  <a:extLst>
                    <a:ext uri="{9D8B030D-6E8A-4147-A177-3AD203B41FA5}">
                      <a16:colId xmlns:a16="http://schemas.microsoft.com/office/drawing/2014/main" val="3725719750"/>
                    </a:ext>
                  </a:extLst>
                </a:gridCol>
                <a:gridCol w="1766454">
                  <a:extLst>
                    <a:ext uri="{9D8B030D-6E8A-4147-A177-3AD203B41FA5}">
                      <a16:colId xmlns:a16="http://schemas.microsoft.com/office/drawing/2014/main" val="3691387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12944531"/>
                    </a:ext>
                  </a:extLst>
                </a:gridCol>
                <a:gridCol w="1070264">
                  <a:extLst>
                    <a:ext uri="{9D8B030D-6E8A-4147-A177-3AD203B41FA5}">
                      <a16:colId xmlns:a16="http://schemas.microsoft.com/office/drawing/2014/main" val="2734185486"/>
                    </a:ext>
                  </a:extLst>
                </a:gridCol>
                <a:gridCol w="1041902">
                  <a:extLst>
                    <a:ext uri="{9D8B030D-6E8A-4147-A177-3AD203B41FA5}">
                      <a16:colId xmlns:a16="http://schemas.microsoft.com/office/drawing/2014/main" val="2211387906"/>
                    </a:ext>
                  </a:extLst>
                </a:gridCol>
              </a:tblGrid>
              <a:tr h="53464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6599223"/>
                  </a:ext>
                </a:extLst>
              </a:tr>
              <a:tr h="55298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60202"/>
                  </a:ext>
                </a:extLst>
              </a:tr>
              <a:tr h="53385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275282"/>
                  </a:ext>
                </a:extLst>
              </a:tr>
              <a:tr h="53827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7069194"/>
                  </a:ext>
                </a:extLst>
              </a:tr>
              <a:tr h="47958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372994"/>
                  </a:ext>
                </a:extLst>
              </a:tr>
              <a:tr h="3207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059123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BFFE1C1C-8622-4945-8E7F-03E7DD1BB569}"/>
              </a:ext>
            </a:extLst>
          </p:cNvPr>
          <p:cNvSpPr txBox="1"/>
          <p:nvPr/>
        </p:nvSpPr>
        <p:spPr>
          <a:xfrm>
            <a:off x="1294444" y="587736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AB679605-C26F-4DDB-A143-3AE26B039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136571"/>
              </p:ext>
            </p:extLst>
          </p:nvPr>
        </p:nvGraphicFramePr>
        <p:xfrm>
          <a:off x="5637602" y="5112790"/>
          <a:ext cx="4908319" cy="46936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97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9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26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936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hlinkClick r:id="rId2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3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4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u="none" strike="noStrike" dirty="0">
                          <a:effectLst/>
                          <a:hlinkClick r:id="rId5" action="ppaction://hlinksldjump"/>
                        </a:rPr>
                        <a:t>Detalle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7283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4C4CE58-CD64-47FF-80CF-7884E1AAA451}"/>
              </a:ext>
            </a:extLst>
          </p:cNvPr>
          <p:cNvSpPr txBox="1"/>
          <p:nvPr/>
        </p:nvSpPr>
        <p:spPr>
          <a:xfrm>
            <a:off x="1294444" y="5877361"/>
            <a:ext cx="960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5">
                    <a:lumMod val="75000"/>
                  </a:schemeClr>
                </a:solidFill>
              </a:rPr>
              <a:t>PR: Pregrado	PG: Posgrado	EC: Educación Continua	EX: Extracurricular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505DEBF-6628-47BA-AB12-205AB77BC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634507"/>
              </p:ext>
            </p:extLst>
          </p:nvPr>
        </p:nvGraphicFramePr>
        <p:xfrm>
          <a:off x="1595998" y="2242065"/>
          <a:ext cx="9000003" cy="2980304"/>
        </p:xfrm>
        <a:graphic>
          <a:graphicData uri="http://schemas.openxmlformats.org/drawingml/2006/table">
            <a:tbl>
              <a:tblPr/>
              <a:tblGrid>
                <a:gridCol w="701191">
                  <a:extLst>
                    <a:ext uri="{9D8B030D-6E8A-4147-A177-3AD203B41FA5}">
                      <a16:colId xmlns:a16="http://schemas.microsoft.com/office/drawing/2014/main" val="2961100728"/>
                    </a:ext>
                  </a:extLst>
                </a:gridCol>
                <a:gridCol w="2377004">
                  <a:extLst>
                    <a:ext uri="{9D8B030D-6E8A-4147-A177-3AD203B41FA5}">
                      <a16:colId xmlns:a16="http://schemas.microsoft.com/office/drawing/2014/main" val="1475691671"/>
                    </a:ext>
                  </a:extLst>
                </a:gridCol>
                <a:gridCol w="907921">
                  <a:extLst>
                    <a:ext uri="{9D8B030D-6E8A-4147-A177-3AD203B41FA5}">
                      <a16:colId xmlns:a16="http://schemas.microsoft.com/office/drawing/2014/main" val="418737976"/>
                    </a:ext>
                  </a:extLst>
                </a:gridCol>
                <a:gridCol w="892366">
                  <a:extLst>
                    <a:ext uri="{9D8B030D-6E8A-4147-A177-3AD203B41FA5}">
                      <a16:colId xmlns:a16="http://schemas.microsoft.com/office/drawing/2014/main" val="1090730691"/>
                    </a:ext>
                  </a:extLst>
                </a:gridCol>
                <a:gridCol w="661012">
                  <a:extLst>
                    <a:ext uri="{9D8B030D-6E8A-4147-A177-3AD203B41FA5}">
                      <a16:colId xmlns:a16="http://schemas.microsoft.com/office/drawing/2014/main" val="3883887707"/>
                    </a:ext>
                  </a:extLst>
                </a:gridCol>
                <a:gridCol w="638978">
                  <a:extLst>
                    <a:ext uri="{9D8B030D-6E8A-4147-A177-3AD203B41FA5}">
                      <a16:colId xmlns:a16="http://schemas.microsoft.com/office/drawing/2014/main" val="722049086"/>
                    </a:ext>
                  </a:extLst>
                </a:gridCol>
                <a:gridCol w="738130">
                  <a:extLst>
                    <a:ext uri="{9D8B030D-6E8A-4147-A177-3AD203B41FA5}">
                      <a16:colId xmlns:a16="http://schemas.microsoft.com/office/drawing/2014/main" val="2221024368"/>
                    </a:ext>
                  </a:extLst>
                </a:gridCol>
                <a:gridCol w="638979">
                  <a:extLst>
                    <a:ext uri="{9D8B030D-6E8A-4147-A177-3AD203B41FA5}">
                      <a16:colId xmlns:a16="http://schemas.microsoft.com/office/drawing/2014/main" val="168382776"/>
                    </a:ext>
                  </a:extLst>
                </a:gridCol>
                <a:gridCol w="627961">
                  <a:extLst>
                    <a:ext uri="{9D8B030D-6E8A-4147-A177-3AD203B41FA5}">
                      <a16:colId xmlns:a16="http://schemas.microsoft.com/office/drawing/2014/main" val="330113338"/>
                    </a:ext>
                  </a:extLst>
                </a:gridCol>
                <a:gridCol w="816461">
                  <a:extLst>
                    <a:ext uri="{9D8B030D-6E8A-4147-A177-3AD203B41FA5}">
                      <a16:colId xmlns:a16="http://schemas.microsoft.com/office/drawing/2014/main" val="3303481828"/>
                    </a:ext>
                  </a:extLst>
                </a:gridCol>
              </a:tblGrid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Población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819403"/>
                  </a:ext>
                </a:extLst>
              </a:tr>
              <a:tr h="40335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2022-2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813793"/>
                  </a:ext>
                </a:extLst>
              </a:tr>
              <a:tr h="417180"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 + EC + EX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+ 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PG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035652"/>
                  </a:ext>
                </a:extLst>
              </a:tr>
              <a:tr h="52289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Franjas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Jueves (06:30 - 20:30) y Viernes (06:30 - 14:30)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247316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Viernes (14:30 - 20:30) y Sábado (06:30 - 14:30)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018270"/>
                  </a:ext>
                </a:extLst>
              </a:tr>
              <a:tr h="49575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Lunes - Sábado (06:30 - 20:30)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552627"/>
                  </a:ext>
                </a:extLst>
              </a:tr>
              <a:tr h="24201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Número de Salones Ocupados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155923"/>
                  </a:ext>
                </a:extLst>
              </a:tr>
            </a:tbl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E73654CB-349F-464A-B526-040110C286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8782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Índice de Ocupación de </a:t>
            </a:r>
          </a:p>
          <a:p>
            <a:pPr algn="ctr"/>
            <a:r>
              <a:rPr lang="es-CO" sz="5400" b="1" dirty="0">
                <a:solidFill>
                  <a:schemeClr val="accent6">
                    <a:lumMod val="50000"/>
                  </a:schemeClr>
                </a:solidFill>
              </a:rPr>
              <a:t>Salas de Usuario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2023-2/2022-2</a:t>
            </a:r>
            <a:endParaRPr lang="es-CO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3676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9">
            <a:extLst>
              <a:ext uri="{FF2B5EF4-FFF2-40B4-BE49-F238E27FC236}">
                <a16:creationId xmlns:a16="http://schemas.microsoft.com/office/drawing/2014/main" id="{23A7DA5F-76B9-4FB7-B238-B1DF2747742D}"/>
              </a:ext>
            </a:extLst>
          </p:cNvPr>
          <p:cNvSpPr txBox="1">
            <a:spLocks/>
          </p:cNvSpPr>
          <p:nvPr/>
        </p:nvSpPr>
        <p:spPr>
          <a:xfrm>
            <a:off x="1287093" y="777240"/>
            <a:ext cx="10504180" cy="3566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48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Salones</a:t>
            </a:r>
            <a:br>
              <a:rPr lang="es-CO" sz="6000" dirty="0"/>
            </a:br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Ocupados en detalle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000" b="1" dirty="0">
                <a:solidFill>
                  <a:schemeClr val="accent6">
                    <a:lumMod val="75000"/>
                  </a:schemeClr>
                </a:solidFill>
              </a:rPr>
              <a:t>(día y hora)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080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5048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b="1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(PR, PG, EC y EX)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8E5B4112-B586-40A5-A386-9C29A3866A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331034"/>
              </p:ext>
            </p:extLst>
          </p:nvPr>
        </p:nvGraphicFramePr>
        <p:xfrm>
          <a:off x="1485901" y="1955800"/>
          <a:ext cx="9220197" cy="4114807"/>
        </p:xfrm>
        <a:graphic>
          <a:graphicData uri="http://schemas.openxmlformats.org/drawingml/2006/table">
            <a:tbl>
              <a:tblPr/>
              <a:tblGrid>
                <a:gridCol w="1365450">
                  <a:extLst>
                    <a:ext uri="{9D8B030D-6E8A-4147-A177-3AD203B41FA5}">
                      <a16:colId xmlns:a16="http://schemas.microsoft.com/office/drawing/2014/main" val="2584205909"/>
                    </a:ext>
                  </a:extLst>
                </a:gridCol>
                <a:gridCol w="1106014">
                  <a:extLst>
                    <a:ext uri="{9D8B030D-6E8A-4147-A177-3AD203B41FA5}">
                      <a16:colId xmlns:a16="http://schemas.microsoft.com/office/drawing/2014/main" val="2289258207"/>
                    </a:ext>
                  </a:extLst>
                </a:gridCol>
                <a:gridCol w="1106014">
                  <a:extLst>
                    <a:ext uri="{9D8B030D-6E8A-4147-A177-3AD203B41FA5}">
                      <a16:colId xmlns:a16="http://schemas.microsoft.com/office/drawing/2014/main" val="1572541560"/>
                    </a:ext>
                  </a:extLst>
                </a:gridCol>
                <a:gridCol w="1218663">
                  <a:extLst>
                    <a:ext uri="{9D8B030D-6E8A-4147-A177-3AD203B41FA5}">
                      <a16:colId xmlns:a16="http://schemas.microsoft.com/office/drawing/2014/main" val="1308235920"/>
                    </a:ext>
                  </a:extLst>
                </a:gridCol>
                <a:gridCol w="1106014">
                  <a:extLst>
                    <a:ext uri="{9D8B030D-6E8A-4147-A177-3AD203B41FA5}">
                      <a16:colId xmlns:a16="http://schemas.microsoft.com/office/drawing/2014/main" val="2518506738"/>
                    </a:ext>
                  </a:extLst>
                </a:gridCol>
                <a:gridCol w="1106014">
                  <a:extLst>
                    <a:ext uri="{9D8B030D-6E8A-4147-A177-3AD203B41FA5}">
                      <a16:colId xmlns:a16="http://schemas.microsoft.com/office/drawing/2014/main" val="1774930718"/>
                    </a:ext>
                  </a:extLst>
                </a:gridCol>
                <a:gridCol w="1106014">
                  <a:extLst>
                    <a:ext uri="{9D8B030D-6E8A-4147-A177-3AD203B41FA5}">
                      <a16:colId xmlns:a16="http://schemas.microsoft.com/office/drawing/2014/main" val="2786119570"/>
                    </a:ext>
                  </a:extLst>
                </a:gridCol>
                <a:gridCol w="1106014">
                  <a:extLst>
                    <a:ext uri="{9D8B030D-6E8A-4147-A177-3AD203B41FA5}">
                      <a16:colId xmlns:a16="http://schemas.microsoft.com/office/drawing/2014/main" val="3061113482"/>
                    </a:ext>
                  </a:extLst>
                </a:gridCol>
              </a:tblGrid>
              <a:tr h="21356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554288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98476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889018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173511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399773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874054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317629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315439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334879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138100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130142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530534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323178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315539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16260"/>
                  </a:ext>
                </a:extLst>
              </a:tr>
              <a:tr h="24316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1.428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1.648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1.694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1.493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1.508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8.752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037322"/>
                  </a:ext>
                </a:extLst>
              </a:tr>
              <a:tr h="25373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1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6596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92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(PR, PG, EC y EX)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4A464F8-B15C-414B-9543-9BD661DBA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908489"/>
              </p:ext>
            </p:extLst>
          </p:nvPr>
        </p:nvGraphicFramePr>
        <p:xfrm>
          <a:off x="1847849" y="1320800"/>
          <a:ext cx="8496302" cy="4690580"/>
        </p:xfrm>
        <a:graphic>
          <a:graphicData uri="http://schemas.openxmlformats.org/drawingml/2006/table">
            <a:tbl>
              <a:tblPr/>
              <a:tblGrid>
                <a:gridCol w="1749156">
                  <a:extLst>
                    <a:ext uri="{9D8B030D-6E8A-4147-A177-3AD203B41FA5}">
                      <a16:colId xmlns:a16="http://schemas.microsoft.com/office/drawing/2014/main" val="2847913532"/>
                    </a:ext>
                  </a:extLst>
                </a:gridCol>
                <a:gridCol w="765256">
                  <a:extLst>
                    <a:ext uri="{9D8B030D-6E8A-4147-A177-3AD203B41FA5}">
                      <a16:colId xmlns:a16="http://schemas.microsoft.com/office/drawing/2014/main" val="632132424"/>
                    </a:ext>
                  </a:extLst>
                </a:gridCol>
                <a:gridCol w="765256">
                  <a:extLst>
                    <a:ext uri="{9D8B030D-6E8A-4147-A177-3AD203B41FA5}">
                      <a16:colId xmlns:a16="http://schemas.microsoft.com/office/drawing/2014/main" val="3553821737"/>
                    </a:ext>
                  </a:extLst>
                </a:gridCol>
                <a:gridCol w="986704">
                  <a:extLst>
                    <a:ext uri="{9D8B030D-6E8A-4147-A177-3AD203B41FA5}">
                      <a16:colId xmlns:a16="http://schemas.microsoft.com/office/drawing/2014/main" val="3682594436"/>
                    </a:ext>
                  </a:extLst>
                </a:gridCol>
                <a:gridCol w="765256">
                  <a:extLst>
                    <a:ext uri="{9D8B030D-6E8A-4147-A177-3AD203B41FA5}">
                      <a16:colId xmlns:a16="http://schemas.microsoft.com/office/drawing/2014/main" val="3379930361"/>
                    </a:ext>
                  </a:extLst>
                </a:gridCol>
                <a:gridCol w="765256">
                  <a:extLst>
                    <a:ext uri="{9D8B030D-6E8A-4147-A177-3AD203B41FA5}">
                      <a16:colId xmlns:a16="http://schemas.microsoft.com/office/drawing/2014/main" val="935908279"/>
                    </a:ext>
                  </a:extLst>
                </a:gridCol>
                <a:gridCol w="765256">
                  <a:extLst>
                    <a:ext uri="{9D8B030D-6E8A-4147-A177-3AD203B41FA5}">
                      <a16:colId xmlns:a16="http://schemas.microsoft.com/office/drawing/2014/main" val="2446604416"/>
                    </a:ext>
                  </a:extLst>
                </a:gridCol>
                <a:gridCol w="967081">
                  <a:extLst>
                    <a:ext uri="{9D8B030D-6E8A-4147-A177-3AD203B41FA5}">
                      <a16:colId xmlns:a16="http://schemas.microsoft.com/office/drawing/2014/main" val="3604778339"/>
                    </a:ext>
                  </a:extLst>
                </a:gridCol>
                <a:gridCol w="967081">
                  <a:extLst>
                    <a:ext uri="{9D8B030D-6E8A-4147-A177-3AD203B41FA5}">
                      <a16:colId xmlns:a16="http://schemas.microsoft.com/office/drawing/2014/main" val="3492182601"/>
                    </a:ext>
                  </a:extLst>
                </a:gridCol>
              </a:tblGrid>
              <a:tr h="19714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088043"/>
                  </a:ext>
                </a:extLst>
              </a:tr>
              <a:tr h="18893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726096"/>
                  </a:ext>
                </a:extLst>
              </a:tr>
              <a:tr h="1807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759911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7640840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957046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693362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96%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5290643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508844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775567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6228104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933016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990115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205942"/>
                  </a:ext>
                </a:extLst>
              </a:tr>
              <a:tr h="18893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5091855"/>
                  </a:ext>
                </a:extLst>
              </a:tr>
              <a:tr h="16758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392377"/>
                  </a:ext>
                </a:extLst>
              </a:tr>
              <a:tr h="16758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56%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83647"/>
                  </a:ext>
                </a:extLst>
              </a:tr>
              <a:tr h="17250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7070" marR="7070" marT="707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42%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7070" marR="7070" marT="70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276730"/>
                  </a:ext>
                </a:extLst>
              </a:tr>
              <a:tr h="23000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311614"/>
                  </a:ext>
                </a:extLst>
              </a:tr>
              <a:tr h="32695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986081"/>
                  </a:ext>
                </a:extLst>
              </a:tr>
              <a:tr h="3269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191457"/>
                  </a:ext>
                </a:extLst>
              </a:tr>
              <a:tr h="32695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59%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56%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469834"/>
                  </a:ext>
                </a:extLst>
              </a:tr>
              <a:tr h="3269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7070" marR="7070" marT="707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70" marR="7070" marT="7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507743"/>
                  </a:ext>
                </a:extLst>
              </a:tr>
            </a:tbl>
          </a:graphicData>
        </a:graphic>
      </p:graphicFrame>
      <p:sp>
        <p:nvSpPr>
          <p:cNvPr id="3" name="Flecha: hacia la izquierda 2">
            <a:extLst>
              <a:ext uri="{FF2B5EF4-FFF2-40B4-BE49-F238E27FC236}">
                <a16:creationId xmlns:a16="http://schemas.microsoft.com/office/drawing/2014/main" id="{779EC05C-867C-420D-92E2-9AE43DB74552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774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3A8DC0E2-AE48-42EB-84CC-7438EF8DA3FB}"/>
              </a:ext>
            </a:extLst>
          </p:cNvPr>
          <p:cNvGraphicFramePr>
            <a:graphicFrameLocks noGrp="1"/>
          </p:cNvGraphicFramePr>
          <p:nvPr/>
        </p:nvGraphicFramePr>
        <p:xfrm>
          <a:off x="1585913" y="2004060"/>
          <a:ext cx="9080499" cy="3707130"/>
        </p:xfrm>
        <a:graphic>
          <a:graphicData uri="http://schemas.openxmlformats.org/drawingml/2006/table">
            <a:tbl>
              <a:tblPr/>
              <a:tblGrid>
                <a:gridCol w="1267341">
                  <a:extLst>
                    <a:ext uri="{9D8B030D-6E8A-4147-A177-3AD203B41FA5}">
                      <a16:colId xmlns:a16="http://schemas.microsoft.com/office/drawing/2014/main" val="498517421"/>
                    </a:ext>
                  </a:extLst>
                </a:gridCol>
                <a:gridCol w="1131102">
                  <a:extLst>
                    <a:ext uri="{9D8B030D-6E8A-4147-A177-3AD203B41FA5}">
                      <a16:colId xmlns:a16="http://schemas.microsoft.com/office/drawing/2014/main" val="3630693636"/>
                    </a:ext>
                  </a:extLst>
                </a:gridCol>
                <a:gridCol w="1131102">
                  <a:extLst>
                    <a:ext uri="{9D8B030D-6E8A-4147-A177-3AD203B41FA5}">
                      <a16:colId xmlns:a16="http://schemas.microsoft.com/office/drawing/2014/main" val="357857164"/>
                    </a:ext>
                  </a:extLst>
                </a:gridCol>
                <a:gridCol w="1131102">
                  <a:extLst>
                    <a:ext uri="{9D8B030D-6E8A-4147-A177-3AD203B41FA5}">
                      <a16:colId xmlns:a16="http://schemas.microsoft.com/office/drawing/2014/main" val="4105497492"/>
                    </a:ext>
                  </a:extLst>
                </a:gridCol>
                <a:gridCol w="1131102">
                  <a:extLst>
                    <a:ext uri="{9D8B030D-6E8A-4147-A177-3AD203B41FA5}">
                      <a16:colId xmlns:a16="http://schemas.microsoft.com/office/drawing/2014/main" val="3659582576"/>
                    </a:ext>
                  </a:extLst>
                </a:gridCol>
                <a:gridCol w="1131102">
                  <a:extLst>
                    <a:ext uri="{9D8B030D-6E8A-4147-A177-3AD203B41FA5}">
                      <a16:colId xmlns:a16="http://schemas.microsoft.com/office/drawing/2014/main" val="3245475288"/>
                    </a:ext>
                  </a:extLst>
                </a:gridCol>
                <a:gridCol w="1131102">
                  <a:extLst>
                    <a:ext uri="{9D8B030D-6E8A-4147-A177-3AD203B41FA5}">
                      <a16:colId xmlns:a16="http://schemas.microsoft.com/office/drawing/2014/main" val="3822983715"/>
                    </a:ext>
                  </a:extLst>
                </a:gridCol>
                <a:gridCol w="1026546">
                  <a:extLst>
                    <a:ext uri="{9D8B030D-6E8A-4147-A177-3AD203B41FA5}">
                      <a16:colId xmlns:a16="http://schemas.microsoft.com/office/drawing/2014/main" val="37386551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38688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38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86671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21922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77469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6326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62130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59285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2617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233653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95461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08628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70538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6846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2442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1.302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1.330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1.288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1.339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7.124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73617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201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829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47179"/>
            <a:ext cx="10058400" cy="1450757"/>
          </a:xfrm>
        </p:spPr>
        <p:txBody>
          <a:bodyPr/>
          <a:lstStyle/>
          <a:p>
            <a:pPr algn="ctr"/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Distribución de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Salones</a:t>
            </a:r>
            <a:r>
              <a:rPr lang="es-CO" b="1" dirty="0"/>
              <a:t>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943184"/>
              </p:ext>
            </p:extLst>
          </p:nvPr>
        </p:nvGraphicFramePr>
        <p:xfrm>
          <a:off x="6303158" y="3849310"/>
          <a:ext cx="4404490" cy="243037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16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2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6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Concepto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Nro. De salones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Nro. De sillas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Pregrado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141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4.980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Magistrales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775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Maestría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8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316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Doctorado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7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90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TOTAL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162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u="none" strike="noStrike" dirty="0">
                          <a:effectLst/>
                        </a:rPr>
                        <a:t>6.161</a:t>
                      </a:r>
                      <a:endParaRPr lang="es-CO" sz="1800" b="1" i="0" u="none" strike="noStrike" dirty="0">
                        <a:solidFill>
                          <a:srgbClr val="FFFFFF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332132"/>
              </p:ext>
            </p:extLst>
          </p:nvPr>
        </p:nvGraphicFramePr>
        <p:xfrm>
          <a:off x="1670435" y="2243294"/>
          <a:ext cx="3888432" cy="21945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716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2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711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Ubicación </a:t>
                      </a:r>
                      <a:endParaRPr lang="es-CO" sz="1800" b="1" dirty="0">
                        <a:solidFill>
                          <a:schemeClr val="bg1"/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Cantidad</a:t>
                      </a:r>
                      <a:endParaRPr lang="es-CO" sz="1800" b="1" dirty="0">
                        <a:solidFill>
                          <a:schemeClr val="bg1"/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471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Campus</a:t>
                      </a:r>
                      <a:endParaRPr lang="es-CO" sz="18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162</a:t>
                      </a:r>
                      <a:endParaRPr lang="es-CO" sz="1800" b="1" dirty="0">
                        <a:solidFill>
                          <a:schemeClr val="tx1"/>
                        </a:solidFill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23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Hospital UN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8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983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Sede</a:t>
                      </a:r>
                      <a:r>
                        <a:rPr lang="es-CO" sz="1800" baseline="0" dirty="0"/>
                        <a:t> Santa Marta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73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Consultorio Jurídico</a:t>
                      </a:r>
                      <a:r>
                        <a:rPr lang="es-CO" sz="1800" baseline="0" dirty="0"/>
                        <a:t> UN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3</a:t>
                      </a:r>
                      <a:endParaRPr lang="es-CO" sz="180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49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TOTAL</a:t>
                      </a:r>
                      <a:endParaRPr lang="es-CO" sz="1800" b="1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183</a:t>
                      </a:r>
                      <a:endParaRPr lang="es-CO" sz="1800" b="1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11 CuadroTexto"/>
          <p:cNvSpPr txBox="1"/>
          <p:nvPr/>
        </p:nvSpPr>
        <p:spPr>
          <a:xfrm>
            <a:off x="1670435" y="1833000"/>
            <a:ext cx="3888432" cy="338554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RESUMEN POR UBICACIÓN</a:t>
            </a:r>
          </a:p>
        </p:txBody>
      </p:sp>
      <p:sp>
        <p:nvSpPr>
          <p:cNvPr id="8" name="11 CuadroTexto"/>
          <p:cNvSpPr txBox="1"/>
          <p:nvPr/>
        </p:nvSpPr>
        <p:spPr>
          <a:xfrm>
            <a:off x="6315160" y="3437797"/>
            <a:ext cx="4392488" cy="40011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es-CO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kern="0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</a:lstStyle>
          <a:p>
            <a:r>
              <a:rPr lang="es-CO" dirty="0"/>
              <a:t>SALONES CAMPUS</a:t>
            </a:r>
          </a:p>
        </p:txBody>
      </p:sp>
      <p:sp>
        <p:nvSpPr>
          <p:cNvPr id="9" name="Flecha izquierda y arriba 8"/>
          <p:cNvSpPr/>
          <p:nvPr/>
        </p:nvSpPr>
        <p:spPr>
          <a:xfrm rot="16200000">
            <a:off x="5842667" y="2260179"/>
            <a:ext cx="907481" cy="1026886"/>
          </a:xfrm>
          <a:prstGeom prst="leftUpArrow">
            <a:avLst>
              <a:gd name="adj1" fmla="val 10897"/>
              <a:gd name="adj2" fmla="val 11894"/>
              <a:gd name="adj3" fmla="val 14106"/>
            </a:avLst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72196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 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47DDCBE3-4F52-4CF9-846F-36B11DD08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549848"/>
              </p:ext>
            </p:extLst>
          </p:nvPr>
        </p:nvGraphicFramePr>
        <p:xfrm>
          <a:off x="1924052" y="1270000"/>
          <a:ext cx="8343896" cy="4943489"/>
        </p:xfrm>
        <a:graphic>
          <a:graphicData uri="http://schemas.openxmlformats.org/drawingml/2006/table">
            <a:tbl>
              <a:tblPr/>
              <a:tblGrid>
                <a:gridCol w="1735224">
                  <a:extLst>
                    <a:ext uri="{9D8B030D-6E8A-4147-A177-3AD203B41FA5}">
                      <a16:colId xmlns:a16="http://schemas.microsoft.com/office/drawing/2014/main" val="3581063794"/>
                    </a:ext>
                  </a:extLst>
                </a:gridCol>
                <a:gridCol w="749550">
                  <a:extLst>
                    <a:ext uri="{9D8B030D-6E8A-4147-A177-3AD203B41FA5}">
                      <a16:colId xmlns:a16="http://schemas.microsoft.com/office/drawing/2014/main" val="424312774"/>
                    </a:ext>
                  </a:extLst>
                </a:gridCol>
                <a:gridCol w="749550">
                  <a:extLst>
                    <a:ext uri="{9D8B030D-6E8A-4147-A177-3AD203B41FA5}">
                      <a16:colId xmlns:a16="http://schemas.microsoft.com/office/drawing/2014/main" val="3758490916"/>
                    </a:ext>
                  </a:extLst>
                </a:gridCol>
                <a:gridCol w="966454">
                  <a:extLst>
                    <a:ext uri="{9D8B030D-6E8A-4147-A177-3AD203B41FA5}">
                      <a16:colId xmlns:a16="http://schemas.microsoft.com/office/drawing/2014/main" val="4213696167"/>
                    </a:ext>
                  </a:extLst>
                </a:gridCol>
                <a:gridCol w="749550">
                  <a:extLst>
                    <a:ext uri="{9D8B030D-6E8A-4147-A177-3AD203B41FA5}">
                      <a16:colId xmlns:a16="http://schemas.microsoft.com/office/drawing/2014/main" val="4014454158"/>
                    </a:ext>
                  </a:extLst>
                </a:gridCol>
                <a:gridCol w="749550">
                  <a:extLst>
                    <a:ext uri="{9D8B030D-6E8A-4147-A177-3AD203B41FA5}">
                      <a16:colId xmlns:a16="http://schemas.microsoft.com/office/drawing/2014/main" val="3666163448"/>
                    </a:ext>
                  </a:extLst>
                </a:gridCol>
                <a:gridCol w="749550">
                  <a:extLst>
                    <a:ext uri="{9D8B030D-6E8A-4147-A177-3AD203B41FA5}">
                      <a16:colId xmlns:a16="http://schemas.microsoft.com/office/drawing/2014/main" val="3453189100"/>
                    </a:ext>
                  </a:extLst>
                </a:gridCol>
                <a:gridCol w="947234">
                  <a:extLst>
                    <a:ext uri="{9D8B030D-6E8A-4147-A177-3AD203B41FA5}">
                      <a16:colId xmlns:a16="http://schemas.microsoft.com/office/drawing/2014/main" val="3759795514"/>
                    </a:ext>
                  </a:extLst>
                </a:gridCol>
                <a:gridCol w="947234">
                  <a:extLst>
                    <a:ext uri="{9D8B030D-6E8A-4147-A177-3AD203B41FA5}">
                      <a16:colId xmlns:a16="http://schemas.microsoft.com/office/drawing/2014/main" val="1913947188"/>
                    </a:ext>
                  </a:extLst>
                </a:gridCol>
              </a:tblGrid>
              <a:tr h="20856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797775"/>
                  </a:ext>
                </a:extLst>
              </a:tr>
              <a:tr h="19987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069900"/>
                  </a:ext>
                </a:extLst>
              </a:tr>
              <a:tr h="19987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736622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0149850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219493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6209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919559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3691502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105818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381119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1270653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250847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760741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3168200"/>
                  </a:ext>
                </a:extLst>
              </a:tr>
              <a:tr h="19987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8335060"/>
                  </a:ext>
                </a:extLst>
              </a:tr>
              <a:tr h="17681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908777"/>
                  </a:ext>
                </a:extLst>
              </a:tr>
              <a:tr h="17681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107427"/>
                  </a:ext>
                </a:extLst>
              </a:tr>
              <a:tr h="20334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294319"/>
                  </a:ext>
                </a:extLst>
              </a:tr>
              <a:tr h="34493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867915"/>
                  </a:ext>
                </a:extLst>
              </a:tr>
              <a:tr h="34493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76834"/>
                  </a:ext>
                </a:extLst>
              </a:tr>
              <a:tr h="34493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385381"/>
                  </a:ext>
                </a:extLst>
              </a:tr>
              <a:tr h="3449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413247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D7A63067-8D98-4D8C-B4DF-F25B3089A64E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91902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838200" y="365125"/>
            <a:ext cx="10515600" cy="1158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FCA05B3-EB1E-4A95-A121-31E7AD163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347557"/>
              </p:ext>
            </p:extLst>
          </p:nvPr>
        </p:nvGraphicFramePr>
        <p:xfrm>
          <a:off x="1555750" y="2032000"/>
          <a:ext cx="9080500" cy="370713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3270006384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579353778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4035879063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396715234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1180640768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1217360232"/>
                    </a:ext>
                  </a:extLst>
                </a:gridCol>
                <a:gridCol w="1130300">
                  <a:extLst>
                    <a:ext uri="{9D8B030D-6E8A-4147-A177-3AD203B41FA5}">
                      <a16:colId xmlns:a16="http://schemas.microsoft.com/office/drawing/2014/main" val="177882684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861294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5926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3208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53628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93013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82615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444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64376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77155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64036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00129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09393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59599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86027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19984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82530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1.242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1.234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1.169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5.389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1774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11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5826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805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3FED7C0F-4642-4F64-A46A-6CC9DA13B2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409804"/>
              </p:ext>
            </p:extLst>
          </p:nvPr>
        </p:nvGraphicFramePr>
        <p:xfrm>
          <a:off x="1625600" y="1270000"/>
          <a:ext cx="8940799" cy="4775197"/>
        </p:xfrm>
        <a:graphic>
          <a:graphicData uri="http://schemas.openxmlformats.org/drawingml/2006/table">
            <a:tbl>
              <a:tblPr/>
              <a:tblGrid>
                <a:gridCol w="1840667">
                  <a:extLst>
                    <a:ext uri="{9D8B030D-6E8A-4147-A177-3AD203B41FA5}">
                      <a16:colId xmlns:a16="http://schemas.microsoft.com/office/drawing/2014/main" val="2837792709"/>
                    </a:ext>
                  </a:extLst>
                </a:gridCol>
                <a:gridCol w="805291">
                  <a:extLst>
                    <a:ext uri="{9D8B030D-6E8A-4147-A177-3AD203B41FA5}">
                      <a16:colId xmlns:a16="http://schemas.microsoft.com/office/drawing/2014/main" val="979342589"/>
                    </a:ext>
                  </a:extLst>
                </a:gridCol>
                <a:gridCol w="805291">
                  <a:extLst>
                    <a:ext uri="{9D8B030D-6E8A-4147-A177-3AD203B41FA5}">
                      <a16:colId xmlns:a16="http://schemas.microsoft.com/office/drawing/2014/main" val="2669720945"/>
                    </a:ext>
                  </a:extLst>
                </a:gridCol>
                <a:gridCol w="1038325">
                  <a:extLst>
                    <a:ext uri="{9D8B030D-6E8A-4147-A177-3AD203B41FA5}">
                      <a16:colId xmlns:a16="http://schemas.microsoft.com/office/drawing/2014/main" val="3650969167"/>
                    </a:ext>
                  </a:extLst>
                </a:gridCol>
                <a:gridCol w="805291">
                  <a:extLst>
                    <a:ext uri="{9D8B030D-6E8A-4147-A177-3AD203B41FA5}">
                      <a16:colId xmlns:a16="http://schemas.microsoft.com/office/drawing/2014/main" val="1210615464"/>
                    </a:ext>
                  </a:extLst>
                </a:gridCol>
                <a:gridCol w="805291">
                  <a:extLst>
                    <a:ext uri="{9D8B030D-6E8A-4147-A177-3AD203B41FA5}">
                      <a16:colId xmlns:a16="http://schemas.microsoft.com/office/drawing/2014/main" val="1281092690"/>
                    </a:ext>
                  </a:extLst>
                </a:gridCol>
                <a:gridCol w="805291">
                  <a:extLst>
                    <a:ext uri="{9D8B030D-6E8A-4147-A177-3AD203B41FA5}">
                      <a16:colId xmlns:a16="http://schemas.microsoft.com/office/drawing/2014/main" val="2326574330"/>
                    </a:ext>
                  </a:extLst>
                </a:gridCol>
                <a:gridCol w="1017676">
                  <a:extLst>
                    <a:ext uri="{9D8B030D-6E8A-4147-A177-3AD203B41FA5}">
                      <a16:colId xmlns:a16="http://schemas.microsoft.com/office/drawing/2014/main" val="3060513245"/>
                    </a:ext>
                  </a:extLst>
                </a:gridCol>
                <a:gridCol w="1017676">
                  <a:extLst>
                    <a:ext uri="{9D8B030D-6E8A-4147-A177-3AD203B41FA5}">
                      <a16:colId xmlns:a16="http://schemas.microsoft.com/office/drawing/2014/main" val="379415025"/>
                    </a:ext>
                  </a:extLst>
                </a:gridCol>
              </a:tblGrid>
              <a:tr h="20241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966061"/>
                  </a:ext>
                </a:extLst>
              </a:tr>
              <a:tr h="19398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689565"/>
                  </a:ext>
                </a:extLst>
              </a:tr>
              <a:tr h="19398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324884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113487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734739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757269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286148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84%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6587504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31839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386846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47%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4029293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696107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626000"/>
                  </a:ext>
                </a:extLst>
              </a:tr>
              <a:tr h="193983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53%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4473289"/>
                  </a:ext>
                </a:extLst>
              </a:tr>
              <a:tr h="1710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5329005"/>
                  </a:ext>
                </a:extLst>
              </a:tr>
              <a:tr h="1710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978910"/>
                  </a:ext>
                </a:extLst>
              </a:tr>
              <a:tr h="1771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7115" marR="7115" marT="711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39%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115" marR="7115" marT="7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9943772"/>
                  </a:ext>
                </a:extLst>
              </a:tr>
              <a:tr h="197357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664249"/>
                  </a:ext>
                </a:extLst>
              </a:tr>
              <a:tr h="33361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51956"/>
                  </a:ext>
                </a:extLst>
              </a:tr>
              <a:tr h="33361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86749"/>
                  </a:ext>
                </a:extLst>
              </a:tr>
              <a:tr h="33361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53%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443743"/>
                  </a:ext>
                </a:extLst>
              </a:tr>
              <a:tr h="3336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7115" marR="7115" marT="711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7115" marR="7115" marT="7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82572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15622643-C4B7-48AF-97D3-8C2A342389F9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126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E27921D3-3439-4282-A9BA-42D47D02ED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589609"/>
              </p:ext>
            </p:extLst>
          </p:nvPr>
        </p:nvGraphicFramePr>
        <p:xfrm>
          <a:off x="1727995" y="1887855"/>
          <a:ext cx="8736010" cy="3856989"/>
        </p:xfrm>
        <a:graphic>
          <a:graphicData uri="http://schemas.openxmlformats.org/drawingml/2006/table">
            <a:tbl>
              <a:tblPr/>
              <a:tblGrid>
                <a:gridCol w="1293745">
                  <a:extLst>
                    <a:ext uri="{9D8B030D-6E8A-4147-A177-3AD203B41FA5}">
                      <a16:colId xmlns:a16="http://schemas.microsoft.com/office/drawing/2014/main" val="771209943"/>
                    </a:ext>
                  </a:extLst>
                </a:gridCol>
                <a:gridCol w="1047933">
                  <a:extLst>
                    <a:ext uri="{9D8B030D-6E8A-4147-A177-3AD203B41FA5}">
                      <a16:colId xmlns:a16="http://schemas.microsoft.com/office/drawing/2014/main" val="1266491572"/>
                    </a:ext>
                  </a:extLst>
                </a:gridCol>
                <a:gridCol w="1047933">
                  <a:extLst>
                    <a:ext uri="{9D8B030D-6E8A-4147-A177-3AD203B41FA5}">
                      <a16:colId xmlns:a16="http://schemas.microsoft.com/office/drawing/2014/main" val="3747637673"/>
                    </a:ext>
                  </a:extLst>
                </a:gridCol>
                <a:gridCol w="1154667">
                  <a:extLst>
                    <a:ext uri="{9D8B030D-6E8A-4147-A177-3AD203B41FA5}">
                      <a16:colId xmlns:a16="http://schemas.microsoft.com/office/drawing/2014/main" val="4011667525"/>
                    </a:ext>
                  </a:extLst>
                </a:gridCol>
                <a:gridCol w="1047933">
                  <a:extLst>
                    <a:ext uri="{9D8B030D-6E8A-4147-A177-3AD203B41FA5}">
                      <a16:colId xmlns:a16="http://schemas.microsoft.com/office/drawing/2014/main" val="454634257"/>
                    </a:ext>
                  </a:extLst>
                </a:gridCol>
                <a:gridCol w="1047933">
                  <a:extLst>
                    <a:ext uri="{9D8B030D-6E8A-4147-A177-3AD203B41FA5}">
                      <a16:colId xmlns:a16="http://schemas.microsoft.com/office/drawing/2014/main" val="2163446513"/>
                    </a:ext>
                  </a:extLst>
                </a:gridCol>
                <a:gridCol w="1047933">
                  <a:extLst>
                    <a:ext uri="{9D8B030D-6E8A-4147-A177-3AD203B41FA5}">
                      <a16:colId xmlns:a16="http://schemas.microsoft.com/office/drawing/2014/main" val="3187715992"/>
                    </a:ext>
                  </a:extLst>
                </a:gridCol>
                <a:gridCol w="1047933">
                  <a:extLst>
                    <a:ext uri="{9D8B030D-6E8A-4147-A177-3AD203B41FA5}">
                      <a16:colId xmlns:a16="http://schemas.microsoft.com/office/drawing/2014/main" val="2163717542"/>
                    </a:ext>
                  </a:extLst>
                </a:gridCol>
              </a:tblGrid>
              <a:tr h="20018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3383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897460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584656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270861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052207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28002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136131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214283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3172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445249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680182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897759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437920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912548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958217"/>
                  </a:ext>
                </a:extLst>
              </a:tr>
              <a:tr h="2279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1.971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74022"/>
                  </a:ext>
                </a:extLst>
              </a:tr>
              <a:tr h="2378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47,9%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813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1945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54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F1399F98-9182-4C41-94A4-0C2BA8B18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240836"/>
              </p:ext>
            </p:extLst>
          </p:nvPr>
        </p:nvGraphicFramePr>
        <p:xfrm>
          <a:off x="1905000" y="1405415"/>
          <a:ext cx="8381999" cy="4468762"/>
        </p:xfrm>
        <a:graphic>
          <a:graphicData uri="http://schemas.openxmlformats.org/drawingml/2006/table">
            <a:tbl>
              <a:tblPr/>
              <a:tblGrid>
                <a:gridCol w="1719383">
                  <a:extLst>
                    <a:ext uri="{9D8B030D-6E8A-4147-A177-3AD203B41FA5}">
                      <a16:colId xmlns:a16="http://schemas.microsoft.com/office/drawing/2014/main" val="2924160171"/>
                    </a:ext>
                  </a:extLst>
                </a:gridCol>
                <a:gridCol w="752231">
                  <a:extLst>
                    <a:ext uri="{9D8B030D-6E8A-4147-A177-3AD203B41FA5}">
                      <a16:colId xmlns:a16="http://schemas.microsoft.com/office/drawing/2014/main" val="4235573126"/>
                    </a:ext>
                  </a:extLst>
                </a:gridCol>
                <a:gridCol w="752231">
                  <a:extLst>
                    <a:ext uri="{9D8B030D-6E8A-4147-A177-3AD203B41FA5}">
                      <a16:colId xmlns:a16="http://schemas.microsoft.com/office/drawing/2014/main" val="1788262573"/>
                    </a:ext>
                  </a:extLst>
                </a:gridCol>
                <a:gridCol w="969910">
                  <a:extLst>
                    <a:ext uri="{9D8B030D-6E8A-4147-A177-3AD203B41FA5}">
                      <a16:colId xmlns:a16="http://schemas.microsoft.com/office/drawing/2014/main" val="2078974910"/>
                    </a:ext>
                  </a:extLst>
                </a:gridCol>
                <a:gridCol w="782540">
                  <a:extLst>
                    <a:ext uri="{9D8B030D-6E8A-4147-A177-3AD203B41FA5}">
                      <a16:colId xmlns:a16="http://schemas.microsoft.com/office/drawing/2014/main" val="3597213365"/>
                    </a:ext>
                  </a:extLst>
                </a:gridCol>
                <a:gridCol w="752231">
                  <a:extLst>
                    <a:ext uri="{9D8B030D-6E8A-4147-A177-3AD203B41FA5}">
                      <a16:colId xmlns:a16="http://schemas.microsoft.com/office/drawing/2014/main" val="4123924683"/>
                    </a:ext>
                  </a:extLst>
                </a:gridCol>
                <a:gridCol w="752231">
                  <a:extLst>
                    <a:ext uri="{9D8B030D-6E8A-4147-A177-3AD203B41FA5}">
                      <a16:colId xmlns:a16="http://schemas.microsoft.com/office/drawing/2014/main" val="160374016"/>
                    </a:ext>
                  </a:extLst>
                </a:gridCol>
                <a:gridCol w="950621">
                  <a:extLst>
                    <a:ext uri="{9D8B030D-6E8A-4147-A177-3AD203B41FA5}">
                      <a16:colId xmlns:a16="http://schemas.microsoft.com/office/drawing/2014/main" val="612592253"/>
                    </a:ext>
                  </a:extLst>
                </a:gridCol>
                <a:gridCol w="950621">
                  <a:extLst>
                    <a:ext uri="{9D8B030D-6E8A-4147-A177-3AD203B41FA5}">
                      <a16:colId xmlns:a16="http://schemas.microsoft.com/office/drawing/2014/main" val="278691852"/>
                    </a:ext>
                  </a:extLst>
                </a:gridCol>
              </a:tblGrid>
              <a:tr h="18853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638356"/>
                  </a:ext>
                </a:extLst>
              </a:tr>
              <a:tr h="1806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199272"/>
                  </a:ext>
                </a:extLst>
              </a:tr>
              <a:tr h="1806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888564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946673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791931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8663109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8477132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731948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088316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59035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941733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596156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590450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50775"/>
                  </a:ext>
                </a:extLst>
              </a:tr>
              <a:tr h="1806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5196260"/>
                  </a:ext>
                </a:extLst>
              </a:tr>
              <a:tr h="1598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947649"/>
                  </a:ext>
                </a:extLst>
              </a:tr>
              <a:tr h="1598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7090" marR="7090" marT="7090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18%</a:t>
                      </a:r>
                    </a:p>
                  </a:txBody>
                  <a:tcPr marL="7090" marR="7090" marT="709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7394944"/>
                  </a:ext>
                </a:extLst>
              </a:tr>
              <a:tr h="183821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001380"/>
                  </a:ext>
                </a:extLst>
              </a:tr>
              <a:tr h="31180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992485"/>
                  </a:ext>
                </a:extLst>
              </a:tr>
              <a:tr h="3118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229795"/>
                  </a:ext>
                </a:extLst>
              </a:tr>
              <a:tr h="31180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001902"/>
                  </a:ext>
                </a:extLst>
              </a:tr>
              <a:tr h="3118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7090" marR="7090" marT="709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7090" marR="7090" marT="70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6465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24C5BC39-B9E6-4E34-88F1-3846474092E9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4153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9">
            <a:extLst>
              <a:ext uri="{FF2B5EF4-FFF2-40B4-BE49-F238E27FC236}">
                <a16:creationId xmlns:a16="http://schemas.microsoft.com/office/drawing/2014/main" id="{0095BFF0-8934-4712-9F97-2BAD6AB88993}"/>
              </a:ext>
            </a:extLst>
          </p:cNvPr>
          <p:cNvSpPr txBox="1">
            <a:spLocks/>
          </p:cNvSpPr>
          <p:nvPr/>
        </p:nvSpPr>
        <p:spPr>
          <a:xfrm>
            <a:off x="1058493" y="637540"/>
            <a:ext cx="10504180" cy="3566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Salones de Maestría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en detalle </a:t>
            </a:r>
            <a:r>
              <a:rPr lang="es-CO" sz="6000" b="1" dirty="0">
                <a:solidFill>
                  <a:schemeClr val="accent6">
                    <a:lumMod val="75000"/>
                  </a:schemeClr>
                </a:solidFill>
              </a:rPr>
              <a:t>(día y hora)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4595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de Maestría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(PR, PG, EC y EX)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DD19945-403E-420C-A550-E89C94E3DACC}"/>
              </a:ext>
            </a:extLst>
          </p:cNvPr>
          <p:cNvGraphicFramePr>
            <a:graphicFrameLocks noGrp="1"/>
          </p:cNvGraphicFramePr>
          <p:nvPr/>
        </p:nvGraphicFramePr>
        <p:xfrm>
          <a:off x="1839913" y="2004060"/>
          <a:ext cx="8572499" cy="3707130"/>
        </p:xfrm>
        <a:graphic>
          <a:graphicData uri="http://schemas.openxmlformats.org/drawingml/2006/table">
            <a:tbl>
              <a:tblPr/>
              <a:tblGrid>
                <a:gridCol w="1269530">
                  <a:extLst>
                    <a:ext uri="{9D8B030D-6E8A-4147-A177-3AD203B41FA5}">
                      <a16:colId xmlns:a16="http://schemas.microsoft.com/office/drawing/2014/main" val="3013379701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4293913721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535487325"/>
                    </a:ext>
                  </a:extLst>
                </a:gridCol>
                <a:gridCol w="1133055">
                  <a:extLst>
                    <a:ext uri="{9D8B030D-6E8A-4147-A177-3AD203B41FA5}">
                      <a16:colId xmlns:a16="http://schemas.microsoft.com/office/drawing/2014/main" val="368026367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279122840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603320228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399973857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7785814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8129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71616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51246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45464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23981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95581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28698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92565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4312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4777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648316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14632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59809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65110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95099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8615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19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1214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92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Índice de Ocupación </a:t>
            </a:r>
            <a:r>
              <a:rPr kumimoji="0" lang="es-CO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(número de salones ocupados del total de salones disponibles)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(PR, PG, EC y EX)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07E8D40D-7543-4A0E-AD2E-5830327FD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211411"/>
              </p:ext>
            </p:extLst>
          </p:nvPr>
        </p:nvGraphicFramePr>
        <p:xfrm>
          <a:off x="2279652" y="1248727"/>
          <a:ext cx="7734295" cy="4881088"/>
        </p:xfrm>
        <a:graphic>
          <a:graphicData uri="http://schemas.openxmlformats.org/drawingml/2006/table">
            <a:tbl>
              <a:tblPr/>
              <a:tblGrid>
                <a:gridCol w="1592281">
                  <a:extLst>
                    <a:ext uri="{9D8B030D-6E8A-4147-A177-3AD203B41FA5}">
                      <a16:colId xmlns:a16="http://schemas.microsoft.com/office/drawing/2014/main" val="1298910422"/>
                    </a:ext>
                  </a:extLst>
                </a:gridCol>
                <a:gridCol w="696622">
                  <a:extLst>
                    <a:ext uri="{9D8B030D-6E8A-4147-A177-3AD203B41FA5}">
                      <a16:colId xmlns:a16="http://schemas.microsoft.com/office/drawing/2014/main" val="4163191792"/>
                    </a:ext>
                  </a:extLst>
                </a:gridCol>
                <a:gridCol w="696622">
                  <a:extLst>
                    <a:ext uri="{9D8B030D-6E8A-4147-A177-3AD203B41FA5}">
                      <a16:colId xmlns:a16="http://schemas.microsoft.com/office/drawing/2014/main" val="2706783145"/>
                    </a:ext>
                  </a:extLst>
                </a:gridCol>
                <a:gridCol w="898210">
                  <a:extLst>
                    <a:ext uri="{9D8B030D-6E8A-4147-A177-3AD203B41FA5}">
                      <a16:colId xmlns:a16="http://schemas.microsoft.com/office/drawing/2014/main" val="3749131081"/>
                    </a:ext>
                  </a:extLst>
                </a:gridCol>
                <a:gridCol w="696622">
                  <a:extLst>
                    <a:ext uri="{9D8B030D-6E8A-4147-A177-3AD203B41FA5}">
                      <a16:colId xmlns:a16="http://schemas.microsoft.com/office/drawing/2014/main" val="400918522"/>
                    </a:ext>
                  </a:extLst>
                </a:gridCol>
                <a:gridCol w="696622">
                  <a:extLst>
                    <a:ext uri="{9D8B030D-6E8A-4147-A177-3AD203B41FA5}">
                      <a16:colId xmlns:a16="http://schemas.microsoft.com/office/drawing/2014/main" val="76456207"/>
                    </a:ext>
                  </a:extLst>
                </a:gridCol>
                <a:gridCol w="696622">
                  <a:extLst>
                    <a:ext uri="{9D8B030D-6E8A-4147-A177-3AD203B41FA5}">
                      <a16:colId xmlns:a16="http://schemas.microsoft.com/office/drawing/2014/main" val="2365490063"/>
                    </a:ext>
                  </a:extLst>
                </a:gridCol>
                <a:gridCol w="880347">
                  <a:extLst>
                    <a:ext uri="{9D8B030D-6E8A-4147-A177-3AD203B41FA5}">
                      <a16:colId xmlns:a16="http://schemas.microsoft.com/office/drawing/2014/main" val="424639330"/>
                    </a:ext>
                  </a:extLst>
                </a:gridCol>
                <a:gridCol w="880347">
                  <a:extLst>
                    <a:ext uri="{9D8B030D-6E8A-4147-A177-3AD203B41FA5}">
                      <a16:colId xmlns:a16="http://schemas.microsoft.com/office/drawing/2014/main" val="224164296"/>
                    </a:ext>
                  </a:extLst>
                </a:gridCol>
              </a:tblGrid>
              <a:tr h="20143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566832"/>
                  </a:ext>
                </a:extLst>
              </a:tr>
              <a:tr h="19304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84790"/>
                  </a:ext>
                </a:extLst>
              </a:tr>
              <a:tr h="19304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746982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752506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889993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785268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15160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109842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406313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2615293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287983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258847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7181574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81253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2952375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0708861"/>
                  </a:ext>
                </a:extLst>
              </a:tr>
              <a:tr h="20143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738901"/>
                  </a:ext>
                </a:extLst>
              </a:tr>
              <a:tr h="226616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70708"/>
                  </a:ext>
                </a:extLst>
              </a:tr>
              <a:tr h="3389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661822"/>
                  </a:ext>
                </a:extLst>
              </a:tr>
              <a:tr h="3389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743510"/>
                  </a:ext>
                </a:extLst>
              </a:tr>
              <a:tr h="33898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707304"/>
                  </a:ext>
                </a:extLst>
              </a:tr>
              <a:tr h="3389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908822"/>
                  </a:ext>
                </a:extLst>
              </a:tr>
            </a:tbl>
          </a:graphicData>
        </a:graphic>
      </p:graphicFrame>
      <p:sp>
        <p:nvSpPr>
          <p:cNvPr id="7" name="Flecha: hacia la izquierda 6">
            <a:hlinkClick r:id="rId3" action="ppaction://hlinksldjump"/>
            <a:extLst>
              <a:ext uri="{FF2B5EF4-FFF2-40B4-BE49-F238E27FC236}">
                <a16:creationId xmlns:a16="http://schemas.microsoft.com/office/drawing/2014/main" id="{38E7B36C-298D-4BEF-BA1E-944F1FE8A38A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8166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de Maestría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B1E7B7DC-7001-477F-A36F-627CE98BD246}"/>
              </a:ext>
            </a:extLst>
          </p:cNvPr>
          <p:cNvGraphicFramePr>
            <a:graphicFrameLocks noGrp="1"/>
          </p:cNvGraphicFramePr>
          <p:nvPr/>
        </p:nvGraphicFramePr>
        <p:xfrm>
          <a:off x="1846264" y="2004060"/>
          <a:ext cx="8559798" cy="3707130"/>
        </p:xfrm>
        <a:graphic>
          <a:graphicData uri="http://schemas.openxmlformats.org/drawingml/2006/table">
            <a:tbl>
              <a:tblPr/>
              <a:tblGrid>
                <a:gridCol w="1269059">
                  <a:extLst>
                    <a:ext uri="{9D8B030D-6E8A-4147-A177-3AD203B41FA5}">
                      <a16:colId xmlns:a16="http://schemas.microsoft.com/office/drawing/2014/main" val="2842519594"/>
                    </a:ext>
                  </a:extLst>
                </a:gridCol>
                <a:gridCol w="1027937">
                  <a:extLst>
                    <a:ext uri="{9D8B030D-6E8A-4147-A177-3AD203B41FA5}">
                      <a16:colId xmlns:a16="http://schemas.microsoft.com/office/drawing/2014/main" val="1608392569"/>
                    </a:ext>
                  </a:extLst>
                </a:gridCol>
                <a:gridCol w="1027937">
                  <a:extLst>
                    <a:ext uri="{9D8B030D-6E8A-4147-A177-3AD203B41FA5}">
                      <a16:colId xmlns:a16="http://schemas.microsoft.com/office/drawing/2014/main" val="1117826426"/>
                    </a:ext>
                  </a:extLst>
                </a:gridCol>
                <a:gridCol w="1132635">
                  <a:extLst>
                    <a:ext uri="{9D8B030D-6E8A-4147-A177-3AD203B41FA5}">
                      <a16:colId xmlns:a16="http://schemas.microsoft.com/office/drawing/2014/main" val="2794031692"/>
                    </a:ext>
                  </a:extLst>
                </a:gridCol>
                <a:gridCol w="1027937">
                  <a:extLst>
                    <a:ext uri="{9D8B030D-6E8A-4147-A177-3AD203B41FA5}">
                      <a16:colId xmlns:a16="http://schemas.microsoft.com/office/drawing/2014/main" val="4291709099"/>
                    </a:ext>
                  </a:extLst>
                </a:gridCol>
                <a:gridCol w="1027937">
                  <a:extLst>
                    <a:ext uri="{9D8B030D-6E8A-4147-A177-3AD203B41FA5}">
                      <a16:colId xmlns:a16="http://schemas.microsoft.com/office/drawing/2014/main" val="3104563001"/>
                    </a:ext>
                  </a:extLst>
                </a:gridCol>
                <a:gridCol w="1027937">
                  <a:extLst>
                    <a:ext uri="{9D8B030D-6E8A-4147-A177-3AD203B41FA5}">
                      <a16:colId xmlns:a16="http://schemas.microsoft.com/office/drawing/2014/main" val="2989954628"/>
                    </a:ext>
                  </a:extLst>
                </a:gridCol>
                <a:gridCol w="1018419">
                  <a:extLst>
                    <a:ext uri="{9D8B030D-6E8A-4147-A177-3AD203B41FA5}">
                      <a16:colId xmlns:a16="http://schemas.microsoft.com/office/drawing/2014/main" val="26211056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MIÉRCOLES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SÁBADO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98811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62406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95267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55620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21993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42001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51116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76114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61903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12411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83748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077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334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93807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39529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18918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403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0553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9DD3D20-D3CD-4DE2-88E1-C168CEAED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860651"/>
              </p:ext>
            </p:extLst>
          </p:nvPr>
        </p:nvGraphicFramePr>
        <p:xfrm>
          <a:off x="1985073" y="1270000"/>
          <a:ext cx="8221853" cy="4714359"/>
        </p:xfrm>
        <a:graphic>
          <a:graphicData uri="http://schemas.openxmlformats.org/drawingml/2006/table">
            <a:tbl>
              <a:tblPr/>
              <a:tblGrid>
                <a:gridCol w="1584446">
                  <a:extLst>
                    <a:ext uri="{9D8B030D-6E8A-4147-A177-3AD203B41FA5}">
                      <a16:colId xmlns:a16="http://schemas.microsoft.com/office/drawing/2014/main" val="165718926"/>
                    </a:ext>
                  </a:extLst>
                </a:gridCol>
                <a:gridCol w="693195">
                  <a:extLst>
                    <a:ext uri="{9D8B030D-6E8A-4147-A177-3AD203B41FA5}">
                      <a16:colId xmlns:a16="http://schemas.microsoft.com/office/drawing/2014/main" val="2170658010"/>
                    </a:ext>
                  </a:extLst>
                </a:gridCol>
                <a:gridCol w="693195">
                  <a:extLst>
                    <a:ext uri="{9D8B030D-6E8A-4147-A177-3AD203B41FA5}">
                      <a16:colId xmlns:a16="http://schemas.microsoft.com/office/drawing/2014/main" val="4260896267"/>
                    </a:ext>
                  </a:extLst>
                </a:gridCol>
                <a:gridCol w="893791">
                  <a:extLst>
                    <a:ext uri="{9D8B030D-6E8A-4147-A177-3AD203B41FA5}">
                      <a16:colId xmlns:a16="http://schemas.microsoft.com/office/drawing/2014/main" val="1707727433"/>
                    </a:ext>
                  </a:extLst>
                </a:gridCol>
                <a:gridCol w="693195">
                  <a:extLst>
                    <a:ext uri="{9D8B030D-6E8A-4147-A177-3AD203B41FA5}">
                      <a16:colId xmlns:a16="http://schemas.microsoft.com/office/drawing/2014/main" val="2604022007"/>
                    </a:ext>
                  </a:extLst>
                </a:gridCol>
                <a:gridCol w="693195">
                  <a:extLst>
                    <a:ext uri="{9D8B030D-6E8A-4147-A177-3AD203B41FA5}">
                      <a16:colId xmlns:a16="http://schemas.microsoft.com/office/drawing/2014/main" val="3009223573"/>
                    </a:ext>
                  </a:extLst>
                </a:gridCol>
                <a:gridCol w="693195">
                  <a:extLst>
                    <a:ext uri="{9D8B030D-6E8A-4147-A177-3AD203B41FA5}">
                      <a16:colId xmlns:a16="http://schemas.microsoft.com/office/drawing/2014/main" val="352953968"/>
                    </a:ext>
                  </a:extLst>
                </a:gridCol>
                <a:gridCol w="1142630">
                  <a:extLst>
                    <a:ext uri="{9D8B030D-6E8A-4147-A177-3AD203B41FA5}">
                      <a16:colId xmlns:a16="http://schemas.microsoft.com/office/drawing/2014/main" val="2584775124"/>
                    </a:ext>
                  </a:extLst>
                </a:gridCol>
                <a:gridCol w="1135011">
                  <a:extLst>
                    <a:ext uri="{9D8B030D-6E8A-4147-A177-3AD203B41FA5}">
                      <a16:colId xmlns:a16="http://schemas.microsoft.com/office/drawing/2014/main" val="3549391184"/>
                    </a:ext>
                  </a:extLst>
                </a:gridCol>
              </a:tblGrid>
              <a:tr h="19455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MIÉRCOLES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SÁBADO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300254"/>
                  </a:ext>
                </a:extLst>
              </a:tr>
              <a:tr h="1864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944621"/>
                  </a:ext>
                </a:extLst>
              </a:tr>
              <a:tr h="1864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490238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323268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153175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364431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0126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311179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628394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2086825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216777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462763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4827936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8608374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795698"/>
                  </a:ext>
                </a:extLst>
              </a:tr>
              <a:tr h="186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5718290"/>
                  </a:ext>
                </a:extLst>
              </a:tr>
              <a:tr h="19455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7985453"/>
                  </a:ext>
                </a:extLst>
              </a:tr>
              <a:tr h="218875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14540"/>
                  </a:ext>
                </a:extLst>
              </a:tr>
              <a:tr h="32740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05578"/>
                  </a:ext>
                </a:extLst>
              </a:tr>
              <a:tr h="32740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212731"/>
                  </a:ext>
                </a:extLst>
              </a:tr>
              <a:tr h="32740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270783"/>
                  </a:ext>
                </a:extLst>
              </a:tr>
              <a:tr h="32740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30515"/>
                  </a:ext>
                </a:extLst>
              </a:tr>
            </a:tbl>
          </a:graphicData>
        </a:graphic>
      </p:graphicFrame>
      <p:sp>
        <p:nvSpPr>
          <p:cNvPr id="7" name="Flecha: hacia la izquierda 6">
            <a:hlinkClick r:id="rId3" action="ppaction://hlinksldjump"/>
            <a:extLst>
              <a:ext uri="{FF2B5EF4-FFF2-40B4-BE49-F238E27FC236}">
                <a16:creationId xmlns:a16="http://schemas.microsoft.com/office/drawing/2014/main" id="{FACB7415-B285-45D9-9EA6-5FA951493CAB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39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735943"/>
              </p:ext>
            </p:extLst>
          </p:nvPr>
        </p:nvGraphicFramePr>
        <p:xfrm>
          <a:off x="838203" y="1034179"/>
          <a:ext cx="10515596" cy="5236515"/>
        </p:xfrm>
        <a:graphic>
          <a:graphicData uri="http://schemas.openxmlformats.org/drawingml/2006/table">
            <a:tbl>
              <a:tblPr/>
              <a:tblGrid>
                <a:gridCol w="742060">
                  <a:extLst>
                    <a:ext uri="{9D8B030D-6E8A-4147-A177-3AD203B41FA5}">
                      <a16:colId xmlns:a16="http://schemas.microsoft.com/office/drawing/2014/main" val="1966282135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773736973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186432163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773792520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552681943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1264780284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697619168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1330152863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325924404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148900769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048619955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2714549148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555151712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462714949"/>
                    </a:ext>
                  </a:extLst>
                </a:gridCol>
                <a:gridCol w="593647">
                  <a:extLst>
                    <a:ext uri="{9D8B030D-6E8A-4147-A177-3AD203B41FA5}">
                      <a16:colId xmlns:a16="http://schemas.microsoft.com/office/drawing/2014/main" val="763403742"/>
                    </a:ext>
                  </a:extLst>
                </a:gridCol>
                <a:gridCol w="729693">
                  <a:extLst>
                    <a:ext uri="{9D8B030D-6E8A-4147-A177-3AD203B41FA5}">
                      <a16:colId xmlns:a16="http://schemas.microsoft.com/office/drawing/2014/main" val="3732853812"/>
                    </a:ext>
                  </a:extLst>
                </a:gridCol>
                <a:gridCol w="732785">
                  <a:extLst>
                    <a:ext uri="{9D8B030D-6E8A-4147-A177-3AD203B41FA5}">
                      <a16:colId xmlns:a16="http://schemas.microsoft.com/office/drawing/2014/main" val="2484285915"/>
                    </a:ext>
                  </a:extLst>
                </a:gridCol>
              </a:tblGrid>
              <a:tr h="1748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Aulas (No. Sillas)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SM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COLIS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CSJ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991045"/>
                  </a:ext>
                </a:extLst>
              </a:tr>
              <a:tr h="28854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Número Salones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Capacidad Sillas/hora</a:t>
                      </a:r>
                    </a:p>
                  </a:txBody>
                  <a:tcPr marL="6784" marR="6784" marT="67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229774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708425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4527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465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133643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388736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80483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78820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743281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421598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53671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51188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19859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539051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58867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69451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790074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738243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407671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11040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155803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96077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46061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529387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035742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095935"/>
                  </a:ext>
                </a:extLst>
              </a:tr>
              <a:tr h="17487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CO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871047"/>
                  </a:ext>
                </a:extLst>
              </a:tr>
              <a:tr h="12429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15</a:t>
                      </a:r>
                      <a:endParaRPr lang="es-CO" sz="105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6.718</a:t>
                      </a:r>
                    </a:p>
                  </a:txBody>
                  <a:tcPr marL="6784" marR="6784" marT="678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094507"/>
                  </a:ext>
                </a:extLst>
              </a:tr>
            </a:tbl>
          </a:graphicData>
        </a:graphic>
      </p:graphicFrame>
      <p:sp>
        <p:nvSpPr>
          <p:cNvPr id="4" name="Título 1">
            <a:extLst>
              <a:ext uri="{FF2B5EF4-FFF2-40B4-BE49-F238E27FC236}">
                <a16:creationId xmlns:a16="http://schemas.microsoft.com/office/drawing/2014/main" id="{00261924-FE89-433F-9ADB-7F297466EA18}"/>
              </a:ext>
            </a:extLst>
          </p:cNvPr>
          <p:cNvSpPr txBox="1">
            <a:spLocks/>
          </p:cNvSpPr>
          <p:nvPr/>
        </p:nvSpPr>
        <p:spPr>
          <a:xfrm>
            <a:off x="1066800" y="214827"/>
            <a:ext cx="10058400" cy="7341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 </a:t>
            </a:r>
            <a:r>
              <a:rPr lang="es-CO" sz="4400" b="1" dirty="0">
                <a:solidFill>
                  <a:schemeClr val="accent6">
                    <a:lumMod val="50000"/>
                  </a:schemeClr>
                </a:solidFill>
              </a:rPr>
              <a:t>Salones</a:t>
            </a:r>
            <a:r>
              <a:rPr lang="es-CO" sz="4400" b="1" dirty="0"/>
              <a:t>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1482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de Maestría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(Pregrado)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604BDDF-4ED2-4105-9B60-0ADB073B1D48}"/>
              </a:ext>
            </a:extLst>
          </p:cNvPr>
          <p:cNvGraphicFramePr>
            <a:graphicFrameLocks noGrp="1"/>
          </p:cNvGraphicFramePr>
          <p:nvPr/>
        </p:nvGraphicFramePr>
        <p:xfrm>
          <a:off x="1839913" y="2004060"/>
          <a:ext cx="8572499" cy="3707130"/>
        </p:xfrm>
        <a:graphic>
          <a:graphicData uri="http://schemas.openxmlformats.org/drawingml/2006/table">
            <a:tbl>
              <a:tblPr/>
              <a:tblGrid>
                <a:gridCol w="1269530">
                  <a:extLst>
                    <a:ext uri="{9D8B030D-6E8A-4147-A177-3AD203B41FA5}">
                      <a16:colId xmlns:a16="http://schemas.microsoft.com/office/drawing/2014/main" val="1610490352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050767689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267383632"/>
                    </a:ext>
                  </a:extLst>
                </a:gridCol>
                <a:gridCol w="1133055">
                  <a:extLst>
                    <a:ext uri="{9D8B030D-6E8A-4147-A177-3AD203B41FA5}">
                      <a16:colId xmlns:a16="http://schemas.microsoft.com/office/drawing/2014/main" val="1791641849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404434606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688957440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789668448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5216359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MIÉRCOLES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SÁBADO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56709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04597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2907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18089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3894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59761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6351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35114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98641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66965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3412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97263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82866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58300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7023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8834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097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3439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71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(Pregrado)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C1F70EB2-211F-4E6B-BE89-5D4BF939E8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689039"/>
              </p:ext>
            </p:extLst>
          </p:nvPr>
        </p:nvGraphicFramePr>
        <p:xfrm>
          <a:off x="1473200" y="1138715"/>
          <a:ext cx="9347199" cy="4854039"/>
        </p:xfrm>
        <a:graphic>
          <a:graphicData uri="http://schemas.openxmlformats.org/drawingml/2006/table">
            <a:tbl>
              <a:tblPr/>
              <a:tblGrid>
                <a:gridCol w="1698996">
                  <a:extLst>
                    <a:ext uri="{9D8B030D-6E8A-4147-A177-3AD203B41FA5}">
                      <a16:colId xmlns:a16="http://schemas.microsoft.com/office/drawing/2014/main" val="252910794"/>
                    </a:ext>
                  </a:extLst>
                </a:gridCol>
                <a:gridCol w="743311">
                  <a:extLst>
                    <a:ext uri="{9D8B030D-6E8A-4147-A177-3AD203B41FA5}">
                      <a16:colId xmlns:a16="http://schemas.microsoft.com/office/drawing/2014/main" val="2492801424"/>
                    </a:ext>
                  </a:extLst>
                </a:gridCol>
                <a:gridCol w="893062">
                  <a:extLst>
                    <a:ext uri="{9D8B030D-6E8A-4147-A177-3AD203B41FA5}">
                      <a16:colId xmlns:a16="http://schemas.microsoft.com/office/drawing/2014/main" val="555067236"/>
                    </a:ext>
                  </a:extLst>
                </a:gridCol>
                <a:gridCol w="1143554">
                  <a:extLst>
                    <a:ext uri="{9D8B030D-6E8A-4147-A177-3AD203B41FA5}">
                      <a16:colId xmlns:a16="http://schemas.microsoft.com/office/drawing/2014/main" val="1237866408"/>
                    </a:ext>
                  </a:extLst>
                </a:gridCol>
                <a:gridCol w="743311">
                  <a:extLst>
                    <a:ext uri="{9D8B030D-6E8A-4147-A177-3AD203B41FA5}">
                      <a16:colId xmlns:a16="http://schemas.microsoft.com/office/drawing/2014/main" val="3824927102"/>
                    </a:ext>
                  </a:extLst>
                </a:gridCol>
                <a:gridCol w="914843">
                  <a:extLst>
                    <a:ext uri="{9D8B030D-6E8A-4147-A177-3AD203B41FA5}">
                      <a16:colId xmlns:a16="http://schemas.microsoft.com/office/drawing/2014/main" val="1979199718"/>
                    </a:ext>
                  </a:extLst>
                </a:gridCol>
                <a:gridCol w="980190">
                  <a:extLst>
                    <a:ext uri="{9D8B030D-6E8A-4147-A177-3AD203B41FA5}">
                      <a16:colId xmlns:a16="http://schemas.microsoft.com/office/drawing/2014/main" val="1965735430"/>
                    </a:ext>
                  </a:extLst>
                </a:gridCol>
                <a:gridCol w="1200732">
                  <a:extLst>
                    <a:ext uri="{9D8B030D-6E8A-4147-A177-3AD203B41FA5}">
                      <a16:colId xmlns:a16="http://schemas.microsoft.com/office/drawing/2014/main" val="3600341216"/>
                    </a:ext>
                  </a:extLst>
                </a:gridCol>
                <a:gridCol w="1029200">
                  <a:extLst>
                    <a:ext uri="{9D8B030D-6E8A-4147-A177-3AD203B41FA5}">
                      <a16:colId xmlns:a16="http://schemas.microsoft.com/office/drawing/2014/main" val="2169169406"/>
                    </a:ext>
                  </a:extLst>
                </a:gridCol>
              </a:tblGrid>
              <a:tr h="20032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MIÉRCOLES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SÁBADO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162393"/>
                  </a:ext>
                </a:extLst>
              </a:tr>
              <a:tr h="19197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600036"/>
                  </a:ext>
                </a:extLst>
              </a:tr>
              <a:tr h="19197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99158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001566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788075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69394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024765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60004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094900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996663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5905923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908075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123671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2597961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8300969"/>
                  </a:ext>
                </a:extLst>
              </a:tr>
              <a:tr h="1919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842069"/>
                  </a:ext>
                </a:extLst>
              </a:tr>
              <a:tr h="2003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5646991"/>
                  </a:ext>
                </a:extLst>
              </a:tr>
              <a:tr h="225361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116143"/>
                  </a:ext>
                </a:extLst>
              </a:tr>
              <a:tr h="33710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805108"/>
                  </a:ext>
                </a:extLst>
              </a:tr>
              <a:tr h="33710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156336"/>
                  </a:ext>
                </a:extLst>
              </a:tr>
              <a:tr h="33710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588889"/>
                  </a:ext>
                </a:extLst>
              </a:tr>
              <a:tr h="33710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373342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FF511A3C-0589-4788-BE12-DFF9F87F7145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3321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de Maestría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205E6208-A167-4177-816E-7A19425899BE}"/>
              </a:ext>
            </a:extLst>
          </p:cNvPr>
          <p:cNvGraphicFramePr>
            <a:graphicFrameLocks noGrp="1"/>
          </p:cNvGraphicFramePr>
          <p:nvPr/>
        </p:nvGraphicFramePr>
        <p:xfrm>
          <a:off x="1839913" y="2004060"/>
          <a:ext cx="8572499" cy="3707130"/>
        </p:xfrm>
        <a:graphic>
          <a:graphicData uri="http://schemas.openxmlformats.org/drawingml/2006/table">
            <a:tbl>
              <a:tblPr/>
              <a:tblGrid>
                <a:gridCol w="1269530">
                  <a:extLst>
                    <a:ext uri="{9D8B030D-6E8A-4147-A177-3AD203B41FA5}">
                      <a16:colId xmlns:a16="http://schemas.microsoft.com/office/drawing/2014/main" val="448181218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692389590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00623777"/>
                    </a:ext>
                  </a:extLst>
                </a:gridCol>
                <a:gridCol w="1133055">
                  <a:extLst>
                    <a:ext uri="{9D8B030D-6E8A-4147-A177-3AD203B41FA5}">
                      <a16:colId xmlns:a16="http://schemas.microsoft.com/office/drawing/2014/main" val="3810446011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169823142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826354567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614197998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064851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MIÉRCOLES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SÁBADO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8382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61018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06303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65975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79134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08570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12857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44973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33941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06005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16951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51611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18100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06363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53276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30224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42,7%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7257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88659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11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DD8071B-688F-45ED-B59D-5666691200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844613"/>
              </p:ext>
            </p:extLst>
          </p:nvPr>
        </p:nvGraphicFramePr>
        <p:xfrm>
          <a:off x="2044700" y="1240315"/>
          <a:ext cx="8102599" cy="4731335"/>
        </p:xfrm>
        <a:graphic>
          <a:graphicData uri="http://schemas.openxmlformats.org/drawingml/2006/table">
            <a:tbl>
              <a:tblPr/>
              <a:tblGrid>
                <a:gridCol w="1668104">
                  <a:extLst>
                    <a:ext uri="{9D8B030D-6E8A-4147-A177-3AD203B41FA5}">
                      <a16:colId xmlns:a16="http://schemas.microsoft.com/office/drawing/2014/main" val="925518938"/>
                    </a:ext>
                  </a:extLst>
                </a:gridCol>
                <a:gridCol w="729795">
                  <a:extLst>
                    <a:ext uri="{9D8B030D-6E8A-4147-A177-3AD203B41FA5}">
                      <a16:colId xmlns:a16="http://schemas.microsoft.com/office/drawing/2014/main" val="143067557"/>
                    </a:ext>
                  </a:extLst>
                </a:gridCol>
                <a:gridCol w="729795">
                  <a:extLst>
                    <a:ext uri="{9D8B030D-6E8A-4147-A177-3AD203B41FA5}">
                      <a16:colId xmlns:a16="http://schemas.microsoft.com/office/drawing/2014/main" val="2362718008"/>
                    </a:ext>
                  </a:extLst>
                </a:gridCol>
                <a:gridCol w="940982">
                  <a:extLst>
                    <a:ext uri="{9D8B030D-6E8A-4147-A177-3AD203B41FA5}">
                      <a16:colId xmlns:a16="http://schemas.microsoft.com/office/drawing/2014/main" val="3578018484"/>
                    </a:ext>
                  </a:extLst>
                </a:gridCol>
                <a:gridCol w="729795">
                  <a:extLst>
                    <a:ext uri="{9D8B030D-6E8A-4147-A177-3AD203B41FA5}">
                      <a16:colId xmlns:a16="http://schemas.microsoft.com/office/drawing/2014/main" val="150538582"/>
                    </a:ext>
                  </a:extLst>
                </a:gridCol>
                <a:gridCol w="729795">
                  <a:extLst>
                    <a:ext uri="{9D8B030D-6E8A-4147-A177-3AD203B41FA5}">
                      <a16:colId xmlns:a16="http://schemas.microsoft.com/office/drawing/2014/main" val="1070043997"/>
                    </a:ext>
                  </a:extLst>
                </a:gridCol>
                <a:gridCol w="729795">
                  <a:extLst>
                    <a:ext uri="{9D8B030D-6E8A-4147-A177-3AD203B41FA5}">
                      <a16:colId xmlns:a16="http://schemas.microsoft.com/office/drawing/2014/main" val="636537428"/>
                    </a:ext>
                  </a:extLst>
                </a:gridCol>
                <a:gridCol w="922269">
                  <a:extLst>
                    <a:ext uri="{9D8B030D-6E8A-4147-A177-3AD203B41FA5}">
                      <a16:colId xmlns:a16="http://schemas.microsoft.com/office/drawing/2014/main" val="2828524160"/>
                    </a:ext>
                  </a:extLst>
                </a:gridCol>
                <a:gridCol w="922269">
                  <a:extLst>
                    <a:ext uri="{9D8B030D-6E8A-4147-A177-3AD203B41FA5}">
                      <a16:colId xmlns:a16="http://schemas.microsoft.com/office/drawing/2014/main" val="2680772307"/>
                    </a:ext>
                  </a:extLst>
                </a:gridCol>
              </a:tblGrid>
              <a:tr h="1952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MIÉRCOLES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SÁBADO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959954"/>
                  </a:ext>
                </a:extLst>
              </a:tr>
              <a:tr h="1871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884671"/>
                  </a:ext>
                </a:extLst>
              </a:tr>
              <a:tr h="18712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268864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540428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55507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3430836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707168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8647026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275962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956270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6068686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252480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205459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1408451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0791916"/>
                  </a:ext>
                </a:extLst>
              </a:tr>
              <a:tr h="1871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390554"/>
                  </a:ext>
                </a:extLst>
              </a:tr>
              <a:tr h="1952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2520751"/>
                  </a:ext>
                </a:extLst>
              </a:tr>
              <a:tr h="219664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118038"/>
                  </a:ext>
                </a:extLst>
              </a:tr>
              <a:tr h="32858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196298"/>
                  </a:ext>
                </a:extLst>
              </a:tr>
              <a:tr h="3285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4171815"/>
                  </a:ext>
                </a:extLst>
              </a:tr>
              <a:tr h="32858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64560"/>
                  </a:ext>
                </a:extLst>
              </a:tr>
              <a:tr h="32858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899441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AE39C1A7-E335-43BB-BCDB-4390677F303B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58131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9">
            <a:extLst>
              <a:ext uri="{FF2B5EF4-FFF2-40B4-BE49-F238E27FC236}">
                <a16:creationId xmlns:a16="http://schemas.microsoft.com/office/drawing/2014/main" id="{8F0F7F87-CFA2-4B14-9291-7515A07BB28E}"/>
              </a:ext>
            </a:extLst>
          </p:cNvPr>
          <p:cNvSpPr txBox="1">
            <a:spLocks/>
          </p:cNvSpPr>
          <p:nvPr/>
        </p:nvSpPr>
        <p:spPr>
          <a:xfrm>
            <a:off x="1058493" y="637540"/>
            <a:ext cx="10504180" cy="3566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Salones de Doctorado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en detalle </a:t>
            </a:r>
            <a:r>
              <a:rPr lang="es-CO" sz="6000" b="1" dirty="0">
                <a:solidFill>
                  <a:schemeClr val="accent6">
                    <a:lumMod val="75000"/>
                  </a:schemeClr>
                </a:solidFill>
              </a:rPr>
              <a:t>(día y hora)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017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415925"/>
            <a:ext cx="109347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de Doctorado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(PR, PG, EC y EX)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8538039-14CE-4FAD-9813-C80280F49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330674"/>
              </p:ext>
            </p:extLst>
          </p:nvPr>
        </p:nvGraphicFramePr>
        <p:xfrm>
          <a:off x="1809750" y="2080260"/>
          <a:ext cx="8572499" cy="3707130"/>
        </p:xfrm>
        <a:graphic>
          <a:graphicData uri="http://schemas.openxmlformats.org/drawingml/2006/table">
            <a:tbl>
              <a:tblPr/>
              <a:tblGrid>
                <a:gridCol w="1269530">
                  <a:extLst>
                    <a:ext uri="{9D8B030D-6E8A-4147-A177-3AD203B41FA5}">
                      <a16:colId xmlns:a16="http://schemas.microsoft.com/office/drawing/2014/main" val="452444144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180117320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806914837"/>
                    </a:ext>
                  </a:extLst>
                </a:gridCol>
                <a:gridCol w="1133055">
                  <a:extLst>
                    <a:ext uri="{9D8B030D-6E8A-4147-A177-3AD203B41FA5}">
                      <a16:colId xmlns:a16="http://schemas.microsoft.com/office/drawing/2014/main" val="3946277521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894267458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961181540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606938208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6276112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51422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43634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44478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42855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17335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7779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8532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98879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7168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23797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84356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42397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60487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33409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61944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6305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56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1539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92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Índice de Ocupación </a:t>
            </a:r>
            <a:r>
              <a:rPr kumimoji="0" lang="es-CO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(número de salones ocupados del total de salones disponibles)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(PR, PG, EC y EX)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FFFB6D0-7745-43EF-B35A-A2CD45CD0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701447"/>
              </p:ext>
            </p:extLst>
          </p:nvPr>
        </p:nvGraphicFramePr>
        <p:xfrm>
          <a:off x="2171700" y="1320800"/>
          <a:ext cx="7848600" cy="4792188"/>
        </p:xfrm>
        <a:graphic>
          <a:graphicData uri="http://schemas.openxmlformats.org/drawingml/2006/table">
            <a:tbl>
              <a:tblPr/>
              <a:tblGrid>
                <a:gridCol w="1640163">
                  <a:extLst>
                    <a:ext uri="{9D8B030D-6E8A-4147-A177-3AD203B41FA5}">
                      <a16:colId xmlns:a16="http://schemas.microsoft.com/office/drawing/2014/main" val="1400834491"/>
                    </a:ext>
                  </a:extLst>
                </a:gridCol>
                <a:gridCol w="693915">
                  <a:extLst>
                    <a:ext uri="{9D8B030D-6E8A-4147-A177-3AD203B41FA5}">
                      <a16:colId xmlns:a16="http://schemas.microsoft.com/office/drawing/2014/main" val="3981476391"/>
                    </a:ext>
                  </a:extLst>
                </a:gridCol>
                <a:gridCol w="693915">
                  <a:extLst>
                    <a:ext uri="{9D8B030D-6E8A-4147-A177-3AD203B41FA5}">
                      <a16:colId xmlns:a16="http://schemas.microsoft.com/office/drawing/2014/main" val="497002606"/>
                    </a:ext>
                  </a:extLst>
                </a:gridCol>
                <a:gridCol w="925220">
                  <a:extLst>
                    <a:ext uri="{9D8B030D-6E8A-4147-A177-3AD203B41FA5}">
                      <a16:colId xmlns:a16="http://schemas.microsoft.com/office/drawing/2014/main" val="3782885568"/>
                    </a:ext>
                  </a:extLst>
                </a:gridCol>
                <a:gridCol w="693915">
                  <a:extLst>
                    <a:ext uri="{9D8B030D-6E8A-4147-A177-3AD203B41FA5}">
                      <a16:colId xmlns:a16="http://schemas.microsoft.com/office/drawing/2014/main" val="232813149"/>
                    </a:ext>
                  </a:extLst>
                </a:gridCol>
                <a:gridCol w="693915">
                  <a:extLst>
                    <a:ext uri="{9D8B030D-6E8A-4147-A177-3AD203B41FA5}">
                      <a16:colId xmlns:a16="http://schemas.microsoft.com/office/drawing/2014/main" val="2364567836"/>
                    </a:ext>
                  </a:extLst>
                </a:gridCol>
                <a:gridCol w="693915">
                  <a:extLst>
                    <a:ext uri="{9D8B030D-6E8A-4147-A177-3AD203B41FA5}">
                      <a16:colId xmlns:a16="http://schemas.microsoft.com/office/drawing/2014/main" val="4213569838"/>
                    </a:ext>
                  </a:extLst>
                </a:gridCol>
                <a:gridCol w="906821">
                  <a:extLst>
                    <a:ext uri="{9D8B030D-6E8A-4147-A177-3AD203B41FA5}">
                      <a16:colId xmlns:a16="http://schemas.microsoft.com/office/drawing/2014/main" val="1199741231"/>
                    </a:ext>
                  </a:extLst>
                </a:gridCol>
                <a:gridCol w="906821">
                  <a:extLst>
                    <a:ext uri="{9D8B030D-6E8A-4147-A177-3AD203B41FA5}">
                      <a16:colId xmlns:a16="http://schemas.microsoft.com/office/drawing/2014/main" val="2756897777"/>
                    </a:ext>
                  </a:extLst>
                </a:gridCol>
              </a:tblGrid>
              <a:tr h="1977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204776"/>
                  </a:ext>
                </a:extLst>
              </a:tr>
              <a:tr h="1895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236766"/>
                  </a:ext>
                </a:extLst>
              </a:tr>
              <a:tr h="1895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817060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200557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687223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3417590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871254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1555117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267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2372483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9598113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3940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679354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4058947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196531"/>
                  </a:ext>
                </a:extLst>
              </a:tr>
              <a:tr h="18952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180070"/>
                  </a:ext>
                </a:extLst>
              </a:tr>
              <a:tr h="197768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535621"/>
                  </a:ext>
                </a:extLst>
              </a:tr>
              <a:tr h="22248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69453"/>
                  </a:ext>
                </a:extLst>
              </a:tr>
              <a:tr h="33281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49166"/>
                  </a:ext>
                </a:extLst>
              </a:tr>
              <a:tr h="33281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590059"/>
                  </a:ext>
                </a:extLst>
              </a:tr>
              <a:tr h="33281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976210"/>
                  </a:ext>
                </a:extLst>
              </a:tr>
              <a:tr h="3328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488995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4DDE4FF3-6F73-40AB-B64F-D0806F124CF0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4200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3250" y="377825"/>
            <a:ext cx="109855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de Doctorado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2B90010-3D4A-49B7-B6CF-FC8B89D57E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275122"/>
              </p:ext>
            </p:extLst>
          </p:nvPr>
        </p:nvGraphicFramePr>
        <p:xfrm>
          <a:off x="1809750" y="2004060"/>
          <a:ext cx="8572499" cy="3707130"/>
        </p:xfrm>
        <a:graphic>
          <a:graphicData uri="http://schemas.openxmlformats.org/drawingml/2006/table">
            <a:tbl>
              <a:tblPr/>
              <a:tblGrid>
                <a:gridCol w="1269530">
                  <a:extLst>
                    <a:ext uri="{9D8B030D-6E8A-4147-A177-3AD203B41FA5}">
                      <a16:colId xmlns:a16="http://schemas.microsoft.com/office/drawing/2014/main" val="4217422884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056397619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207252713"/>
                    </a:ext>
                  </a:extLst>
                </a:gridCol>
                <a:gridCol w="1133055">
                  <a:extLst>
                    <a:ext uri="{9D8B030D-6E8A-4147-A177-3AD203B41FA5}">
                      <a16:colId xmlns:a16="http://schemas.microsoft.com/office/drawing/2014/main" val="1598181562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415012973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707624546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196143540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2219843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20694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51022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708722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10249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2019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52008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83940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72706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71723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61529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51238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2526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30616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67135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13197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3605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41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26890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41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438A3F1-603B-47CD-9B94-3AF51DFE2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013326"/>
              </p:ext>
            </p:extLst>
          </p:nvPr>
        </p:nvGraphicFramePr>
        <p:xfrm>
          <a:off x="2241549" y="1329215"/>
          <a:ext cx="7708902" cy="4612747"/>
        </p:xfrm>
        <a:graphic>
          <a:graphicData uri="http://schemas.openxmlformats.org/drawingml/2006/table">
            <a:tbl>
              <a:tblPr/>
              <a:tblGrid>
                <a:gridCol w="1610970">
                  <a:extLst>
                    <a:ext uri="{9D8B030D-6E8A-4147-A177-3AD203B41FA5}">
                      <a16:colId xmlns:a16="http://schemas.microsoft.com/office/drawing/2014/main" val="2890503425"/>
                    </a:ext>
                  </a:extLst>
                </a:gridCol>
                <a:gridCol w="681564">
                  <a:extLst>
                    <a:ext uri="{9D8B030D-6E8A-4147-A177-3AD203B41FA5}">
                      <a16:colId xmlns:a16="http://schemas.microsoft.com/office/drawing/2014/main" val="2975298416"/>
                    </a:ext>
                  </a:extLst>
                </a:gridCol>
                <a:gridCol w="681564">
                  <a:extLst>
                    <a:ext uri="{9D8B030D-6E8A-4147-A177-3AD203B41FA5}">
                      <a16:colId xmlns:a16="http://schemas.microsoft.com/office/drawing/2014/main" val="2416914896"/>
                    </a:ext>
                  </a:extLst>
                </a:gridCol>
                <a:gridCol w="908752">
                  <a:extLst>
                    <a:ext uri="{9D8B030D-6E8A-4147-A177-3AD203B41FA5}">
                      <a16:colId xmlns:a16="http://schemas.microsoft.com/office/drawing/2014/main" val="3681989459"/>
                    </a:ext>
                  </a:extLst>
                </a:gridCol>
                <a:gridCol w="681564">
                  <a:extLst>
                    <a:ext uri="{9D8B030D-6E8A-4147-A177-3AD203B41FA5}">
                      <a16:colId xmlns:a16="http://schemas.microsoft.com/office/drawing/2014/main" val="1405933576"/>
                    </a:ext>
                  </a:extLst>
                </a:gridCol>
                <a:gridCol w="681564">
                  <a:extLst>
                    <a:ext uri="{9D8B030D-6E8A-4147-A177-3AD203B41FA5}">
                      <a16:colId xmlns:a16="http://schemas.microsoft.com/office/drawing/2014/main" val="1729040251"/>
                    </a:ext>
                  </a:extLst>
                </a:gridCol>
                <a:gridCol w="681564">
                  <a:extLst>
                    <a:ext uri="{9D8B030D-6E8A-4147-A177-3AD203B41FA5}">
                      <a16:colId xmlns:a16="http://schemas.microsoft.com/office/drawing/2014/main" val="959579011"/>
                    </a:ext>
                  </a:extLst>
                </a:gridCol>
                <a:gridCol w="890680">
                  <a:extLst>
                    <a:ext uri="{9D8B030D-6E8A-4147-A177-3AD203B41FA5}">
                      <a16:colId xmlns:a16="http://schemas.microsoft.com/office/drawing/2014/main" val="214338894"/>
                    </a:ext>
                  </a:extLst>
                </a:gridCol>
                <a:gridCol w="890680">
                  <a:extLst>
                    <a:ext uri="{9D8B030D-6E8A-4147-A177-3AD203B41FA5}">
                      <a16:colId xmlns:a16="http://schemas.microsoft.com/office/drawing/2014/main" val="2280949687"/>
                    </a:ext>
                  </a:extLst>
                </a:gridCol>
              </a:tblGrid>
              <a:tr h="19036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488435"/>
                  </a:ext>
                </a:extLst>
              </a:tr>
              <a:tr h="18243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533851"/>
                  </a:ext>
                </a:extLst>
              </a:tr>
              <a:tr h="18243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3052961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540099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167165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4915322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0773335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845960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955979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53121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343353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853061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109243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540299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101864"/>
                  </a:ext>
                </a:extLst>
              </a:tr>
              <a:tr h="18243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73230"/>
                  </a:ext>
                </a:extLst>
              </a:tr>
              <a:tr h="1903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10421"/>
                  </a:ext>
                </a:extLst>
              </a:tr>
              <a:tr h="214158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748470"/>
                  </a:ext>
                </a:extLst>
              </a:tr>
              <a:tr h="32035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659537"/>
                  </a:ext>
                </a:extLst>
              </a:tr>
              <a:tr h="3203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696367"/>
                  </a:ext>
                </a:extLst>
              </a:tr>
              <a:tr h="32035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45754"/>
                  </a:ext>
                </a:extLst>
              </a:tr>
              <a:tr h="3203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763629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80EB985D-90D9-42EF-B9BC-738227A2421D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361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8500" y="365125"/>
            <a:ext cx="107950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de Doctorado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(Pregrado)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509F1E4-2BA0-4E5A-A93C-486819536ADF}"/>
              </a:ext>
            </a:extLst>
          </p:cNvPr>
          <p:cNvGraphicFramePr>
            <a:graphicFrameLocks noGrp="1"/>
          </p:cNvGraphicFramePr>
          <p:nvPr/>
        </p:nvGraphicFramePr>
        <p:xfrm>
          <a:off x="1839913" y="2004060"/>
          <a:ext cx="8572499" cy="3707130"/>
        </p:xfrm>
        <a:graphic>
          <a:graphicData uri="http://schemas.openxmlformats.org/drawingml/2006/table">
            <a:tbl>
              <a:tblPr/>
              <a:tblGrid>
                <a:gridCol w="1269530">
                  <a:extLst>
                    <a:ext uri="{9D8B030D-6E8A-4147-A177-3AD203B41FA5}">
                      <a16:colId xmlns:a16="http://schemas.microsoft.com/office/drawing/2014/main" val="1189056596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4043949248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955720295"/>
                    </a:ext>
                  </a:extLst>
                </a:gridCol>
                <a:gridCol w="1133055">
                  <a:extLst>
                    <a:ext uri="{9D8B030D-6E8A-4147-A177-3AD203B41FA5}">
                      <a16:colId xmlns:a16="http://schemas.microsoft.com/office/drawing/2014/main" val="668030139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740781743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549461234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756315517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15324659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7382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51694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60643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93776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26426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08818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7569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7748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10272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49233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359299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28955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86657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96663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56104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07234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34,6%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573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60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86624" y="6396335"/>
            <a:ext cx="5457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>
                <a:solidFill>
                  <a:schemeClr val="bg1"/>
                </a:solidFill>
              </a:rPr>
              <a:t>No se incluyen los salones de Santa Marta, Consultorio Jurídico y de Hospital. </a:t>
            </a:r>
          </a:p>
          <a:p>
            <a:r>
              <a:rPr lang="es-CO" sz="1200" dirty="0">
                <a:solidFill>
                  <a:schemeClr val="bg1"/>
                </a:solidFill>
              </a:rPr>
              <a:t>Total de salones utilizados para el cálculo del índice: 142. 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270CDDF4-1F30-49AB-8A6A-64AB563FB9E1}"/>
              </a:ext>
            </a:extLst>
          </p:cNvPr>
          <p:cNvSpPr txBox="1">
            <a:spLocks/>
          </p:cNvSpPr>
          <p:nvPr/>
        </p:nvSpPr>
        <p:spPr>
          <a:xfrm>
            <a:off x="1064238" y="162646"/>
            <a:ext cx="10058400" cy="14707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s-CO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 </a:t>
            </a:r>
          </a:p>
          <a:p>
            <a:pPr algn="ctr">
              <a:lnSpc>
                <a:spcPct val="120000"/>
              </a:lnSpc>
            </a:pPr>
            <a:r>
              <a:rPr lang="es-CO" sz="4400" b="1" dirty="0">
                <a:solidFill>
                  <a:schemeClr val="accent6">
                    <a:lumMod val="50000"/>
                  </a:schemeClr>
                </a:solidFill>
              </a:rPr>
              <a:t>Salones </a:t>
            </a:r>
            <a:r>
              <a:rPr lang="es-CO" sz="4400" b="1" i="1" dirty="0">
                <a:solidFill>
                  <a:schemeClr val="accent6">
                    <a:lumMod val="50000"/>
                  </a:schemeClr>
                </a:solidFill>
              </a:rPr>
              <a:t>Programados</a:t>
            </a:r>
            <a:r>
              <a:rPr lang="es-CO" sz="4400" b="1" dirty="0"/>
              <a:t>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221683BB-052E-4D00-BC2E-BB11B3767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475155"/>
              </p:ext>
            </p:extLst>
          </p:nvPr>
        </p:nvGraphicFramePr>
        <p:xfrm>
          <a:off x="1371599" y="1858971"/>
          <a:ext cx="9651094" cy="4389424"/>
        </p:xfrm>
        <a:graphic>
          <a:graphicData uri="http://schemas.openxmlformats.org/drawingml/2006/table">
            <a:tbl>
              <a:tblPr/>
              <a:tblGrid>
                <a:gridCol w="987864">
                  <a:extLst>
                    <a:ext uri="{9D8B030D-6E8A-4147-A177-3AD203B41FA5}">
                      <a16:colId xmlns:a16="http://schemas.microsoft.com/office/drawing/2014/main" val="1202558773"/>
                    </a:ext>
                  </a:extLst>
                </a:gridCol>
                <a:gridCol w="730860">
                  <a:extLst>
                    <a:ext uri="{9D8B030D-6E8A-4147-A177-3AD203B41FA5}">
                      <a16:colId xmlns:a16="http://schemas.microsoft.com/office/drawing/2014/main" val="2098536772"/>
                    </a:ext>
                  </a:extLst>
                </a:gridCol>
                <a:gridCol w="888810">
                  <a:extLst>
                    <a:ext uri="{9D8B030D-6E8A-4147-A177-3AD203B41FA5}">
                      <a16:colId xmlns:a16="http://schemas.microsoft.com/office/drawing/2014/main" val="1256803598"/>
                    </a:ext>
                  </a:extLst>
                </a:gridCol>
                <a:gridCol w="730860">
                  <a:extLst>
                    <a:ext uri="{9D8B030D-6E8A-4147-A177-3AD203B41FA5}">
                      <a16:colId xmlns:a16="http://schemas.microsoft.com/office/drawing/2014/main" val="628007453"/>
                    </a:ext>
                  </a:extLst>
                </a:gridCol>
                <a:gridCol w="730860">
                  <a:extLst>
                    <a:ext uri="{9D8B030D-6E8A-4147-A177-3AD203B41FA5}">
                      <a16:colId xmlns:a16="http://schemas.microsoft.com/office/drawing/2014/main" val="1838474667"/>
                    </a:ext>
                  </a:extLst>
                </a:gridCol>
                <a:gridCol w="730860">
                  <a:extLst>
                    <a:ext uri="{9D8B030D-6E8A-4147-A177-3AD203B41FA5}">
                      <a16:colId xmlns:a16="http://schemas.microsoft.com/office/drawing/2014/main" val="1760736233"/>
                    </a:ext>
                  </a:extLst>
                </a:gridCol>
                <a:gridCol w="730860">
                  <a:extLst>
                    <a:ext uri="{9D8B030D-6E8A-4147-A177-3AD203B41FA5}">
                      <a16:colId xmlns:a16="http://schemas.microsoft.com/office/drawing/2014/main" val="3714797614"/>
                    </a:ext>
                  </a:extLst>
                </a:gridCol>
                <a:gridCol w="730860">
                  <a:extLst>
                    <a:ext uri="{9D8B030D-6E8A-4147-A177-3AD203B41FA5}">
                      <a16:colId xmlns:a16="http://schemas.microsoft.com/office/drawing/2014/main" val="4167246825"/>
                    </a:ext>
                  </a:extLst>
                </a:gridCol>
                <a:gridCol w="730860">
                  <a:extLst>
                    <a:ext uri="{9D8B030D-6E8A-4147-A177-3AD203B41FA5}">
                      <a16:colId xmlns:a16="http://schemas.microsoft.com/office/drawing/2014/main" val="4234803009"/>
                    </a:ext>
                  </a:extLst>
                </a:gridCol>
                <a:gridCol w="730860">
                  <a:extLst>
                    <a:ext uri="{9D8B030D-6E8A-4147-A177-3AD203B41FA5}">
                      <a16:colId xmlns:a16="http://schemas.microsoft.com/office/drawing/2014/main" val="51805321"/>
                    </a:ext>
                  </a:extLst>
                </a:gridCol>
                <a:gridCol w="963770">
                  <a:extLst>
                    <a:ext uri="{9D8B030D-6E8A-4147-A177-3AD203B41FA5}">
                      <a16:colId xmlns:a16="http://schemas.microsoft.com/office/drawing/2014/main" val="3602613234"/>
                    </a:ext>
                  </a:extLst>
                </a:gridCol>
                <a:gridCol w="963770">
                  <a:extLst>
                    <a:ext uri="{9D8B030D-6E8A-4147-A177-3AD203B41FA5}">
                      <a16:colId xmlns:a16="http://schemas.microsoft.com/office/drawing/2014/main" val="1654329220"/>
                    </a:ext>
                  </a:extLst>
                </a:gridCol>
              </a:tblGrid>
              <a:tr h="20696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Aulas (No.  Sillas)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C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E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G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I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K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COLIS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628093"/>
                  </a:ext>
                </a:extLst>
              </a:tr>
              <a:tr h="20696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D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44E6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Número de salones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Capacidad Sillas / hora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19369"/>
                  </a:ext>
                </a:extLst>
              </a:tr>
              <a:tr h="20696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927657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96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613243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162988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375950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880204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57677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64626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840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004240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302669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2.280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663711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451847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449834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602364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05567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120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241939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904334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026799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871476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138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635721"/>
                  </a:ext>
                </a:extLst>
              </a:tr>
              <a:tr h="19834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142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5.401</a:t>
                      </a:r>
                    </a:p>
                  </a:txBody>
                  <a:tcPr marL="7903" marR="7903" marT="79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167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5707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71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(Pregrado)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D57F76B-6800-468F-81E1-769F7AC54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805064"/>
              </p:ext>
            </p:extLst>
          </p:nvPr>
        </p:nvGraphicFramePr>
        <p:xfrm>
          <a:off x="2264680" y="1261430"/>
          <a:ext cx="7662640" cy="4621318"/>
        </p:xfrm>
        <a:graphic>
          <a:graphicData uri="http://schemas.openxmlformats.org/drawingml/2006/table">
            <a:tbl>
              <a:tblPr/>
              <a:tblGrid>
                <a:gridCol w="1601302">
                  <a:extLst>
                    <a:ext uri="{9D8B030D-6E8A-4147-A177-3AD203B41FA5}">
                      <a16:colId xmlns:a16="http://schemas.microsoft.com/office/drawing/2014/main" val="2365141523"/>
                    </a:ext>
                  </a:extLst>
                </a:gridCol>
                <a:gridCol w="677474">
                  <a:extLst>
                    <a:ext uri="{9D8B030D-6E8A-4147-A177-3AD203B41FA5}">
                      <a16:colId xmlns:a16="http://schemas.microsoft.com/office/drawing/2014/main" val="180342215"/>
                    </a:ext>
                  </a:extLst>
                </a:gridCol>
                <a:gridCol w="677474">
                  <a:extLst>
                    <a:ext uri="{9D8B030D-6E8A-4147-A177-3AD203B41FA5}">
                      <a16:colId xmlns:a16="http://schemas.microsoft.com/office/drawing/2014/main" val="3847710974"/>
                    </a:ext>
                  </a:extLst>
                </a:gridCol>
                <a:gridCol w="903298">
                  <a:extLst>
                    <a:ext uri="{9D8B030D-6E8A-4147-A177-3AD203B41FA5}">
                      <a16:colId xmlns:a16="http://schemas.microsoft.com/office/drawing/2014/main" val="449453400"/>
                    </a:ext>
                  </a:extLst>
                </a:gridCol>
                <a:gridCol w="677474">
                  <a:extLst>
                    <a:ext uri="{9D8B030D-6E8A-4147-A177-3AD203B41FA5}">
                      <a16:colId xmlns:a16="http://schemas.microsoft.com/office/drawing/2014/main" val="879862560"/>
                    </a:ext>
                  </a:extLst>
                </a:gridCol>
                <a:gridCol w="677474">
                  <a:extLst>
                    <a:ext uri="{9D8B030D-6E8A-4147-A177-3AD203B41FA5}">
                      <a16:colId xmlns:a16="http://schemas.microsoft.com/office/drawing/2014/main" val="3420372727"/>
                    </a:ext>
                  </a:extLst>
                </a:gridCol>
                <a:gridCol w="677474">
                  <a:extLst>
                    <a:ext uri="{9D8B030D-6E8A-4147-A177-3AD203B41FA5}">
                      <a16:colId xmlns:a16="http://schemas.microsoft.com/office/drawing/2014/main" val="2285703085"/>
                    </a:ext>
                  </a:extLst>
                </a:gridCol>
                <a:gridCol w="885335">
                  <a:extLst>
                    <a:ext uri="{9D8B030D-6E8A-4147-A177-3AD203B41FA5}">
                      <a16:colId xmlns:a16="http://schemas.microsoft.com/office/drawing/2014/main" val="122783771"/>
                    </a:ext>
                  </a:extLst>
                </a:gridCol>
                <a:gridCol w="885335">
                  <a:extLst>
                    <a:ext uri="{9D8B030D-6E8A-4147-A177-3AD203B41FA5}">
                      <a16:colId xmlns:a16="http://schemas.microsoft.com/office/drawing/2014/main" val="2533311178"/>
                    </a:ext>
                  </a:extLst>
                </a:gridCol>
              </a:tblGrid>
              <a:tr h="19071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078610"/>
                  </a:ext>
                </a:extLst>
              </a:tr>
              <a:tr h="18277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136312"/>
                  </a:ext>
                </a:extLst>
              </a:tr>
              <a:tr h="18277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561301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058222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649189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4299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651254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6905331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699682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005158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210491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5470925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281762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5398363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796773"/>
                  </a:ext>
                </a:extLst>
              </a:tr>
              <a:tr h="182770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503859"/>
                  </a:ext>
                </a:extLst>
              </a:tr>
              <a:tr h="19071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693177"/>
                  </a:ext>
                </a:extLst>
              </a:tr>
              <a:tr h="214556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535958"/>
                  </a:ext>
                </a:extLst>
              </a:tr>
              <a:tr h="32094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979568"/>
                  </a:ext>
                </a:extLst>
              </a:tr>
              <a:tr h="32094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573926"/>
                  </a:ext>
                </a:extLst>
              </a:tr>
              <a:tr h="32094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801485"/>
                  </a:ext>
                </a:extLst>
              </a:tr>
              <a:tr h="32094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143346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06D2ED51-0340-47B7-B417-01D3F48478DA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51737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7550" y="365125"/>
            <a:ext cx="107569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Salones de Doctorado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5F72F89-3AD9-4B57-9174-63DECF9A910C}"/>
              </a:ext>
            </a:extLst>
          </p:cNvPr>
          <p:cNvGraphicFramePr>
            <a:graphicFrameLocks noGrp="1"/>
          </p:cNvGraphicFramePr>
          <p:nvPr/>
        </p:nvGraphicFramePr>
        <p:xfrm>
          <a:off x="1839913" y="2004060"/>
          <a:ext cx="8572499" cy="3707130"/>
        </p:xfrm>
        <a:graphic>
          <a:graphicData uri="http://schemas.openxmlformats.org/drawingml/2006/table">
            <a:tbl>
              <a:tblPr/>
              <a:tblGrid>
                <a:gridCol w="1269530">
                  <a:extLst>
                    <a:ext uri="{9D8B030D-6E8A-4147-A177-3AD203B41FA5}">
                      <a16:colId xmlns:a16="http://schemas.microsoft.com/office/drawing/2014/main" val="2239000004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849236321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444872771"/>
                    </a:ext>
                  </a:extLst>
                </a:gridCol>
                <a:gridCol w="1133055">
                  <a:extLst>
                    <a:ext uri="{9D8B030D-6E8A-4147-A177-3AD203B41FA5}">
                      <a16:colId xmlns:a16="http://schemas.microsoft.com/office/drawing/2014/main" val="3035587726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099715183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065685966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2997475885"/>
                    </a:ext>
                  </a:extLst>
                </a:gridCol>
                <a:gridCol w="1028319">
                  <a:extLst>
                    <a:ext uri="{9D8B030D-6E8A-4147-A177-3AD203B41FA5}">
                      <a16:colId xmlns:a16="http://schemas.microsoft.com/office/drawing/2014/main" val="34423761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100578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25478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088092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32713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711661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36021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68642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36154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2439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94104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422105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23792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31669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483627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271510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74628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683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08755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8116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salones ocupados del total de salones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9BB9F0A-BD83-4268-9332-2C059FCD0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089245"/>
              </p:ext>
            </p:extLst>
          </p:nvPr>
        </p:nvGraphicFramePr>
        <p:xfrm>
          <a:off x="2051050" y="1363030"/>
          <a:ext cx="8191500" cy="4642429"/>
        </p:xfrm>
        <a:graphic>
          <a:graphicData uri="http://schemas.openxmlformats.org/drawingml/2006/table">
            <a:tbl>
              <a:tblPr/>
              <a:tblGrid>
                <a:gridCol w="1711821">
                  <a:extLst>
                    <a:ext uri="{9D8B030D-6E8A-4147-A177-3AD203B41FA5}">
                      <a16:colId xmlns:a16="http://schemas.microsoft.com/office/drawing/2014/main" val="3653143281"/>
                    </a:ext>
                  </a:extLst>
                </a:gridCol>
                <a:gridCol w="724232">
                  <a:extLst>
                    <a:ext uri="{9D8B030D-6E8A-4147-A177-3AD203B41FA5}">
                      <a16:colId xmlns:a16="http://schemas.microsoft.com/office/drawing/2014/main" val="1153025851"/>
                    </a:ext>
                  </a:extLst>
                </a:gridCol>
                <a:gridCol w="724232">
                  <a:extLst>
                    <a:ext uri="{9D8B030D-6E8A-4147-A177-3AD203B41FA5}">
                      <a16:colId xmlns:a16="http://schemas.microsoft.com/office/drawing/2014/main" val="1661065994"/>
                    </a:ext>
                  </a:extLst>
                </a:gridCol>
                <a:gridCol w="965641">
                  <a:extLst>
                    <a:ext uri="{9D8B030D-6E8A-4147-A177-3AD203B41FA5}">
                      <a16:colId xmlns:a16="http://schemas.microsoft.com/office/drawing/2014/main" val="2831221459"/>
                    </a:ext>
                  </a:extLst>
                </a:gridCol>
                <a:gridCol w="724232">
                  <a:extLst>
                    <a:ext uri="{9D8B030D-6E8A-4147-A177-3AD203B41FA5}">
                      <a16:colId xmlns:a16="http://schemas.microsoft.com/office/drawing/2014/main" val="3030152926"/>
                    </a:ext>
                  </a:extLst>
                </a:gridCol>
                <a:gridCol w="724232">
                  <a:extLst>
                    <a:ext uri="{9D8B030D-6E8A-4147-A177-3AD203B41FA5}">
                      <a16:colId xmlns:a16="http://schemas.microsoft.com/office/drawing/2014/main" val="3172882967"/>
                    </a:ext>
                  </a:extLst>
                </a:gridCol>
                <a:gridCol w="724232">
                  <a:extLst>
                    <a:ext uri="{9D8B030D-6E8A-4147-A177-3AD203B41FA5}">
                      <a16:colId xmlns:a16="http://schemas.microsoft.com/office/drawing/2014/main" val="3593885580"/>
                    </a:ext>
                  </a:extLst>
                </a:gridCol>
                <a:gridCol w="946439">
                  <a:extLst>
                    <a:ext uri="{9D8B030D-6E8A-4147-A177-3AD203B41FA5}">
                      <a16:colId xmlns:a16="http://schemas.microsoft.com/office/drawing/2014/main" val="2039375862"/>
                    </a:ext>
                  </a:extLst>
                </a:gridCol>
                <a:gridCol w="946439">
                  <a:extLst>
                    <a:ext uri="{9D8B030D-6E8A-4147-A177-3AD203B41FA5}">
                      <a16:colId xmlns:a16="http://schemas.microsoft.com/office/drawing/2014/main" val="3884104877"/>
                    </a:ext>
                  </a:extLst>
                </a:gridCol>
              </a:tblGrid>
              <a:tr h="19158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HORAS / DIAS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LUNES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MARTES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MIERCOLES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JUEVES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VIERNES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SABADO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618314"/>
                  </a:ext>
                </a:extLst>
              </a:tr>
              <a:tr h="18360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SEMANAL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194550"/>
                  </a:ext>
                </a:extLst>
              </a:tr>
              <a:tr h="18360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(1)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(2)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003124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6294310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152096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8:30-9:30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0099491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9:30-10:30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663053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10:30-11:30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4095921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11:30-12:30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375003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12:30-1:30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739647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1:30-2:30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016133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2:30-3:30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6746730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3:30-4:30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500802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4:30-5:30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301137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5:30-6:30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55%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64584"/>
                  </a:ext>
                </a:extLst>
              </a:tr>
              <a:tr h="183605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6:30-7:30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37%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5678411"/>
                  </a:ext>
                </a:extLst>
              </a:tr>
              <a:tr h="191587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7:30-8:30</a:t>
                      </a:r>
                    </a:p>
                  </a:txBody>
                  <a:tcPr marL="6965" marR="6965" marT="6965" marB="0" anchor="b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29%</a:t>
                      </a:r>
                    </a:p>
                  </a:txBody>
                  <a:tcPr marL="6965" marR="6965" marT="696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5020814"/>
                  </a:ext>
                </a:extLst>
              </a:tr>
              <a:tr h="215536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Índice de Utilización diaria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6492006"/>
                  </a:ext>
                </a:extLst>
              </a:tr>
              <a:tr h="32241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 HORAS AL DÍA           6:30 AM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45%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486958"/>
                  </a:ext>
                </a:extLst>
              </a:tr>
              <a:tr h="32241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MANAÑA (6 HORAS) 6:30 AM A 12:30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62%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403085"/>
                  </a:ext>
                </a:extLst>
              </a:tr>
              <a:tr h="32241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MEDIO DÍA (2 HORAS) 12:30 PM a 2:30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71%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86%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785143"/>
                  </a:ext>
                </a:extLst>
              </a:tr>
              <a:tr h="32241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546242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TARDE (6 HORAS) 2:30 PM a 8:30 PM</a:t>
                      </a:r>
                    </a:p>
                  </a:txBody>
                  <a:tcPr marL="6965" marR="6965" marT="696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2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33%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64%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100%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57%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49%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48%</a:t>
                      </a:r>
                    </a:p>
                  </a:txBody>
                  <a:tcPr marL="6965" marR="6965" marT="696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899230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51499A7E-E400-4F2E-A7A0-B1FC2DD55658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76447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9">
            <a:extLst>
              <a:ext uri="{FF2B5EF4-FFF2-40B4-BE49-F238E27FC236}">
                <a16:creationId xmlns:a16="http://schemas.microsoft.com/office/drawing/2014/main" id="{D7131263-2AF3-48E3-A89B-8C01A9C9DDEF}"/>
              </a:ext>
            </a:extLst>
          </p:cNvPr>
          <p:cNvSpPr txBox="1">
            <a:spLocks/>
          </p:cNvSpPr>
          <p:nvPr/>
        </p:nvSpPr>
        <p:spPr>
          <a:xfrm>
            <a:off x="1135380" y="726440"/>
            <a:ext cx="10504180" cy="3566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Laboratorios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en detalle </a:t>
            </a:r>
            <a:r>
              <a:rPr lang="es-CO" sz="6000" b="1" dirty="0">
                <a:solidFill>
                  <a:schemeClr val="accent6">
                    <a:lumMod val="75000"/>
                  </a:schemeClr>
                </a:solidFill>
              </a:rPr>
              <a:t>(día y hora)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09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Laboratorios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(PR, PG, EC y EX)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8791FAFD-2AAE-4BCB-A106-EDF403B86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494209"/>
              </p:ext>
            </p:extLst>
          </p:nvPr>
        </p:nvGraphicFramePr>
        <p:xfrm>
          <a:off x="2360612" y="2151698"/>
          <a:ext cx="7531101" cy="3411855"/>
        </p:xfrm>
        <a:graphic>
          <a:graphicData uri="http://schemas.openxmlformats.org/drawingml/2006/table">
            <a:tbl>
              <a:tblPr/>
              <a:tblGrid>
                <a:gridCol w="1114780">
                  <a:extLst>
                    <a:ext uri="{9D8B030D-6E8A-4147-A177-3AD203B41FA5}">
                      <a16:colId xmlns:a16="http://schemas.microsoft.com/office/drawing/2014/main" val="127083952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97160038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192033711"/>
                    </a:ext>
                  </a:extLst>
                </a:gridCol>
                <a:gridCol w="1000769">
                  <a:extLst>
                    <a:ext uri="{9D8B030D-6E8A-4147-A177-3AD203B41FA5}">
                      <a16:colId xmlns:a16="http://schemas.microsoft.com/office/drawing/2014/main" val="2038653746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62415713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5548141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4168590182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987455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078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2351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391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6125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1251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9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2673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4391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239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988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182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1373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3057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74297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0513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1.759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30417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13,0%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21,5%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21,0%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16,7%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495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54335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7227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s-CO" b="1" dirty="0"/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laboratorios ocupados del total de laboratorios disponibles)</a:t>
            </a:r>
          </a:p>
          <a:p>
            <a:pPr>
              <a:lnSpc>
                <a:spcPct val="120000"/>
              </a:lnSpc>
            </a:pP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(PR, PG, EC y EX)</a:t>
            </a:r>
            <a:endParaRPr lang="es-CO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AD084F1-5589-4588-8674-1317C1379D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205318"/>
              </p:ext>
            </p:extLst>
          </p:nvPr>
        </p:nvGraphicFramePr>
        <p:xfrm>
          <a:off x="2127249" y="1151415"/>
          <a:ext cx="7937501" cy="4840274"/>
        </p:xfrm>
        <a:graphic>
          <a:graphicData uri="http://schemas.openxmlformats.org/drawingml/2006/table">
            <a:tbl>
              <a:tblPr/>
              <a:tblGrid>
                <a:gridCol w="1635768">
                  <a:extLst>
                    <a:ext uri="{9D8B030D-6E8A-4147-A177-3AD203B41FA5}">
                      <a16:colId xmlns:a16="http://schemas.microsoft.com/office/drawing/2014/main" val="976502321"/>
                    </a:ext>
                  </a:extLst>
                </a:gridCol>
                <a:gridCol w="715090">
                  <a:extLst>
                    <a:ext uri="{9D8B030D-6E8A-4147-A177-3AD203B41FA5}">
                      <a16:colId xmlns:a16="http://schemas.microsoft.com/office/drawing/2014/main" val="3200672019"/>
                    </a:ext>
                  </a:extLst>
                </a:gridCol>
                <a:gridCol w="715090">
                  <a:extLst>
                    <a:ext uri="{9D8B030D-6E8A-4147-A177-3AD203B41FA5}">
                      <a16:colId xmlns:a16="http://schemas.microsoft.com/office/drawing/2014/main" val="1852341456"/>
                    </a:ext>
                  </a:extLst>
                </a:gridCol>
                <a:gridCol w="920679">
                  <a:extLst>
                    <a:ext uri="{9D8B030D-6E8A-4147-A177-3AD203B41FA5}">
                      <a16:colId xmlns:a16="http://schemas.microsoft.com/office/drawing/2014/main" val="3872076331"/>
                    </a:ext>
                  </a:extLst>
                </a:gridCol>
                <a:gridCol w="715090">
                  <a:extLst>
                    <a:ext uri="{9D8B030D-6E8A-4147-A177-3AD203B41FA5}">
                      <a16:colId xmlns:a16="http://schemas.microsoft.com/office/drawing/2014/main" val="1659857041"/>
                    </a:ext>
                  </a:extLst>
                </a:gridCol>
                <a:gridCol w="715090">
                  <a:extLst>
                    <a:ext uri="{9D8B030D-6E8A-4147-A177-3AD203B41FA5}">
                      <a16:colId xmlns:a16="http://schemas.microsoft.com/office/drawing/2014/main" val="2545208378"/>
                    </a:ext>
                  </a:extLst>
                </a:gridCol>
                <a:gridCol w="715090">
                  <a:extLst>
                    <a:ext uri="{9D8B030D-6E8A-4147-A177-3AD203B41FA5}">
                      <a16:colId xmlns:a16="http://schemas.microsoft.com/office/drawing/2014/main" val="2637177179"/>
                    </a:ext>
                  </a:extLst>
                </a:gridCol>
                <a:gridCol w="902802">
                  <a:extLst>
                    <a:ext uri="{9D8B030D-6E8A-4147-A177-3AD203B41FA5}">
                      <a16:colId xmlns:a16="http://schemas.microsoft.com/office/drawing/2014/main" val="3543328429"/>
                    </a:ext>
                  </a:extLst>
                </a:gridCol>
                <a:gridCol w="902802">
                  <a:extLst>
                    <a:ext uri="{9D8B030D-6E8A-4147-A177-3AD203B41FA5}">
                      <a16:colId xmlns:a16="http://schemas.microsoft.com/office/drawing/2014/main" val="3243108073"/>
                    </a:ext>
                  </a:extLst>
                </a:gridCol>
              </a:tblGrid>
              <a:tr h="1897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214909"/>
                  </a:ext>
                </a:extLst>
              </a:tr>
              <a:tr h="1897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170909"/>
                  </a:ext>
                </a:extLst>
              </a:tr>
              <a:tr h="1897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050838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6159399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202528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324378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870397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9581316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109103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453200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275858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204566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0071068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01424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451042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195138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372189"/>
                  </a:ext>
                </a:extLst>
              </a:tr>
              <a:tr h="189779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7857"/>
                  </a:ext>
                </a:extLst>
              </a:tr>
              <a:tr h="35606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656520"/>
                  </a:ext>
                </a:extLst>
              </a:tr>
              <a:tr h="35606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1991"/>
                  </a:ext>
                </a:extLst>
              </a:tr>
              <a:tr h="35606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883264"/>
                  </a:ext>
                </a:extLst>
              </a:tr>
              <a:tr h="35606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991081"/>
                  </a:ext>
                </a:extLst>
              </a:tr>
            </a:tbl>
          </a:graphicData>
        </a:graphic>
      </p:graphicFrame>
      <p:sp>
        <p:nvSpPr>
          <p:cNvPr id="6" name="Flecha: hacia la izquierda 5">
            <a:hlinkClick r:id="rId3" action="ppaction://hlinksldjump"/>
            <a:extLst>
              <a:ext uri="{FF2B5EF4-FFF2-40B4-BE49-F238E27FC236}">
                <a16:creationId xmlns:a16="http://schemas.microsoft.com/office/drawing/2014/main" id="{FC0FCB86-A1BC-4F0E-B441-54F1458396F5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6449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Laboratorios utilizadas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E3A02148-A5E1-4930-8F5D-0765AB6A2D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623883"/>
              </p:ext>
            </p:extLst>
          </p:nvPr>
        </p:nvGraphicFramePr>
        <p:xfrm>
          <a:off x="2360612" y="2151698"/>
          <a:ext cx="7531101" cy="3411855"/>
        </p:xfrm>
        <a:graphic>
          <a:graphicData uri="http://schemas.openxmlformats.org/drawingml/2006/table">
            <a:tbl>
              <a:tblPr/>
              <a:tblGrid>
                <a:gridCol w="1114780">
                  <a:extLst>
                    <a:ext uri="{9D8B030D-6E8A-4147-A177-3AD203B41FA5}">
                      <a16:colId xmlns:a16="http://schemas.microsoft.com/office/drawing/2014/main" val="234740752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41251998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818830889"/>
                    </a:ext>
                  </a:extLst>
                </a:gridCol>
                <a:gridCol w="1000769">
                  <a:extLst>
                    <a:ext uri="{9D8B030D-6E8A-4147-A177-3AD203B41FA5}">
                      <a16:colId xmlns:a16="http://schemas.microsoft.com/office/drawing/2014/main" val="2692497597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52621780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9374844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866658684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40250629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086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8171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958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9823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0727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9023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2116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33115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7086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063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751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4866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1706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47830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6355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1.753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47906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12,9%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21,6%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21,0%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21,0%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16,5%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159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97827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825499" y="367267"/>
            <a:ext cx="10540999" cy="964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</a:p>
          <a:p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laboratorios utilizados del total de laboratorios disponibles)</a:t>
            </a:r>
          </a:p>
          <a:p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F2AFD997-57B4-4A43-B184-E4289AFB0F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202927"/>
              </p:ext>
            </p:extLst>
          </p:nvPr>
        </p:nvGraphicFramePr>
        <p:xfrm>
          <a:off x="2032000" y="1392715"/>
          <a:ext cx="8127999" cy="4699014"/>
        </p:xfrm>
        <a:graphic>
          <a:graphicData uri="http://schemas.openxmlformats.org/drawingml/2006/table">
            <a:tbl>
              <a:tblPr/>
              <a:tblGrid>
                <a:gridCol w="1669388">
                  <a:extLst>
                    <a:ext uri="{9D8B030D-6E8A-4147-A177-3AD203B41FA5}">
                      <a16:colId xmlns:a16="http://schemas.microsoft.com/office/drawing/2014/main" val="22819424"/>
                    </a:ext>
                  </a:extLst>
                </a:gridCol>
                <a:gridCol w="729786">
                  <a:extLst>
                    <a:ext uri="{9D8B030D-6E8A-4147-A177-3AD203B41FA5}">
                      <a16:colId xmlns:a16="http://schemas.microsoft.com/office/drawing/2014/main" val="1542839383"/>
                    </a:ext>
                  </a:extLst>
                </a:gridCol>
                <a:gridCol w="729786">
                  <a:extLst>
                    <a:ext uri="{9D8B030D-6E8A-4147-A177-3AD203B41FA5}">
                      <a16:colId xmlns:a16="http://schemas.microsoft.com/office/drawing/2014/main" val="3437475322"/>
                    </a:ext>
                  </a:extLst>
                </a:gridCol>
                <a:gridCol w="939601">
                  <a:extLst>
                    <a:ext uri="{9D8B030D-6E8A-4147-A177-3AD203B41FA5}">
                      <a16:colId xmlns:a16="http://schemas.microsoft.com/office/drawing/2014/main" val="1122678703"/>
                    </a:ext>
                  </a:extLst>
                </a:gridCol>
                <a:gridCol w="757154">
                  <a:extLst>
                    <a:ext uri="{9D8B030D-6E8A-4147-A177-3AD203B41FA5}">
                      <a16:colId xmlns:a16="http://schemas.microsoft.com/office/drawing/2014/main" val="627979055"/>
                    </a:ext>
                  </a:extLst>
                </a:gridCol>
                <a:gridCol w="729786">
                  <a:extLst>
                    <a:ext uri="{9D8B030D-6E8A-4147-A177-3AD203B41FA5}">
                      <a16:colId xmlns:a16="http://schemas.microsoft.com/office/drawing/2014/main" val="4142970566"/>
                    </a:ext>
                  </a:extLst>
                </a:gridCol>
                <a:gridCol w="729786">
                  <a:extLst>
                    <a:ext uri="{9D8B030D-6E8A-4147-A177-3AD203B41FA5}">
                      <a16:colId xmlns:a16="http://schemas.microsoft.com/office/drawing/2014/main" val="2065237501"/>
                    </a:ext>
                  </a:extLst>
                </a:gridCol>
                <a:gridCol w="921356">
                  <a:extLst>
                    <a:ext uri="{9D8B030D-6E8A-4147-A177-3AD203B41FA5}">
                      <a16:colId xmlns:a16="http://schemas.microsoft.com/office/drawing/2014/main" val="2621238354"/>
                    </a:ext>
                  </a:extLst>
                </a:gridCol>
                <a:gridCol w="921356">
                  <a:extLst>
                    <a:ext uri="{9D8B030D-6E8A-4147-A177-3AD203B41FA5}">
                      <a16:colId xmlns:a16="http://schemas.microsoft.com/office/drawing/2014/main" val="1868285267"/>
                    </a:ext>
                  </a:extLst>
                </a:gridCol>
              </a:tblGrid>
              <a:tr h="1842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76330"/>
                  </a:ext>
                </a:extLst>
              </a:tr>
              <a:tr h="18424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94344"/>
                  </a:ext>
                </a:extLst>
              </a:tr>
              <a:tr h="18424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80222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165598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0555144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068632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608691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3387462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308724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167668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443327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580373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625364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2800602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964336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960690"/>
                  </a:ext>
                </a:extLst>
              </a:tr>
              <a:tr h="18424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475665"/>
                  </a:ext>
                </a:extLst>
              </a:tr>
              <a:tr h="18424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083765"/>
                  </a:ext>
                </a:extLst>
              </a:tr>
              <a:tr h="34566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821528"/>
                  </a:ext>
                </a:extLst>
              </a:tr>
              <a:tr h="34566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242023"/>
                  </a:ext>
                </a:extLst>
              </a:tr>
              <a:tr h="34566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6165951"/>
                  </a:ext>
                </a:extLst>
              </a:tr>
              <a:tr h="34566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64094"/>
                  </a:ext>
                </a:extLst>
              </a:tr>
            </a:tbl>
          </a:graphicData>
        </a:graphic>
      </p:graphicFrame>
      <p:sp>
        <p:nvSpPr>
          <p:cNvPr id="6" name="Flecha: hacia la izquierda 5">
            <a:hlinkClick r:id="rId3" action="ppaction://hlinksldjump"/>
            <a:extLst>
              <a:ext uri="{FF2B5EF4-FFF2-40B4-BE49-F238E27FC236}">
                <a16:creationId xmlns:a16="http://schemas.microsoft.com/office/drawing/2014/main" id="{4B06CEB3-0B2C-46C8-AA52-4FB24B04F8C6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80042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Laboratorios Utilizadas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6927590-D3A6-432C-8E44-848380EBF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539854"/>
              </p:ext>
            </p:extLst>
          </p:nvPr>
        </p:nvGraphicFramePr>
        <p:xfrm>
          <a:off x="2360612" y="2151698"/>
          <a:ext cx="7531101" cy="3411855"/>
        </p:xfrm>
        <a:graphic>
          <a:graphicData uri="http://schemas.openxmlformats.org/drawingml/2006/table">
            <a:tbl>
              <a:tblPr/>
              <a:tblGrid>
                <a:gridCol w="1114780">
                  <a:extLst>
                    <a:ext uri="{9D8B030D-6E8A-4147-A177-3AD203B41FA5}">
                      <a16:colId xmlns:a16="http://schemas.microsoft.com/office/drawing/2014/main" val="1113976791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2040965753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2999878990"/>
                    </a:ext>
                  </a:extLst>
                </a:gridCol>
                <a:gridCol w="1000769">
                  <a:extLst>
                    <a:ext uri="{9D8B030D-6E8A-4147-A177-3AD203B41FA5}">
                      <a16:colId xmlns:a16="http://schemas.microsoft.com/office/drawing/2014/main" val="403854172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5504487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69588676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265439056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8577646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9469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8179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5352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1965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786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7118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883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1720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3403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1100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75131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2051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9843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39404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843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1.645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31979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13,8%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23,0%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524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23608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977900" y="305910"/>
            <a:ext cx="10134600" cy="807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</a:t>
            </a:r>
          </a:p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laboratorios del total de laboratorios disponibles)</a:t>
            </a:r>
          </a:p>
          <a:p>
            <a:r>
              <a:rPr lang="es-CO" dirty="0">
                <a:solidFill>
                  <a:schemeClr val="accent4">
                    <a:lumMod val="75000"/>
                  </a:schemeClr>
                </a:solidFill>
              </a:rPr>
              <a:t>(Pregrado)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19B0E45-4D04-4A3A-9672-91B91EF6F8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004080"/>
              </p:ext>
            </p:extLst>
          </p:nvPr>
        </p:nvGraphicFramePr>
        <p:xfrm>
          <a:off x="2254547" y="1113315"/>
          <a:ext cx="7644806" cy="4818716"/>
        </p:xfrm>
        <a:graphic>
          <a:graphicData uri="http://schemas.openxmlformats.org/drawingml/2006/table">
            <a:tbl>
              <a:tblPr/>
              <a:tblGrid>
                <a:gridCol w="1575450">
                  <a:extLst>
                    <a:ext uri="{9D8B030D-6E8A-4147-A177-3AD203B41FA5}">
                      <a16:colId xmlns:a16="http://schemas.microsoft.com/office/drawing/2014/main" val="3655257706"/>
                    </a:ext>
                  </a:extLst>
                </a:gridCol>
                <a:gridCol w="688721">
                  <a:extLst>
                    <a:ext uri="{9D8B030D-6E8A-4147-A177-3AD203B41FA5}">
                      <a16:colId xmlns:a16="http://schemas.microsoft.com/office/drawing/2014/main" val="2811518489"/>
                    </a:ext>
                  </a:extLst>
                </a:gridCol>
                <a:gridCol w="688721">
                  <a:extLst>
                    <a:ext uri="{9D8B030D-6E8A-4147-A177-3AD203B41FA5}">
                      <a16:colId xmlns:a16="http://schemas.microsoft.com/office/drawing/2014/main" val="858050176"/>
                    </a:ext>
                  </a:extLst>
                </a:gridCol>
                <a:gridCol w="886729">
                  <a:extLst>
                    <a:ext uri="{9D8B030D-6E8A-4147-A177-3AD203B41FA5}">
                      <a16:colId xmlns:a16="http://schemas.microsoft.com/office/drawing/2014/main" val="4280336251"/>
                    </a:ext>
                  </a:extLst>
                </a:gridCol>
                <a:gridCol w="688721">
                  <a:extLst>
                    <a:ext uri="{9D8B030D-6E8A-4147-A177-3AD203B41FA5}">
                      <a16:colId xmlns:a16="http://schemas.microsoft.com/office/drawing/2014/main" val="1511895894"/>
                    </a:ext>
                  </a:extLst>
                </a:gridCol>
                <a:gridCol w="688721">
                  <a:extLst>
                    <a:ext uri="{9D8B030D-6E8A-4147-A177-3AD203B41FA5}">
                      <a16:colId xmlns:a16="http://schemas.microsoft.com/office/drawing/2014/main" val="3911140014"/>
                    </a:ext>
                  </a:extLst>
                </a:gridCol>
                <a:gridCol w="688721">
                  <a:extLst>
                    <a:ext uri="{9D8B030D-6E8A-4147-A177-3AD203B41FA5}">
                      <a16:colId xmlns:a16="http://schemas.microsoft.com/office/drawing/2014/main" val="3523053694"/>
                    </a:ext>
                  </a:extLst>
                </a:gridCol>
                <a:gridCol w="869511">
                  <a:extLst>
                    <a:ext uri="{9D8B030D-6E8A-4147-A177-3AD203B41FA5}">
                      <a16:colId xmlns:a16="http://schemas.microsoft.com/office/drawing/2014/main" val="1091605966"/>
                    </a:ext>
                  </a:extLst>
                </a:gridCol>
                <a:gridCol w="869511">
                  <a:extLst>
                    <a:ext uri="{9D8B030D-6E8A-4147-A177-3AD203B41FA5}">
                      <a16:colId xmlns:a16="http://schemas.microsoft.com/office/drawing/2014/main" val="3568472739"/>
                    </a:ext>
                  </a:extLst>
                </a:gridCol>
              </a:tblGrid>
              <a:tr h="1897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408167"/>
                  </a:ext>
                </a:extLst>
              </a:tr>
              <a:tr h="1897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8492306"/>
                  </a:ext>
                </a:extLst>
              </a:tr>
              <a:tr h="1897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031423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44953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066685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853002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1669488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419592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7795383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9971257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331660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268451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939774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783428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4642651"/>
                  </a:ext>
                </a:extLst>
              </a:tr>
              <a:tr h="189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661674"/>
                  </a:ext>
                </a:extLst>
              </a:tr>
              <a:tr h="16822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76816"/>
                  </a:ext>
                </a:extLst>
              </a:tr>
              <a:tr h="189779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170253"/>
                  </a:ext>
                </a:extLst>
              </a:tr>
              <a:tr h="35606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9731225"/>
                  </a:ext>
                </a:extLst>
              </a:tr>
              <a:tr h="35606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60418"/>
                  </a:ext>
                </a:extLst>
              </a:tr>
              <a:tr h="35606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7775515"/>
                  </a:ext>
                </a:extLst>
              </a:tr>
              <a:tr h="35606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8938986"/>
                  </a:ext>
                </a:extLst>
              </a:tr>
            </a:tbl>
          </a:graphicData>
        </a:graphic>
      </p:graphicFrame>
      <p:sp>
        <p:nvSpPr>
          <p:cNvPr id="6" name="Flecha: hacia la izquierda 5">
            <a:hlinkClick r:id="rId3" action="ppaction://hlinksldjump"/>
            <a:extLst>
              <a:ext uri="{FF2B5EF4-FFF2-40B4-BE49-F238E27FC236}">
                <a16:creationId xmlns:a16="http://schemas.microsoft.com/office/drawing/2014/main" id="{CE09453F-E7FA-4746-B37C-63637D373160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94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270CDDF4-1F30-49AB-8A6A-64AB563FB9E1}"/>
              </a:ext>
            </a:extLst>
          </p:cNvPr>
          <p:cNvSpPr txBox="1">
            <a:spLocks/>
          </p:cNvSpPr>
          <p:nvPr/>
        </p:nvSpPr>
        <p:spPr>
          <a:xfrm>
            <a:off x="1064238" y="162646"/>
            <a:ext cx="10058400" cy="14707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s-CO" sz="4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Número y capacidad de </a:t>
            </a:r>
          </a:p>
          <a:p>
            <a:pPr algn="ctr">
              <a:lnSpc>
                <a:spcPct val="120000"/>
              </a:lnSpc>
            </a:pPr>
            <a:r>
              <a:rPr lang="es-CO" sz="4400" b="1" dirty="0">
                <a:solidFill>
                  <a:schemeClr val="accent6">
                    <a:lumMod val="50000"/>
                  </a:schemeClr>
                </a:solidFill>
              </a:rPr>
              <a:t>Salones </a:t>
            </a:r>
            <a:r>
              <a:rPr lang="es-CO" sz="4400" b="1" i="1" dirty="0">
                <a:solidFill>
                  <a:schemeClr val="accent6">
                    <a:lumMod val="50000"/>
                  </a:schemeClr>
                </a:solidFill>
              </a:rPr>
              <a:t>no programados</a:t>
            </a:r>
            <a:r>
              <a:rPr lang="es-CO" sz="4400" b="1" dirty="0"/>
              <a:t> </a:t>
            </a:r>
            <a:r>
              <a:rPr lang="es-CO" sz="4400" b="1" dirty="0">
                <a:solidFill>
                  <a:schemeClr val="accent6">
                    <a:lumMod val="75000"/>
                  </a:schemeClr>
                </a:solidFill>
              </a:rPr>
              <a:t>2023-2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FF1C3CD7-0AE7-4AC1-9B21-1983CDAC79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14517"/>
              </p:ext>
            </p:extLst>
          </p:nvPr>
        </p:nvGraphicFramePr>
        <p:xfrm>
          <a:off x="1773192" y="1648049"/>
          <a:ext cx="8645616" cy="4729442"/>
        </p:xfrm>
        <a:graphic>
          <a:graphicData uri="http://schemas.openxmlformats.org/drawingml/2006/table">
            <a:tbl>
              <a:tblPr/>
              <a:tblGrid>
                <a:gridCol w="617544">
                  <a:extLst>
                    <a:ext uri="{9D8B030D-6E8A-4147-A177-3AD203B41FA5}">
                      <a16:colId xmlns:a16="http://schemas.microsoft.com/office/drawing/2014/main" val="4231581763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2187129553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1780097438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430687266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3816023946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4009415125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2691829174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1598641456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4283876222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712653790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1401056628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2707749194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2735060717"/>
                    </a:ext>
                  </a:extLst>
                </a:gridCol>
                <a:gridCol w="617544">
                  <a:extLst>
                    <a:ext uri="{9D8B030D-6E8A-4147-A177-3AD203B41FA5}">
                      <a16:colId xmlns:a16="http://schemas.microsoft.com/office/drawing/2014/main" val="3513001881"/>
                    </a:ext>
                  </a:extLst>
                </a:gridCol>
              </a:tblGrid>
              <a:tr h="14382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Aulas (No.  Sillas)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B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C</a:t>
                      </a:r>
                    </a:p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D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E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F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G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I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J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K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M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COLIS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es-CO" sz="100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748284"/>
                  </a:ext>
                </a:extLst>
              </a:tr>
              <a:tr h="44184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>
                        <a:solidFill>
                          <a:srgbClr val="FFFFFF"/>
                        </a:solidFill>
                        <a:effectLst/>
                        <a:latin typeface="Leelawadee UI" panose="020B0502040204020203" pitchFamily="34" charset="-34"/>
                        <a:cs typeface="Leelawadee UI" panose="020B0502040204020203" pitchFamily="34" charset="-34"/>
                      </a:endParaRP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44E6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Número de salones</a:t>
                      </a:r>
                    </a:p>
                  </a:txBody>
                  <a:tcPr marL="5734" marR="5734" marT="57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Capacidad Sillas / hora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840428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216755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218398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14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295086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15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316536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16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36855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17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836018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18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016669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585319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22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33576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24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402457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25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899844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26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110590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28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967800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261276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36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2834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500200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51427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51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751072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54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2788174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60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951772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78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565703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318955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124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25973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125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4515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134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33954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138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 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900" b="1" i="0" u="none" strike="noStrike" dirty="0">
                          <a:solidFill>
                            <a:srgbClr val="344E6D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C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975521"/>
                  </a:ext>
                </a:extLst>
              </a:tr>
              <a:tr h="15076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Total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2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4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13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Leelawadee UI" panose="020B0502040204020203" pitchFamily="34" charset="-34"/>
                          <a:cs typeface="Leelawadee UI" panose="020B0502040204020203" pitchFamily="34" charset="-34"/>
                        </a:rPr>
                        <a:t>520</a:t>
                      </a:r>
                    </a:p>
                  </a:txBody>
                  <a:tcPr marL="5734" marR="5734" marT="57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4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63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68523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Laboratorios Utilizadas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3336CF4-1EF1-48BD-8141-C7506A9E0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009078"/>
              </p:ext>
            </p:extLst>
          </p:nvPr>
        </p:nvGraphicFramePr>
        <p:xfrm>
          <a:off x="2360612" y="2151698"/>
          <a:ext cx="7531101" cy="3411855"/>
        </p:xfrm>
        <a:graphic>
          <a:graphicData uri="http://schemas.openxmlformats.org/drawingml/2006/table">
            <a:tbl>
              <a:tblPr/>
              <a:tblGrid>
                <a:gridCol w="1114780">
                  <a:extLst>
                    <a:ext uri="{9D8B030D-6E8A-4147-A177-3AD203B41FA5}">
                      <a16:colId xmlns:a16="http://schemas.microsoft.com/office/drawing/2014/main" val="3116767907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58321502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245363577"/>
                    </a:ext>
                  </a:extLst>
                </a:gridCol>
                <a:gridCol w="1000769">
                  <a:extLst>
                    <a:ext uri="{9D8B030D-6E8A-4147-A177-3AD203B41FA5}">
                      <a16:colId xmlns:a16="http://schemas.microsoft.com/office/drawing/2014/main" val="360927823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2081969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597409164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2288030251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0293449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6013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480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8074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7943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5457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6206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9222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0893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9876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8491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5115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3007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4799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33871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9112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67218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32,4%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64,9%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84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41766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laboratorios del total de laboratorios disponibles)</a:t>
            </a:r>
          </a:p>
          <a:p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18D8E35-36C6-45A4-A9C1-F9B6D1EAA6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308278"/>
              </p:ext>
            </p:extLst>
          </p:nvPr>
        </p:nvGraphicFramePr>
        <p:xfrm>
          <a:off x="2184399" y="1151415"/>
          <a:ext cx="7823202" cy="4868378"/>
        </p:xfrm>
        <a:graphic>
          <a:graphicData uri="http://schemas.openxmlformats.org/drawingml/2006/table">
            <a:tbl>
              <a:tblPr/>
              <a:tblGrid>
                <a:gridCol w="1612213">
                  <a:extLst>
                    <a:ext uri="{9D8B030D-6E8A-4147-A177-3AD203B41FA5}">
                      <a16:colId xmlns:a16="http://schemas.microsoft.com/office/drawing/2014/main" val="4180128949"/>
                    </a:ext>
                  </a:extLst>
                </a:gridCol>
                <a:gridCol w="704793">
                  <a:extLst>
                    <a:ext uri="{9D8B030D-6E8A-4147-A177-3AD203B41FA5}">
                      <a16:colId xmlns:a16="http://schemas.microsoft.com/office/drawing/2014/main" val="1401794683"/>
                    </a:ext>
                  </a:extLst>
                </a:gridCol>
                <a:gridCol w="704793">
                  <a:extLst>
                    <a:ext uri="{9D8B030D-6E8A-4147-A177-3AD203B41FA5}">
                      <a16:colId xmlns:a16="http://schemas.microsoft.com/office/drawing/2014/main" val="3756406503"/>
                    </a:ext>
                  </a:extLst>
                </a:gridCol>
                <a:gridCol w="907420">
                  <a:extLst>
                    <a:ext uri="{9D8B030D-6E8A-4147-A177-3AD203B41FA5}">
                      <a16:colId xmlns:a16="http://schemas.microsoft.com/office/drawing/2014/main" val="133825076"/>
                    </a:ext>
                  </a:extLst>
                </a:gridCol>
                <a:gridCol w="704793">
                  <a:extLst>
                    <a:ext uri="{9D8B030D-6E8A-4147-A177-3AD203B41FA5}">
                      <a16:colId xmlns:a16="http://schemas.microsoft.com/office/drawing/2014/main" val="2420807671"/>
                    </a:ext>
                  </a:extLst>
                </a:gridCol>
                <a:gridCol w="704793">
                  <a:extLst>
                    <a:ext uri="{9D8B030D-6E8A-4147-A177-3AD203B41FA5}">
                      <a16:colId xmlns:a16="http://schemas.microsoft.com/office/drawing/2014/main" val="1051103702"/>
                    </a:ext>
                  </a:extLst>
                </a:gridCol>
                <a:gridCol w="704793">
                  <a:extLst>
                    <a:ext uri="{9D8B030D-6E8A-4147-A177-3AD203B41FA5}">
                      <a16:colId xmlns:a16="http://schemas.microsoft.com/office/drawing/2014/main" val="1844736295"/>
                    </a:ext>
                  </a:extLst>
                </a:gridCol>
                <a:gridCol w="889802">
                  <a:extLst>
                    <a:ext uri="{9D8B030D-6E8A-4147-A177-3AD203B41FA5}">
                      <a16:colId xmlns:a16="http://schemas.microsoft.com/office/drawing/2014/main" val="2405651890"/>
                    </a:ext>
                  </a:extLst>
                </a:gridCol>
                <a:gridCol w="889802">
                  <a:extLst>
                    <a:ext uri="{9D8B030D-6E8A-4147-A177-3AD203B41FA5}">
                      <a16:colId xmlns:a16="http://schemas.microsoft.com/office/drawing/2014/main" val="868987673"/>
                    </a:ext>
                  </a:extLst>
                </a:gridCol>
              </a:tblGrid>
              <a:tr h="19088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066166"/>
                  </a:ext>
                </a:extLst>
              </a:tr>
              <a:tr h="1908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885273"/>
                  </a:ext>
                </a:extLst>
              </a:tr>
              <a:tr h="19088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990323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053029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241944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406598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0601825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045009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29720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9732969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522730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04909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261150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1041772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4963556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147563"/>
                  </a:ext>
                </a:extLst>
              </a:tr>
              <a:tr h="19088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758703"/>
                  </a:ext>
                </a:extLst>
              </a:tr>
              <a:tr h="19088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257885"/>
                  </a:ext>
                </a:extLst>
              </a:tr>
              <a:tr h="35813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216111"/>
                  </a:ext>
                </a:extLst>
              </a:tr>
              <a:tr h="35813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97500"/>
                  </a:ext>
                </a:extLst>
              </a:tr>
              <a:tr h="35813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9111113"/>
                  </a:ext>
                </a:extLst>
              </a:tr>
              <a:tr h="35813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493553"/>
                  </a:ext>
                </a:extLst>
              </a:tr>
            </a:tbl>
          </a:graphicData>
        </a:graphic>
      </p:graphicFrame>
      <p:sp>
        <p:nvSpPr>
          <p:cNvPr id="6" name="Flecha: hacia la izquierda 5">
            <a:hlinkClick r:id="rId3" action="ppaction://hlinksldjump"/>
            <a:extLst>
              <a:ext uri="{FF2B5EF4-FFF2-40B4-BE49-F238E27FC236}">
                <a16:creationId xmlns:a16="http://schemas.microsoft.com/office/drawing/2014/main" id="{2CFDC503-AC39-4479-A7A0-B6ECCF2BB90F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15387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9">
            <a:extLst>
              <a:ext uri="{FF2B5EF4-FFF2-40B4-BE49-F238E27FC236}">
                <a16:creationId xmlns:a16="http://schemas.microsoft.com/office/drawing/2014/main" id="{2967FC78-2EF4-4273-8F83-FAAC8A0BFB55}"/>
              </a:ext>
            </a:extLst>
          </p:cNvPr>
          <p:cNvSpPr txBox="1">
            <a:spLocks/>
          </p:cNvSpPr>
          <p:nvPr/>
        </p:nvSpPr>
        <p:spPr>
          <a:xfrm>
            <a:off x="1205220" y="739140"/>
            <a:ext cx="10504180" cy="3566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b="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  <a:t>Salas de Usuario </a:t>
            </a:r>
            <a:br>
              <a:rPr lang="es-CO" sz="6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CO" sz="6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en detalle </a:t>
            </a:r>
            <a:r>
              <a:rPr lang="es-CO" sz="6000" b="1" dirty="0">
                <a:solidFill>
                  <a:schemeClr val="accent6">
                    <a:lumMod val="75000"/>
                  </a:schemeClr>
                </a:solidFill>
              </a:rPr>
              <a:t>(día y hora)</a:t>
            </a:r>
            <a:endParaRPr lang="es-CO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26312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Salas de Usuario Ocupados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(PR, PG, EC y EX)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8791FAFD-2AAE-4BCB-A106-EDF403B86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257047"/>
              </p:ext>
            </p:extLst>
          </p:nvPr>
        </p:nvGraphicFramePr>
        <p:xfrm>
          <a:off x="2360612" y="2151698"/>
          <a:ext cx="7531101" cy="3411855"/>
        </p:xfrm>
        <a:graphic>
          <a:graphicData uri="http://schemas.openxmlformats.org/drawingml/2006/table">
            <a:tbl>
              <a:tblPr/>
              <a:tblGrid>
                <a:gridCol w="1114780">
                  <a:extLst>
                    <a:ext uri="{9D8B030D-6E8A-4147-A177-3AD203B41FA5}">
                      <a16:colId xmlns:a16="http://schemas.microsoft.com/office/drawing/2014/main" val="127083952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97160038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192033711"/>
                    </a:ext>
                  </a:extLst>
                </a:gridCol>
                <a:gridCol w="1000769">
                  <a:extLst>
                    <a:ext uri="{9D8B030D-6E8A-4147-A177-3AD203B41FA5}">
                      <a16:colId xmlns:a16="http://schemas.microsoft.com/office/drawing/2014/main" val="2038653746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62415713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5548141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4168590182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987455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078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2351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7391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6125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1251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9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2673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4391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239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1988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8182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1373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3057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74297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0513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1.410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30417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13,5%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19,3%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19,7%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17,8%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495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1642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305910"/>
            <a:ext cx="11557000" cy="921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s-CO" b="1" dirty="0"/>
              <a:t>Índice de Ocupación</a:t>
            </a:r>
          </a:p>
          <a:p>
            <a:pPr>
              <a:lnSpc>
                <a:spcPct val="120000"/>
              </a:lnSpc>
            </a:pPr>
            <a:r>
              <a:rPr lang="es-CO" b="1" dirty="0"/>
              <a:t>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Salas de Usuario ocupados del total de laboratorios disponibles)</a:t>
            </a:r>
          </a:p>
          <a:p>
            <a:pPr>
              <a:lnSpc>
                <a:spcPct val="120000"/>
              </a:lnSpc>
            </a:pP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(PR, PG, EC y EX)</a:t>
            </a:r>
            <a:endParaRPr lang="es-CO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7C3B2C7-98AD-428C-8719-2FA2D4A0F6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552544"/>
              </p:ext>
            </p:extLst>
          </p:nvPr>
        </p:nvGraphicFramePr>
        <p:xfrm>
          <a:off x="2000251" y="1227460"/>
          <a:ext cx="8191498" cy="4834576"/>
        </p:xfrm>
        <a:graphic>
          <a:graphicData uri="http://schemas.openxmlformats.org/drawingml/2006/table">
            <a:tbl>
              <a:tblPr/>
              <a:tblGrid>
                <a:gridCol w="1688114">
                  <a:extLst>
                    <a:ext uri="{9D8B030D-6E8A-4147-A177-3AD203B41FA5}">
                      <a16:colId xmlns:a16="http://schemas.microsoft.com/office/drawing/2014/main" val="536267458"/>
                    </a:ext>
                  </a:extLst>
                </a:gridCol>
                <a:gridCol w="737972">
                  <a:extLst>
                    <a:ext uri="{9D8B030D-6E8A-4147-A177-3AD203B41FA5}">
                      <a16:colId xmlns:a16="http://schemas.microsoft.com/office/drawing/2014/main" val="3449995624"/>
                    </a:ext>
                  </a:extLst>
                </a:gridCol>
                <a:gridCol w="737972">
                  <a:extLst>
                    <a:ext uri="{9D8B030D-6E8A-4147-A177-3AD203B41FA5}">
                      <a16:colId xmlns:a16="http://schemas.microsoft.com/office/drawing/2014/main" val="4126609838"/>
                    </a:ext>
                  </a:extLst>
                </a:gridCol>
                <a:gridCol w="950140">
                  <a:extLst>
                    <a:ext uri="{9D8B030D-6E8A-4147-A177-3AD203B41FA5}">
                      <a16:colId xmlns:a16="http://schemas.microsoft.com/office/drawing/2014/main" val="2155076745"/>
                    </a:ext>
                  </a:extLst>
                </a:gridCol>
                <a:gridCol w="737972">
                  <a:extLst>
                    <a:ext uri="{9D8B030D-6E8A-4147-A177-3AD203B41FA5}">
                      <a16:colId xmlns:a16="http://schemas.microsoft.com/office/drawing/2014/main" val="1142548143"/>
                    </a:ext>
                  </a:extLst>
                </a:gridCol>
                <a:gridCol w="737972">
                  <a:extLst>
                    <a:ext uri="{9D8B030D-6E8A-4147-A177-3AD203B41FA5}">
                      <a16:colId xmlns:a16="http://schemas.microsoft.com/office/drawing/2014/main" val="1270066651"/>
                    </a:ext>
                  </a:extLst>
                </a:gridCol>
                <a:gridCol w="737972">
                  <a:extLst>
                    <a:ext uri="{9D8B030D-6E8A-4147-A177-3AD203B41FA5}">
                      <a16:colId xmlns:a16="http://schemas.microsoft.com/office/drawing/2014/main" val="753862828"/>
                    </a:ext>
                  </a:extLst>
                </a:gridCol>
                <a:gridCol w="931692">
                  <a:extLst>
                    <a:ext uri="{9D8B030D-6E8A-4147-A177-3AD203B41FA5}">
                      <a16:colId xmlns:a16="http://schemas.microsoft.com/office/drawing/2014/main" val="2502689993"/>
                    </a:ext>
                  </a:extLst>
                </a:gridCol>
                <a:gridCol w="931692">
                  <a:extLst>
                    <a:ext uri="{9D8B030D-6E8A-4147-A177-3AD203B41FA5}">
                      <a16:colId xmlns:a16="http://schemas.microsoft.com/office/drawing/2014/main" val="1451158261"/>
                    </a:ext>
                  </a:extLst>
                </a:gridCol>
              </a:tblGrid>
              <a:tr h="1895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496612"/>
                  </a:ext>
                </a:extLst>
              </a:tr>
              <a:tr h="18955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409031"/>
                  </a:ext>
                </a:extLst>
              </a:tr>
              <a:tr h="18955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290864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7239694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532840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9689869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409695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488499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401481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108566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799953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9779285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153495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983405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280265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327910"/>
                  </a:ext>
                </a:extLst>
              </a:tr>
              <a:tr h="1895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3985715"/>
                  </a:ext>
                </a:extLst>
              </a:tr>
              <a:tr h="189556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677657"/>
                  </a:ext>
                </a:extLst>
              </a:tr>
              <a:tr h="35564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308981"/>
                  </a:ext>
                </a:extLst>
              </a:tr>
              <a:tr h="35564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4958548"/>
                  </a:ext>
                </a:extLst>
              </a:tr>
              <a:tr h="35564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959699"/>
                  </a:ext>
                </a:extLst>
              </a:tr>
              <a:tr h="3556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035612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48F3A5FD-2BB1-4476-BC2A-897F660AFBAB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3175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Salas de Usuario utilizadas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E3A02148-A5E1-4930-8F5D-0765AB6A2D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614729"/>
              </p:ext>
            </p:extLst>
          </p:nvPr>
        </p:nvGraphicFramePr>
        <p:xfrm>
          <a:off x="2360612" y="2151698"/>
          <a:ext cx="7531101" cy="3411855"/>
        </p:xfrm>
        <a:graphic>
          <a:graphicData uri="http://schemas.openxmlformats.org/drawingml/2006/table">
            <a:tbl>
              <a:tblPr/>
              <a:tblGrid>
                <a:gridCol w="1114780">
                  <a:extLst>
                    <a:ext uri="{9D8B030D-6E8A-4147-A177-3AD203B41FA5}">
                      <a16:colId xmlns:a16="http://schemas.microsoft.com/office/drawing/2014/main" val="234740752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41251998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818830889"/>
                    </a:ext>
                  </a:extLst>
                </a:gridCol>
                <a:gridCol w="1000769">
                  <a:extLst>
                    <a:ext uri="{9D8B030D-6E8A-4147-A177-3AD203B41FA5}">
                      <a16:colId xmlns:a16="http://schemas.microsoft.com/office/drawing/2014/main" val="2692497597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52621780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9374844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866658684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40250629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086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8171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6958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9823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0727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9023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2116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33115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7086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063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751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4866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1706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47830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6355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1.378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47906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19,7%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19,4%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18,0%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159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35989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825499" y="305910"/>
            <a:ext cx="10540999" cy="10254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</a:p>
          <a:p>
            <a:pPr>
              <a:lnSpc>
                <a:spcPct val="120000"/>
              </a:lnSpc>
            </a:pP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laboratorios utilizados del total de Salas de Usuario disponibles)</a:t>
            </a:r>
          </a:p>
          <a:p>
            <a:pPr>
              <a:lnSpc>
                <a:spcPct val="120000"/>
              </a:lnSpc>
            </a:pPr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 y Posgrado)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5B5AA61-1A27-4A60-9FF8-4ADA7FC19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04845"/>
              </p:ext>
            </p:extLst>
          </p:nvPr>
        </p:nvGraphicFramePr>
        <p:xfrm>
          <a:off x="2241551" y="1331357"/>
          <a:ext cx="7708897" cy="4917038"/>
        </p:xfrm>
        <a:graphic>
          <a:graphicData uri="http://schemas.openxmlformats.org/drawingml/2006/table">
            <a:tbl>
              <a:tblPr/>
              <a:tblGrid>
                <a:gridCol w="1588658">
                  <a:extLst>
                    <a:ext uri="{9D8B030D-6E8A-4147-A177-3AD203B41FA5}">
                      <a16:colId xmlns:a16="http://schemas.microsoft.com/office/drawing/2014/main" val="2307806907"/>
                    </a:ext>
                  </a:extLst>
                </a:gridCol>
                <a:gridCol w="694495">
                  <a:extLst>
                    <a:ext uri="{9D8B030D-6E8A-4147-A177-3AD203B41FA5}">
                      <a16:colId xmlns:a16="http://schemas.microsoft.com/office/drawing/2014/main" val="2241197399"/>
                    </a:ext>
                  </a:extLst>
                </a:gridCol>
                <a:gridCol w="694495">
                  <a:extLst>
                    <a:ext uri="{9D8B030D-6E8A-4147-A177-3AD203B41FA5}">
                      <a16:colId xmlns:a16="http://schemas.microsoft.com/office/drawing/2014/main" val="3392575946"/>
                    </a:ext>
                  </a:extLst>
                </a:gridCol>
                <a:gridCol w="894162">
                  <a:extLst>
                    <a:ext uri="{9D8B030D-6E8A-4147-A177-3AD203B41FA5}">
                      <a16:colId xmlns:a16="http://schemas.microsoft.com/office/drawing/2014/main" val="545992762"/>
                    </a:ext>
                  </a:extLst>
                </a:gridCol>
                <a:gridCol w="694495">
                  <a:extLst>
                    <a:ext uri="{9D8B030D-6E8A-4147-A177-3AD203B41FA5}">
                      <a16:colId xmlns:a16="http://schemas.microsoft.com/office/drawing/2014/main" val="1126965103"/>
                    </a:ext>
                  </a:extLst>
                </a:gridCol>
                <a:gridCol w="694495">
                  <a:extLst>
                    <a:ext uri="{9D8B030D-6E8A-4147-A177-3AD203B41FA5}">
                      <a16:colId xmlns:a16="http://schemas.microsoft.com/office/drawing/2014/main" val="2221293777"/>
                    </a:ext>
                  </a:extLst>
                </a:gridCol>
                <a:gridCol w="694495">
                  <a:extLst>
                    <a:ext uri="{9D8B030D-6E8A-4147-A177-3AD203B41FA5}">
                      <a16:colId xmlns:a16="http://schemas.microsoft.com/office/drawing/2014/main" val="2518794025"/>
                    </a:ext>
                  </a:extLst>
                </a:gridCol>
                <a:gridCol w="876801">
                  <a:extLst>
                    <a:ext uri="{9D8B030D-6E8A-4147-A177-3AD203B41FA5}">
                      <a16:colId xmlns:a16="http://schemas.microsoft.com/office/drawing/2014/main" val="2800863217"/>
                    </a:ext>
                  </a:extLst>
                </a:gridCol>
                <a:gridCol w="876801">
                  <a:extLst>
                    <a:ext uri="{9D8B030D-6E8A-4147-A177-3AD203B41FA5}">
                      <a16:colId xmlns:a16="http://schemas.microsoft.com/office/drawing/2014/main" val="1237604072"/>
                    </a:ext>
                  </a:extLst>
                </a:gridCol>
              </a:tblGrid>
              <a:tr h="19278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181553"/>
                  </a:ext>
                </a:extLst>
              </a:tr>
              <a:tr h="19278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546259"/>
                  </a:ext>
                </a:extLst>
              </a:tr>
              <a:tr h="19278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638421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915799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405450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429778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3991324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802779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33871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72372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676893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030118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476778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552951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578367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858941"/>
                  </a:ext>
                </a:extLst>
              </a:tr>
              <a:tr h="1927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538290"/>
                  </a:ext>
                </a:extLst>
              </a:tr>
              <a:tr h="192789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06972"/>
                  </a:ext>
                </a:extLst>
              </a:tr>
              <a:tr h="36170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828235"/>
                  </a:ext>
                </a:extLst>
              </a:tr>
              <a:tr h="36170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435493"/>
                  </a:ext>
                </a:extLst>
              </a:tr>
              <a:tr h="36170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5049487"/>
                  </a:ext>
                </a:extLst>
              </a:tr>
              <a:tr h="3617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4408062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BC7285DA-9975-436A-9C56-35FFD0D2D740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82801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Salas de Usuario Utilizadas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(Pregrado)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6927590-D3A6-432C-8E44-848380EBF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682476"/>
              </p:ext>
            </p:extLst>
          </p:nvPr>
        </p:nvGraphicFramePr>
        <p:xfrm>
          <a:off x="2360612" y="2151698"/>
          <a:ext cx="7531101" cy="3411855"/>
        </p:xfrm>
        <a:graphic>
          <a:graphicData uri="http://schemas.openxmlformats.org/drawingml/2006/table">
            <a:tbl>
              <a:tblPr/>
              <a:tblGrid>
                <a:gridCol w="1114780">
                  <a:extLst>
                    <a:ext uri="{9D8B030D-6E8A-4147-A177-3AD203B41FA5}">
                      <a16:colId xmlns:a16="http://schemas.microsoft.com/office/drawing/2014/main" val="1113976791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2040965753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2999878990"/>
                    </a:ext>
                  </a:extLst>
                </a:gridCol>
                <a:gridCol w="1000769">
                  <a:extLst>
                    <a:ext uri="{9D8B030D-6E8A-4147-A177-3AD203B41FA5}">
                      <a16:colId xmlns:a16="http://schemas.microsoft.com/office/drawing/2014/main" val="403854172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5504487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69588676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265439056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8577646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9469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8179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5352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1965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7861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7118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6883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1720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3403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1100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75131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2051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9843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39404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843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1.166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531979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14,7%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22,6%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15,7%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524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32454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977900" y="305910"/>
            <a:ext cx="10134600" cy="8074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</a:t>
            </a:r>
          </a:p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Salas de Usuario del total de laboratorios disponibles)</a:t>
            </a:r>
          </a:p>
          <a:p>
            <a:r>
              <a:rPr lang="es-CO" dirty="0">
                <a:solidFill>
                  <a:schemeClr val="accent4">
                    <a:lumMod val="75000"/>
                  </a:schemeClr>
                </a:solidFill>
              </a:rPr>
              <a:t>(Pregrado)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3EBCB86-C52A-4CAB-800A-202D11A6F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737728"/>
              </p:ext>
            </p:extLst>
          </p:nvPr>
        </p:nvGraphicFramePr>
        <p:xfrm>
          <a:off x="1924051" y="1253015"/>
          <a:ext cx="8242297" cy="4755650"/>
        </p:xfrm>
        <a:graphic>
          <a:graphicData uri="http://schemas.openxmlformats.org/drawingml/2006/table">
            <a:tbl>
              <a:tblPr/>
              <a:tblGrid>
                <a:gridCol w="1698582">
                  <a:extLst>
                    <a:ext uri="{9D8B030D-6E8A-4147-A177-3AD203B41FA5}">
                      <a16:colId xmlns:a16="http://schemas.microsoft.com/office/drawing/2014/main" val="3192271506"/>
                    </a:ext>
                  </a:extLst>
                </a:gridCol>
                <a:gridCol w="742549">
                  <a:extLst>
                    <a:ext uri="{9D8B030D-6E8A-4147-A177-3AD203B41FA5}">
                      <a16:colId xmlns:a16="http://schemas.microsoft.com/office/drawing/2014/main" val="1462895525"/>
                    </a:ext>
                  </a:extLst>
                </a:gridCol>
                <a:gridCol w="742549">
                  <a:extLst>
                    <a:ext uri="{9D8B030D-6E8A-4147-A177-3AD203B41FA5}">
                      <a16:colId xmlns:a16="http://schemas.microsoft.com/office/drawing/2014/main" val="3022965379"/>
                    </a:ext>
                  </a:extLst>
                </a:gridCol>
                <a:gridCol w="956032">
                  <a:extLst>
                    <a:ext uri="{9D8B030D-6E8A-4147-A177-3AD203B41FA5}">
                      <a16:colId xmlns:a16="http://schemas.microsoft.com/office/drawing/2014/main" val="3248599837"/>
                    </a:ext>
                  </a:extLst>
                </a:gridCol>
                <a:gridCol w="742549">
                  <a:extLst>
                    <a:ext uri="{9D8B030D-6E8A-4147-A177-3AD203B41FA5}">
                      <a16:colId xmlns:a16="http://schemas.microsoft.com/office/drawing/2014/main" val="965162246"/>
                    </a:ext>
                  </a:extLst>
                </a:gridCol>
                <a:gridCol w="742549">
                  <a:extLst>
                    <a:ext uri="{9D8B030D-6E8A-4147-A177-3AD203B41FA5}">
                      <a16:colId xmlns:a16="http://schemas.microsoft.com/office/drawing/2014/main" val="248726201"/>
                    </a:ext>
                  </a:extLst>
                </a:gridCol>
                <a:gridCol w="742549">
                  <a:extLst>
                    <a:ext uri="{9D8B030D-6E8A-4147-A177-3AD203B41FA5}">
                      <a16:colId xmlns:a16="http://schemas.microsoft.com/office/drawing/2014/main" val="2499874263"/>
                    </a:ext>
                  </a:extLst>
                </a:gridCol>
                <a:gridCol w="937469">
                  <a:extLst>
                    <a:ext uri="{9D8B030D-6E8A-4147-A177-3AD203B41FA5}">
                      <a16:colId xmlns:a16="http://schemas.microsoft.com/office/drawing/2014/main" val="1582927936"/>
                    </a:ext>
                  </a:extLst>
                </a:gridCol>
                <a:gridCol w="937469">
                  <a:extLst>
                    <a:ext uri="{9D8B030D-6E8A-4147-A177-3AD203B41FA5}">
                      <a16:colId xmlns:a16="http://schemas.microsoft.com/office/drawing/2014/main" val="736849456"/>
                    </a:ext>
                  </a:extLst>
                </a:gridCol>
              </a:tblGrid>
              <a:tr h="18646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731821"/>
                  </a:ext>
                </a:extLst>
              </a:tr>
              <a:tr h="18646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784266"/>
                  </a:ext>
                </a:extLst>
              </a:tr>
              <a:tr h="18646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843672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7700803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464185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5774770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9809155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788970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636726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221885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677809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773515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662270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845675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342432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735721"/>
                  </a:ext>
                </a:extLst>
              </a:tr>
              <a:tr h="18646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475784"/>
                  </a:ext>
                </a:extLst>
              </a:tr>
              <a:tr h="18646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487781"/>
                  </a:ext>
                </a:extLst>
              </a:tr>
              <a:tr h="34983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4711397"/>
                  </a:ext>
                </a:extLst>
              </a:tr>
              <a:tr h="34983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707879"/>
                  </a:ext>
                </a:extLst>
              </a:tr>
              <a:tr h="34983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042652"/>
                  </a:ext>
                </a:extLst>
              </a:tr>
              <a:tr h="34983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861012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BA31FEFF-53EB-4A51-A26C-9D78677B5FE5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16765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200" b="1" dirty="0">
                <a:solidFill>
                  <a:schemeClr val="accent6">
                    <a:lumMod val="50000"/>
                  </a:schemeClr>
                </a:solidFill>
              </a:rPr>
              <a:t>Número de Salas de Usuario Utilizadas </a:t>
            </a:r>
            <a:r>
              <a:rPr lang="es-CO" sz="3200" b="1" dirty="0">
                <a:solidFill>
                  <a:schemeClr val="accent6">
                    <a:lumMod val="75000"/>
                  </a:schemeClr>
                </a:solidFill>
              </a:rPr>
              <a:t>por día y por hora</a:t>
            </a:r>
            <a:br>
              <a:rPr lang="es-CO" sz="3200" dirty="0"/>
            </a:br>
            <a:r>
              <a:rPr lang="es-CO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3336CF4-1EF1-48BD-8141-C7506A9E0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253550"/>
              </p:ext>
            </p:extLst>
          </p:nvPr>
        </p:nvGraphicFramePr>
        <p:xfrm>
          <a:off x="2360612" y="2151698"/>
          <a:ext cx="7531101" cy="3411855"/>
        </p:xfrm>
        <a:graphic>
          <a:graphicData uri="http://schemas.openxmlformats.org/drawingml/2006/table">
            <a:tbl>
              <a:tblPr/>
              <a:tblGrid>
                <a:gridCol w="1114780">
                  <a:extLst>
                    <a:ext uri="{9D8B030D-6E8A-4147-A177-3AD203B41FA5}">
                      <a16:colId xmlns:a16="http://schemas.microsoft.com/office/drawing/2014/main" val="3116767907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58321502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245363577"/>
                    </a:ext>
                  </a:extLst>
                </a:gridCol>
                <a:gridCol w="1000769">
                  <a:extLst>
                    <a:ext uri="{9D8B030D-6E8A-4147-A177-3AD203B41FA5}">
                      <a16:colId xmlns:a16="http://schemas.microsoft.com/office/drawing/2014/main" val="3609278238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620819695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3597409164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2288030251"/>
                    </a:ext>
                  </a:extLst>
                </a:gridCol>
                <a:gridCol w="902592">
                  <a:extLst>
                    <a:ext uri="{9D8B030D-6E8A-4147-A177-3AD203B41FA5}">
                      <a16:colId xmlns:a16="http://schemas.microsoft.com/office/drawing/2014/main" val="10293449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6013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06:30 - 07:29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480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07:30 - 08:29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80743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08:30 - 09:29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7943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09:30 - 10:29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5457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10:30 - 11:29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6206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11:30 - 12:29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92224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12:30 - 13:29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0893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13:30 - 14:29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9876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14:30 - 15:29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8491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15:30 - 16:29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51153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16:30 - 17:29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3007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17:30 - 18:29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4799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18:30 - 19:29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33871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19:30 - 20:29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9112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67218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Porcentaje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5,6%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31,3%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49,5%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84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456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1773673"/>
              </p:ext>
            </p:extLst>
          </p:nvPr>
        </p:nvGraphicFramePr>
        <p:xfrm>
          <a:off x="909410" y="419100"/>
          <a:ext cx="10373179" cy="566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112954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68300" y="428625"/>
            <a:ext cx="11557000" cy="60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3200">
                <a:latin typeface="+mj-lt"/>
                <a:ea typeface="+mj-ea"/>
                <a:cs typeface="+mj-cs"/>
              </a:defRPr>
            </a:lvl1pPr>
          </a:lstStyle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Índice de Ocupación </a:t>
            </a:r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(número de Salas de Usuario del total de laboratorios disponibles)</a:t>
            </a:r>
          </a:p>
          <a:p>
            <a:r>
              <a:rPr lang="es-CO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(Posgrado)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2062" y="26699"/>
            <a:ext cx="5529938" cy="279211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42B5C6E-2144-4657-9644-E128569F2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31784"/>
              </p:ext>
            </p:extLst>
          </p:nvPr>
        </p:nvGraphicFramePr>
        <p:xfrm>
          <a:off x="2044699" y="1151415"/>
          <a:ext cx="8102601" cy="5003806"/>
        </p:xfrm>
        <a:graphic>
          <a:graphicData uri="http://schemas.openxmlformats.org/drawingml/2006/table">
            <a:tbl>
              <a:tblPr/>
              <a:tblGrid>
                <a:gridCol w="1669792">
                  <a:extLst>
                    <a:ext uri="{9D8B030D-6E8A-4147-A177-3AD203B41FA5}">
                      <a16:colId xmlns:a16="http://schemas.microsoft.com/office/drawing/2014/main" val="1804210334"/>
                    </a:ext>
                  </a:extLst>
                </a:gridCol>
                <a:gridCol w="729964">
                  <a:extLst>
                    <a:ext uri="{9D8B030D-6E8A-4147-A177-3AD203B41FA5}">
                      <a16:colId xmlns:a16="http://schemas.microsoft.com/office/drawing/2014/main" val="2970403031"/>
                    </a:ext>
                  </a:extLst>
                </a:gridCol>
                <a:gridCol w="729964">
                  <a:extLst>
                    <a:ext uri="{9D8B030D-6E8A-4147-A177-3AD203B41FA5}">
                      <a16:colId xmlns:a16="http://schemas.microsoft.com/office/drawing/2014/main" val="1905839951"/>
                    </a:ext>
                  </a:extLst>
                </a:gridCol>
                <a:gridCol w="939829">
                  <a:extLst>
                    <a:ext uri="{9D8B030D-6E8A-4147-A177-3AD203B41FA5}">
                      <a16:colId xmlns:a16="http://schemas.microsoft.com/office/drawing/2014/main" val="1125357935"/>
                    </a:ext>
                  </a:extLst>
                </a:gridCol>
                <a:gridCol w="729964">
                  <a:extLst>
                    <a:ext uri="{9D8B030D-6E8A-4147-A177-3AD203B41FA5}">
                      <a16:colId xmlns:a16="http://schemas.microsoft.com/office/drawing/2014/main" val="2940573935"/>
                    </a:ext>
                  </a:extLst>
                </a:gridCol>
                <a:gridCol w="729964">
                  <a:extLst>
                    <a:ext uri="{9D8B030D-6E8A-4147-A177-3AD203B41FA5}">
                      <a16:colId xmlns:a16="http://schemas.microsoft.com/office/drawing/2014/main" val="4169546243"/>
                    </a:ext>
                  </a:extLst>
                </a:gridCol>
                <a:gridCol w="729964">
                  <a:extLst>
                    <a:ext uri="{9D8B030D-6E8A-4147-A177-3AD203B41FA5}">
                      <a16:colId xmlns:a16="http://schemas.microsoft.com/office/drawing/2014/main" val="115562933"/>
                    </a:ext>
                  </a:extLst>
                </a:gridCol>
                <a:gridCol w="921580">
                  <a:extLst>
                    <a:ext uri="{9D8B030D-6E8A-4147-A177-3AD203B41FA5}">
                      <a16:colId xmlns:a16="http://schemas.microsoft.com/office/drawing/2014/main" val="839870326"/>
                    </a:ext>
                  </a:extLst>
                </a:gridCol>
                <a:gridCol w="921580">
                  <a:extLst>
                    <a:ext uri="{9D8B030D-6E8A-4147-A177-3AD203B41FA5}">
                      <a16:colId xmlns:a16="http://schemas.microsoft.com/office/drawing/2014/main" val="1004851864"/>
                    </a:ext>
                  </a:extLst>
                </a:gridCol>
              </a:tblGrid>
              <a:tr h="19619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HORAS / DIAS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LUNES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MARTES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MIERCOLES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JUEVES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VIERNES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SABADO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387414"/>
                  </a:ext>
                </a:extLst>
              </a:tr>
              <a:tr h="19619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SEMANAL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502130"/>
                  </a:ext>
                </a:extLst>
              </a:tr>
              <a:tr h="19619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(1)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(2)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381920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329589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931580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8:30-9:30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735219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9:30-10:30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500885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7698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11:30-12:30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978377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442047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1:30-2:30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927090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2:30-3:30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0026633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3:30-4:30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0788383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4:30-5:30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3539238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5:30-6:30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975112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6:30-7:30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446196"/>
                  </a:ext>
                </a:extLst>
              </a:tr>
              <a:tr h="196191"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7:30-8:30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93%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24%</a:t>
                      </a:r>
                    </a:p>
                  </a:txBody>
                  <a:tcPr marL="7511" marR="7511" marT="751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310992"/>
                  </a:ext>
                </a:extLst>
              </a:tr>
              <a:tr h="196191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s-CO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Índice de Utilización diaria</a:t>
                      </a:r>
                    </a:p>
                  </a:txBody>
                  <a:tcPr marL="7511" marR="7511" marT="751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648778"/>
                  </a:ext>
                </a:extLst>
              </a:tr>
              <a:tr h="36809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HORAS AL DÍA           6:30 AM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221732"/>
                  </a:ext>
                </a:extLst>
              </a:tr>
              <a:tr h="36809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MANAÑA (6 HORAS) 6:30 AM A 12:30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472977"/>
                  </a:ext>
                </a:extLst>
              </a:tr>
              <a:tr h="36809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DÍA (2 HORAS) 12:30 PM a 2:30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198864"/>
                  </a:ext>
                </a:extLst>
              </a:tr>
              <a:tr h="3680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TARDE (6 HORAS) 2:30 PM a 8:30 PM</a:t>
                      </a:r>
                    </a:p>
                  </a:txBody>
                  <a:tcPr marL="7511" marR="7511" marT="75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19%</a:t>
                      </a:r>
                    </a:p>
                  </a:txBody>
                  <a:tcPr marL="7511" marR="7511" marT="75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3082434"/>
                  </a:ext>
                </a:extLst>
              </a:tr>
            </a:tbl>
          </a:graphicData>
        </a:graphic>
      </p:graphicFrame>
      <p:sp>
        <p:nvSpPr>
          <p:cNvPr id="5" name="Flecha: hacia la izquierda 4">
            <a:hlinkClick r:id="rId3" action="ppaction://hlinksldjump"/>
            <a:extLst>
              <a:ext uri="{FF2B5EF4-FFF2-40B4-BE49-F238E27FC236}">
                <a16:creationId xmlns:a16="http://schemas.microsoft.com/office/drawing/2014/main" id="{BF57AFD2-4692-41F9-A1F4-A9D9D9AE9077}"/>
              </a:ext>
            </a:extLst>
          </p:cNvPr>
          <p:cNvSpPr/>
          <p:nvPr/>
        </p:nvSpPr>
        <p:spPr>
          <a:xfrm>
            <a:off x="10676238" y="5634681"/>
            <a:ext cx="1000897" cy="593124"/>
          </a:xfrm>
          <a:prstGeom prst="lef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600" b="1" dirty="0">
                <a:solidFill>
                  <a:schemeClr val="accent2">
                    <a:lumMod val="50000"/>
                  </a:schemeClr>
                </a:solidFill>
              </a:rPr>
              <a:t>Volver</a:t>
            </a: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4058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6980" y="1965452"/>
            <a:ext cx="10058400" cy="2333164"/>
          </a:xfrm>
        </p:spPr>
        <p:txBody>
          <a:bodyPr>
            <a:normAutofit/>
          </a:bodyPr>
          <a:lstStyle/>
          <a:p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FIN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84892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CO" b="1" dirty="0">
                <a:solidFill>
                  <a:schemeClr val="accent6">
                    <a:lumMod val="75000"/>
                  </a:schemeClr>
                </a:solidFill>
              </a:rPr>
              <a:t>Sugerencias, inquietudes o comentarios: </a:t>
            </a:r>
          </a:p>
          <a:p>
            <a:pPr lvl="0"/>
            <a:r>
              <a:rPr lang="es-CO" dirty="0"/>
              <a:t>Daniel Gutiérrez Borrero</a:t>
            </a:r>
          </a:p>
          <a:p>
            <a:pPr lvl="0"/>
            <a:r>
              <a:rPr lang="es-CO" dirty="0"/>
              <a:t>Jefe de Información y Estadística - Planeación</a:t>
            </a:r>
          </a:p>
          <a:p>
            <a:pPr lvl="0"/>
            <a:r>
              <a:rPr lang="es-CO" dirty="0"/>
              <a:t>degutierrez@uninorte.edu.co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55383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856418"/>
              </p:ext>
            </p:extLst>
          </p:nvPr>
        </p:nvGraphicFramePr>
        <p:xfrm>
          <a:off x="711200" y="228600"/>
          <a:ext cx="10629899" cy="599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50356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Personalizado 2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578793"/>
      </a:hlink>
      <a:folHlink>
        <a:srgbClr val="124163"/>
      </a:folHlink>
    </a:clrScheme>
    <a:fontScheme name="Personalizado 1">
      <a:majorFont>
        <a:latin typeface="Leelawadee "/>
        <a:ea typeface=""/>
        <a:cs typeface=""/>
      </a:majorFont>
      <a:minorFont>
        <a:latin typeface="Leelawadee UI"/>
        <a:ea typeface=""/>
        <a:cs typeface="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1BD29576B307945B511547DBF3D7A7C" ma:contentTypeVersion="14" ma:contentTypeDescription="Crear nuevo documento." ma:contentTypeScope="" ma:versionID="4b9ebd1774d63e379180f9c9f89cf094">
  <xsd:schema xmlns:xsd="http://www.w3.org/2001/XMLSchema" xmlns:xs="http://www.w3.org/2001/XMLSchema" xmlns:p="http://schemas.microsoft.com/office/2006/metadata/properties" xmlns:ns2="8bb9ef3e-e5d8-4286-a184-37b59a3f5353" xmlns:ns3="a3dfa4bf-ec92-4da8-8fc8-cf32bcb843bb" targetNamespace="http://schemas.microsoft.com/office/2006/metadata/properties" ma:root="true" ma:fieldsID="8be9855ad56deb56a5e08eb04e1a5b06" ns2:_="" ns3:_="">
    <xsd:import namespace="8bb9ef3e-e5d8-4286-a184-37b59a3f5353"/>
    <xsd:import namespace="a3dfa4bf-ec92-4da8-8fc8-cf32bcb84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9ef3e-e5d8-4286-a184-37b59a3f53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a9bdeba3-8e6c-435e-977e-8b3dc5b5a0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dfa4bf-ec92-4da8-8fc8-cf32bcb84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e006d9c-7844-4d2f-8820-e9b1ba77940f}" ma:internalName="TaxCatchAll" ma:showField="CatchAllData" ma:web="a3dfa4bf-ec92-4da8-8fc8-cf32bcb84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3dfa4bf-ec92-4da8-8fc8-cf32bcb843bb" xsi:nil="true"/>
    <lcf76f155ced4ddcb4097134ff3c332f xmlns="8bb9ef3e-e5d8-4286-a184-37b59a3f53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9D0A604-2E46-4991-B44A-7D90DCF507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4B65A9-F19D-4376-8EC9-FA05CE596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b9ef3e-e5d8-4286-a184-37b59a3f5353"/>
    <ds:schemaRef ds:uri="a3dfa4bf-ec92-4da8-8fc8-cf32bcb84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1185BF-6B4E-4A0B-8260-CF25E06F26B4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a3dfa4bf-ec92-4da8-8fc8-cf32bcb843bb"/>
    <ds:schemaRef ds:uri="8bb9ef3e-e5d8-4286-a184-37b59a3f5353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13970</TotalTime>
  <Words>17212</Words>
  <Application>Microsoft Office PowerPoint</Application>
  <PresentationFormat>Panorámica</PresentationFormat>
  <Paragraphs>10335</Paragraphs>
  <Slides>81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81</vt:i4>
      </vt:variant>
    </vt:vector>
  </HeadingPairs>
  <TitlesOfParts>
    <vt:vector size="87" baseType="lpstr">
      <vt:lpstr>Arial</vt:lpstr>
      <vt:lpstr>Calibri</vt:lpstr>
      <vt:lpstr>Leelawadee </vt:lpstr>
      <vt:lpstr>Leelawadee UI</vt:lpstr>
      <vt:lpstr>Tw Cen MT</vt:lpstr>
      <vt:lpstr>Retrospección</vt:lpstr>
      <vt:lpstr>Informe de Ocupación de  Espacios Físicos</vt:lpstr>
      <vt:lpstr>C O N T E N I D O</vt:lpstr>
      <vt:lpstr>Presentación de PowerPoint</vt:lpstr>
      <vt:lpstr>Distribución de Salones 2023-2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Índice de Ocupación de Salones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Número y capacidad de SDU  no programados en 2023-2</vt:lpstr>
      <vt:lpstr>Presentación de PowerPoint</vt:lpstr>
      <vt:lpstr>Presentación de PowerPoint</vt:lpstr>
      <vt:lpstr>Presentación de PowerPoint</vt:lpstr>
      <vt:lpstr>Número de Salones Ocupados por día y por hora (PR, PG, EC y EX)</vt:lpstr>
      <vt:lpstr>Presentación de PowerPoint</vt:lpstr>
      <vt:lpstr>Número de Salones Ocupados por día y por hora (Pregrado y Posgrado)</vt:lpstr>
      <vt:lpstr>Presentación de PowerPoint</vt:lpstr>
      <vt:lpstr>Presentación de PowerPoint</vt:lpstr>
      <vt:lpstr>Presentación de PowerPoint</vt:lpstr>
      <vt:lpstr>Número de Salones Ocupados por día y por hora (Posgrado)</vt:lpstr>
      <vt:lpstr>Presentación de PowerPoint</vt:lpstr>
      <vt:lpstr>Presentación de PowerPoint</vt:lpstr>
      <vt:lpstr>Número de Salones de Maestría Ocupados por día y por hora (PR, PG, EC y EX)</vt:lpstr>
      <vt:lpstr>Presentación de PowerPoint</vt:lpstr>
      <vt:lpstr>Número de Salones de Maestría Ocupados por día y por hora (Pregrado y Posgrado)</vt:lpstr>
      <vt:lpstr>Presentación de PowerPoint</vt:lpstr>
      <vt:lpstr>Número de Salones de Maestría Ocupados por día y por hora (Pregrado)</vt:lpstr>
      <vt:lpstr>Presentación de PowerPoint</vt:lpstr>
      <vt:lpstr>Número de Salones de Maestría Ocupados por día y por hora (Posgrado)</vt:lpstr>
      <vt:lpstr>Presentación de PowerPoint</vt:lpstr>
      <vt:lpstr>Presentación de PowerPoint</vt:lpstr>
      <vt:lpstr>Número de Salones de Doctorado Ocupados por día y por hora (PR, PG, EC y EX)</vt:lpstr>
      <vt:lpstr>Presentación de PowerPoint</vt:lpstr>
      <vt:lpstr>Número de Salones de Doctorado Ocupados por día y por hora (Pregrado y Posgrado)</vt:lpstr>
      <vt:lpstr>Presentación de PowerPoint</vt:lpstr>
      <vt:lpstr>Número de Salones de Doctorado Ocupados por día y por hora (Pregrado)</vt:lpstr>
      <vt:lpstr>Presentación de PowerPoint</vt:lpstr>
      <vt:lpstr>Número de Salones de Doctorado Ocupados por día y por hora (Posgrado)</vt:lpstr>
      <vt:lpstr>Presentación de PowerPoint</vt:lpstr>
      <vt:lpstr>Presentación de PowerPoint</vt:lpstr>
      <vt:lpstr>Número de Laboratorios Ocupados por día y por hora (PR, PG, EC y EX)</vt:lpstr>
      <vt:lpstr>Presentación de PowerPoint</vt:lpstr>
      <vt:lpstr>Número de Laboratorios utilizadas por día y por hora (Pregrado y Posgrado)</vt:lpstr>
      <vt:lpstr>Presentación de PowerPoint</vt:lpstr>
      <vt:lpstr>Número de Laboratorios Utilizadas por día y por hora (Pregrado)</vt:lpstr>
      <vt:lpstr>Presentación de PowerPoint</vt:lpstr>
      <vt:lpstr>Número de Laboratorios Utilizadas por día y por hora (Posgrado)</vt:lpstr>
      <vt:lpstr>Presentación de PowerPoint</vt:lpstr>
      <vt:lpstr>Presentación de PowerPoint</vt:lpstr>
      <vt:lpstr>Número de Salas de Usuario Ocupados por día y por hora (PR, PG, EC y EX)</vt:lpstr>
      <vt:lpstr>Presentación de PowerPoint</vt:lpstr>
      <vt:lpstr>Número de Salas de Usuario utilizadas por día y por hora (Pregrado y Posgrado)</vt:lpstr>
      <vt:lpstr>Presentación de PowerPoint</vt:lpstr>
      <vt:lpstr>Número de Salas de Usuario Utilizadas por día y por hora (Pregrado)</vt:lpstr>
      <vt:lpstr>Presentación de PowerPoint</vt:lpstr>
      <vt:lpstr>Número de Salas de Usuario Utilizadas por día y por hora (Posgrado)</vt:lpstr>
      <vt:lpstr>Presentación de PowerPoint</vt:lpstr>
      <vt:lpstr>FIN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Ocupación de Espacios Físicos</dc:title>
  <dc:creator>Andrés Felipe Ramírez</dc:creator>
  <cp:lastModifiedBy>Gabriela Sofia Marin Sanchez</cp:lastModifiedBy>
  <cp:revision>366</cp:revision>
  <dcterms:created xsi:type="dcterms:W3CDTF">2019-11-25T04:21:15Z</dcterms:created>
  <dcterms:modified xsi:type="dcterms:W3CDTF">2023-12-01T00:02:51Z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0x01010081BD29576B307945B511547DBF3D7A7C</vt:lpwstr>
  </property>
  <property fmtid="{D5CDD505-2E9C-101B-9397-08002B2CF9AE}" pid="3" name="MediaServiceImageTags">
    <vt:lpwstr/>
  </property>
</Properties>
</file>