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notesMasterIdLst>
    <p:notesMasterId r:id="rId27"/>
  </p:notesMasterIdLst>
  <p:sldIdLst>
    <p:sldId id="284" r:id="rId4"/>
    <p:sldId id="28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89" r:id="rId13"/>
    <p:sldId id="266" r:id="rId14"/>
    <p:sldId id="287" r:id="rId15"/>
    <p:sldId id="288" r:id="rId16"/>
    <p:sldId id="269" r:id="rId17"/>
    <p:sldId id="270" r:id="rId18"/>
    <p:sldId id="271" r:id="rId19"/>
    <p:sldId id="272" r:id="rId20"/>
    <p:sldId id="278" r:id="rId21"/>
    <p:sldId id="273" r:id="rId22"/>
    <p:sldId id="279" r:id="rId23"/>
    <p:sldId id="280" r:id="rId24"/>
    <p:sldId id="282" r:id="rId25"/>
    <p:sldId id="283" r:id="rId26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ode Pro" panose="020B0604020202020204" charset="0"/>
      <p:regular r:id="rId32"/>
    </p:embeddedFont>
    <p:embeddedFont>
      <p:font typeface="Code Pro Bold" panose="020B0604020202020204" charset="0"/>
      <p:regular r:id="rId33"/>
    </p:embeddedFont>
    <p:embeddedFont>
      <p:font typeface="Leelawadee" panose="020B0502040204020203" pitchFamily="34" charset="-34"/>
      <p:regular r:id="rId34"/>
      <p:bold r:id="rId35"/>
    </p:embeddedFont>
    <p:embeddedFont>
      <p:font typeface="Oswald" panose="020B0604020202020204" charset="0"/>
      <p:regular r:id="rId36"/>
    </p:embeddedFont>
    <p:embeddedFont>
      <p:font typeface="Oswald Bold" panose="020B0604020202020204" charset="0"/>
      <p:regular r:id="rId37"/>
    </p:embeddedFont>
    <p:embeddedFont>
      <p:font typeface="Poppins Bold" panose="020B0604020202020204" charset="0"/>
      <p:regular r:id="rId38"/>
    </p:embeddedFont>
    <p:embeddedFont>
      <p:font typeface="Poppins Italics" panose="020B0604020202020204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a Elena Rueda Londoño" initials="CERL" lastIdx="2" clrIdx="0">
    <p:extLst>
      <p:ext uri="{19B8F6BF-5375-455C-9EA6-DF929625EA0E}">
        <p15:presenceInfo xmlns:p15="http://schemas.microsoft.com/office/powerpoint/2012/main" userId="S-1-5-21-2507260749-2180891658-3605850735-314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CE"/>
    <a:srgbClr val="BFFDC0"/>
    <a:srgbClr val="C6EFCE"/>
    <a:srgbClr val="BCE2E6"/>
    <a:srgbClr val="DBD4F0"/>
    <a:srgbClr val="CFD6AE"/>
    <a:srgbClr val="BFC892"/>
    <a:srgbClr val="747E40"/>
    <a:srgbClr val="869529"/>
    <a:srgbClr val="93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7614" autoAdjust="0"/>
    <p:restoredTop sz="94605" autoAdjust="0"/>
  </p:normalViewPr>
  <p:slideViewPr>
    <p:cSldViewPr snapToGrid="0">
      <p:cViewPr varScale="1">
        <p:scale>
          <a:sx n="58" d="100"/>
          <a:sy n="58" d="100"/>
        </p:scale>
        <p:origin x="4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7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2.fntdata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0" Type="http://schemas.openxmlformats.org/officeDocument/2006/relationships/slide" Target="slides/slide17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Eduardo Gutierrez Borrero" userId="a62065d4-76fb-4ab3-a2d2-b7f52dc1cca6" providerId="ADAL" clId="{799EF28E-CD58-4620-A8CF-8CA050C2FB2C}"/>
  </pc:docChgLst>
  <pc:docChgLst>
    <pc:chgData name="Anyelo Rafael Tilano Algarin" userId="9587987b-9b0b-43a6-b655-173a217b3bbd" providerId="ADAL" clId="{88AACCD1-6FFF-47F0-A85D-46A90041DD7E}"/>
    <pc:docChg chg="custSel modSld">
      <pc:chgData name="Anyelo Rafael Tilano Algarin" userId="9587987b-9b0b-43a6-b655-173a217b3bbd" providerId="ADAL" clId="{88AACCD1-6FFF-47F0-A85D-46A90041DD7E}" dt="2025-02-19T14:54:24.862" v="51" actId="167"/>
      <pc:docMkLst>
        <pc:docMk/>
      </pc:docMkLst>
      <pc:sldChg chg="modSp">
        <pc:chgData name="Anyelo Rafael Tilano Algarin" userId="9587987b-9b0b-43a6-b655-173a217b3bbd" providerId="ADAL" clId="{88AACCD1-6FFF-47F0-A85D-46A90041DD7E}" dt="2025-02-19T14:27:11.121" v="2" actId="207"/>
        <pc:sldMkLst>
          <pc:docMk/>
          <pc:sldMk cId="0" sldId="266"/>
        </pc:sldMkLst>
        <pc:graphicFrameChg chg="mod modGraphic">
          <ac:chgData name="Anyelo Rafael Tilano Algarin" userId="9587987b-9b0b-43a6-b655-173a217b3bbd" providerId="ADAL" clId="{88AACCD1-6FFF-47F0-A85D-46A90041DD7E}" dt="2025-02-19T14:27:11.121" v="2" actId="207"/>
          <ac:graphicFrameMkLst>
            <pc:docMk/>
            <pc:sldMk cId="0" sldId="266"/>
            <ac:graphicFrameMk id="4" creationId="{76799C2B-9717-416F-86C8-FA82EED70537}"/>
          </ac:graphicFrameMkLst>
        </pc:graphicFrameChg>
      </pc:sldChg>
      <pc:sldChg chg="addSp delSp modSp mod">
        <pc:chgData name="Anyelo Rafael Tilano Algarin" userId="9587987b-9b0b-43a6-b655-173a217b3bbd" providerId="ADAL" clId="{88AACCD1-6FFF-47F0-A85D-46A90041DD7E}" dt="2025-02-19T14:40:45.037" v="26" actId="14100"/>
        <pc:sldMkLst>
          <pc:docMk/>
          <pc:sldMk cId="0" sldId="269"/>
        </pc:sldMkLst>
        <pc:graphicFrameChg chg="add mod">
          <ac:chgData name="Anyelo Rafael Tilano Algarin" userId="9587987b-9b0b-43a6-b655-173a217b3bbd" providerId="ADAL" clId="{88AACCD1-6FFF-47F0-A85D-46A90041DD7E}" dt="2025-02-19T14:40:45.037" v="26" actId="14100"/>
          <ac:graphicFrameMkLst>
            <pc:docMk/>
            <pc:sldMk cId="0" sldId="269"/>
            <ac:graphicFrameMk id="8" creationId="{BA1C1E11-0B8B-4C99-842A-2A9CF26F8DF9}"/>
          </ac:graphicFrameMkLst>
        </pc:graphicFrameChg>
        <pc:graphicFrameChg chg="del">
          <ac:chgData name="Anyelo Rafael Tilano Algarin" userId="9587987b-9b0b-43a6-b655-173a217b3bbd" providerId="ADAL" clId="{88AACCD1-6FFF-47F0-A85D-46A90041DD7E}" dt="2025-02-19T14:39:50.533" v="16" actId="478"/>
          <ac:graphicFrameMkLst>
            <pc:docMk/>
            <pc:sldMk cId="0" sldId="269"/>
            <ac:graphicFrameMk id="9" creationId="{BA1C1E11-0B8B-4C99-842A-2A9CF26F8DF9}"/>
          </ac:graphicFrameMkLst>
        </pc:graphicFrameChg>
      </pc:sldChg>
      <pc:sldChg chg="addSp delSp modSp mod">
        <pc:chgData name="Anyelo Rafael Tilano Algarin" userId="9587987b-9b0b-43a6-b655-173a217b3bbd" providerId="ADAL" clId="{88AACCD1-6FFF-47F0-A85D-46A90041DD7E}" dt="2025-02-19T14:48:03.226" v="34" actId="27918"/>
        <pc:sldMkLst>
          <pc:docMk/>
          <pc:sldMk cId="0" sldId="270"/>
        </pc:sldMkLst>
        <pc:graphicFrameChg chg="add mod">
          <ac:chgData name="Anyelo Rafael Tilano Algarin" userId="9587987b-9b0b-43a6-b655-173a217b3bbd" providerId="ADAL" clId="{88AACCD1-6FFF-47F0-A85D-46A90041DD7E}" dt="2025-02-19T14:41:20.185" v="33" actId="14100"/>
          <ac:graphicFrameMkLst>
            <pc:docMk/>
            <pc:sldMk cId="0" sldId="270"/>
            <ac:graphicFrameMk id="12" creationId="{00000000-0008-0000-0400-000002000000}"/>
          </ac:graphicFrameMkLst>
        </pc:graphicFrameChg>
        <pc:graphicFrameChg chg="del">
          <ac:chgData name="Anyelo Rafael Tilano Algarin" userId="9587987b-9b0b-43a6-b655-173a217b3bbd" providerId="ADAL" clId="{88AACCD1-6FFF-47F0-A85D-46A90041DD7E}" dt="2025-02-19T14:41:02.018" v="27" actId="478"/>
          <ac:graphicFrameMkLst>
            <pc:docMk/>
            <pc:sldMk cId="0" sldId="270"/>
            <ac:graphicFrameMk id="17" creationId="{00000000-0008-0000-0400-000002000000}"/>
          </ac:graphicFrameMkLst>
        </pc:graphicFrameChg>
      </pc:sldChg>
      <pc:sldChg chg="addSp delSp modSp mod">
        <pc:chgData name="Anyelo Rafael Tilano Algarin" userId="9587987b-9b0b-43a6-b655-173a217b3bbd" providerId="ADAL" clId="{88AACCD1-6FFF-47F0-A85D-46A90041DD7E}" dt="2025-02-19T14:50:02.679" v="41" actId="167"/>
        <pc:sldMkLst>
          <pc:docMk/>
          <pc:sldMk cId="1540768402" sldId="278"/>
        </pc:sldMkLst>
        <pc:graphicFrameChg chg="add mod">
          <ac:chgData name="Anyelo Rafael Tilano Algarin" userId="9587987b-9b0b-43a6-b655-173a217b3bbd" providerId="ADAL" clId="{88AACCD1-6FFF-47F0-A85D-46A90041DD7E}" dt="2025-02-19T14:50:02.679" v="41" actId="167"/>
          <ac:graphicFrameMkLst>
            <pc:docMk/>
            <pc:sldMk cId="1540768402" sldId="278"/>
            <ac:graphicFrameMk id="17" creationId="{55C8C41A-507C-4802-8C6B-2F067418157A}"/>
          </ac:graphicFrameMkLst>
        </pc:graphicFrameChg>
        <pc:graphicFrameChg chg="del">
          <ac:chgData name="Anyelo Rafael Tilano Algarin" userId="9587987b-9b0b-43a6-b655-173a217b3bbd" providerId="ADAL" clId="{88AACCD1-6FFF-47F0-A85D-46A90041DD7E}" dt="2025-02-19T14:49:39.073" v="35" actId="478"/>
          <ac:graphicFrameMkLst>
            <pc:docMk/>
            <pc:sldMk cId="1540768402" sldId="278"/>
            <ac:graphicFrameMk id="21" creationId="{55C8C41A-507C-4802-8C6B-2F067418157A}"/>
          </ac:graphicFrameMkLst>
        </pc:graphicFrameChg>
      </pc:sldChg>
      <pc:sldChg chg="addSp delSp modSp mod">
        <pc:chgData name="Anyelo Rafael Tilano Algarin" userId="9587987b-9b0b-43a6-b655-173a217b3bbd" providerId="ADAL" clId="{88AACCD1-6FFF-47F0-A85D-46A90041DD7E}" dt="2025-02-19T14:54:24.862" v="51" actId="167"/>
        <pc:sldMkLst>
          <pc:docMk/>
          <pc:sldMk cId="1893322698" sldId="280"/>
        </pc:sldMkLst>
        <pc:graphicFrameChg chg="add mod">
          <ac:chgData name="Anyelo Rafael Tilano Algarin" userId="9587987b-9b0b-43a6-b655-173a217b3bbd" providerId="ADAL" clId="{88AACCD1-6FFF-47F0-A85D-46A90041DD7E}" dt="2025-02-19T14:54:24.862" v="51" actId="167"/>
          <ac:graphicFrameMkLst>
            <pc:docMk/>
            <pc:sldMk cId="1893322698" sldId="280"/>
            <ac:graphicFrameMk id="17" creationId="{22D798B2-28B6-4D72-BA5B-D95E917F983E}"/>
          </ac:graphicFrameMkLst>
        </pc:graphicFrameChg>
        <pc:graphicFrameChg chg="del">
          <ac:chgData name="Anyelo Rafael Tilano Algarin" userId="9587987b-9b0b-43a6-b655-173a217b3bbd" providerId="ADAL" clId="{88AACCD1-6FFF-47F0-A85D-46A90041DD7E}" dt="2025-02-19T14:53:21.859" v="42" actId="478"/>
          <ac:graphicFrameMkLst>
            <pc:docMk/>
            <pc:sldMk cId="1893322698" sldId="280"/>
            <ac:graphicFrameMk id="21" creationId="{22D798B2-28B6-4D72-BA5B-D95E917F983E}"/>
          </ac:graphicFrameMkLst>
        </pc:graphicFrameChg>
      </pc:sldChg>
      <pc:sldChg chg="addSp delSp modSp">
        <pc:chgData name="Anyelo Rafael Tilano Algarin" userId="9587987b-9b0b-43a6-b655-173a217b3bbd" providerId="ADAL" clId="{88AACCD1-6FFF-47F0-A85D-46A90041DD7E}" dt="2025-02-19T14:34:28.228" v="10" actId="207"/>
        <pc:sldMkLst>
          <pc:docMk/>
          <pc:sldMk cId="1198638927" sldId="287"/>
        </pc:sldMkLst>
        <pc:graphicFrameChg chg="add del mod">
          <ac:chgData name="Anyelo Rafael Tilano Algarin" userId="9587987b-9b0b-43a6-b655-173a217b3bbd" providerId="ADAL" clId="{88AACCD1-6FFF-47F0-A85D-46A90041DD7E}" dt="2025-02-19T14:33:25.634" v="4" actId="478"/>
          <ac:graphicFrameMkLst>
            <pc:docMk/>
            <pc:sldMk cId="1198638927" sldId="287"/>
            <ac:graphicFrameMk id="2" creationId="{28D1D93D-742D-4F3C-9A70-026B6C50BB89}"/>
          </ac:graphicFrameMkLst>
        </pc:graphicFrameChg>
        <pc:graphicFrameChg chg="mod modGraphic">
          <ac:chgData name="Anyelo Rafael Tilano Algarin" userId="9587987b-9b0b-43a6-b655-173a217b3bbd" providerId="ADAL" clId="{88AACCD1-6FFF-47F0-A85D-46A90041DD7E}" dt="2025-02-19T14:34:28.228" v="10" actId="207"/>
          <ac:graphicFrameMkLst>
            <pc:docMk/>
            <pc:sldMk cId="1198638927" sldId="287"/>
            <ac:graphicFrameMk id="3" creationId="{BF71BC09-421E-465C-B33B-138E4817F539}"/>
          </ac:graphicFrameMkLst>
        </pc:graphicFrameChg>
      </pc:sldChg>
      <pc:sldChg chg="modSp">
        <pc:chgData name="Anyelo Rafael Tilano Algarin" userId="9587987b-9b0b-43a6-b655-173a217b3bbd" providerId="ADAL" clId="{88AACCD1-6FFF-47F0-A85D-46A90041DD7E}" dt="2025-02-19T14:36:05.432" v="15" actId="207"/>
        <pc:sldMkLst>
          <pc:docMk/>
          <pc:sldMk cId="4183771355" sldId="288"/>
        </pc:sldMkLst>
        <pc:graphicFrameChg chg="mod modGraphic">
          <ac:chgData name="Anyelo Rafael Tilano Algarin" userId="9587987b-9b0b-43a6-b655-173a217b3bbd" providerId="ADAL" clId="{88AACCD1-6FFF-47F0-A85D-46A90041DD7E}" dt="2025-02-19T14:36:05.432" v="15" actId="207"/>
          <ac:graphicFrameMkLst>
            <pc:docMk/>
            <pc:sldMk cId="4183771355" sldId="288"/>
            <ac:graphicFrameMk id="3" creationId="{BF71BC09-421E-465C-B33B-138E4817F539}"/>
          </ac:graphicFrameMkLst>
        </pc:graphicFrameChg>
      </pc:sldChg>
    </pc:docChg>
  </pc:docChgLst>
  <pc:docChgLst>
    <pc:chgData name="Juan Camilo Peralta Hernandez" userId="7ff08984-61dd-413c-a9e4-acf968544fc7" providerId="ADAL" clId="{08AD7D3F-521A-4C79-898C-646B2B2850FE}"/>
  </pc:docChgLst>
  <pc:docChgLst>
    <pc:chgData name="Juan Camilo Peralta Hernandez" userId="7ff08984-61dd-413c-a9e4-acf968544fc7" providerId="ADAL" clId="{C0DD9BD8-2A00-4088-9F16-DB82A69F1A3F}"/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Mortalidad/Mortalidad%20202410/Informe/Gr&#225;ficas%20Perdidos%20y%20Retirados%202010%20-%2020241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Mortalidad/Mortalidad%20202410/Informe/Perdidos%20y%20Retirados%20por%20Departamento%202024-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Mortalidad/Mortalidad%20202410/Informe/Perdidos%20y%20Retirados%20por%20Departamento%202024-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https://uninorte-my.sharepoint.com/personal/anyelot_uninorte_edu_co/Documents/Escritorio/CORRECCION/Informe%20Perdidos%20y%20Retirados%20por%20Departamento%202024-1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Mortalidad/Mortalidad%20202410/Informe/Perdidos%20y%20Retirados%20por%20Departamento%202024-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Mortalidad/Mortalidad%20202410/Informe/Perdidos%20y%20Retirados%20por%20Departamento%202024-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-my.sharepoint.com/personal/anyelot_uninorte_edu_co/Documents/Escritorio/CORRECCION/Informe%20Perdidos%20y%20Retirados%20por%20Departamento%202024-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uninorte-my.sharepoint.com/personal/anyelot_uninorte_edu_co/Documents/Escritorio/CORRECCION/Informe%20Perdidos%20y%20Retirados%20por%20Departamento%202024-1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Mortalidad/Mortalidad%20202410/Informe/Perdidos%20y%20Retirados%20por%20Departamento%202024-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Mortalidad/Mortalidad%20202410/Informe/Perdidos%20y%20Retirados%20por%20Departamento%202024-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uninorte-my.sharepoint.com/personal/anyelot_uninorte_edu_co/Documents/Escritorio/CORRECCION/Informe%20Perdidos%20y%20Retirados%20por%20Departamento%202024-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217169941519564E-2"/>
          <c:y val="0.11771058554444416"/>
          <c:w val="0.86885863618597825"/>
          <c:h val="0.68746987364922685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Perdidos</c:v>
                </c:pt>
              </c:strCache>
            </c:strRef>
          </c:tx>
          <c:spPr>
            <a:ln w="1905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tx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435689844678971E-2"/>
                  <c:y val="2.9401830450949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EF-4570-9355-FC2454E03F35}"/>
                </c:ext>
              </c:extLst>
            </c:dLbl>
            <c:dLbl>
              <c:idx val="1"/>
              <c:layout>
                <c:manualLayout>
                  <c:x val="-3.6535427030330164E-2"/>
                  <c:y val="2.9401830450949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EF-4570-9355-FC2454E03F35}"/>
                </c:ext>
              </c:extLst>
            </c:dLbl>
            <c:dLbl>
              <c:idx val="2"/>
              <c:layout>
                <c:manualLayout>
                  <c:x val="-3.6535427030330164E-2"/>
                  <c:y val="2.94018304509500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EF-4570-9355-FC2454E03F35}"/>
                </c:ext>
              </c:extLst>
            </c:dLbl>
            <c:dLbl>
              <c:idx val="3"/>
              <c:layout>
                <c:manualLayout>
                  <c:x val="-3.8635164215981281E-2"/>
                  <c:y val="-3.2158148776412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EF-4570-9355-FC2454E03F35}"/>
                </c:ext>
              </c:extLst>
            </c:dLbl>
            <c:dLbl>
              <c:idx val="4"/>
              <c:layout>
                <c:manualLayout>
                  <c:x val="-3.8635164215981281E-2"/>
                  <c:y val="2.6603649576978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EF-4570-9355-FC2454E03F35}"/>
                </c:ext>
              </c:extLst>
            </c:dLbl>
            <c:dLbl>
              <c:idx val="5"/>
              <c:layout>
                <c:manualLayout>
                  <c:x val="-2.9907371624632743E-2"/>
                  <c:y val="-3.2158097007864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EF-4570-9355-FC2454E03F35}"/>
                </c:ext>
              </c:extLst>
            </c:dLbl>
            <c:dLbl>
              <c:idx val="6"/>
              <c:layout>
                <c:manualLayout>
                  <c:x val="-3.6535427030330282E-2"/>
                  <c:y val="2.6603649576978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EF-4570-9355-FC2454E03F35}"/>
                </c:ext>
              </c:extLst>
            </c:dLbl>
            <c:dLbl>
              <c:idx val="7"/>
              <c:layout>
                <c:manualLayout>
                  <c:x val="-3.8635164215981281E-2"/>
                  <c:y val="2.9401830450949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EF-4570-9355-FC2454E03F35}"/>
                </c:ext>
              </c:extLst>
            </c:dLbl>
            <c:dLbl>
              <c:idx val="10"/>
              <c:layout>
                <c:manualLayout>
                  <c:x val="-2.5336423828315656E-2"/>
                  <c:y val="-3.54048641136598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AEF-4570-9355-FC2454E03F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8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Hoja1!$A$2:$A$16</c:f>
              <c:strCache>
                <c:ptCount val="15"/>
                <c:pt idx="0">
                  <c:v>2010-1</c:v>
                </c:pt>
                <c:pt idx="1">
                  <c:v>2011-1</c:v>
                </c:pt>
                <c:pt idx="2">
                  <c:v>2012-1</c:v>
                </c:pt>
                <c:pt idx="3">
                  <c:v>2013-1</c:v>
                </c:pt>
                <c:pt idx="4">
                  <c:v>2014-1</c:v>
                </c:pt>
                <c:pt idx="5">
                  <c:v>2015-1</c:v>
                </c:pt>
                <c:pt idx="6">
                  <c:v>2016-1</c:v>
                </c:pt>
                <c:pt idx="7">
                  <c:v>2017-1</c:v>
                </c:pt>
                <c:pt idx="8">
                  <c:v>2018-1</c:v>
                </c:pt>
                <c:pt idx="9">
                  <c:v>2019-1</c:v>
                </c:pt>
                <c:pt idx="10">
                  <c:v>2020-1</c:v>
                </c:pt>
                <c:pt idx="11">
                  <c:v>2021-1</c:v>
                </c:pt>
                <c:pt idx="12">
                  <c:v>2022-1</c:v>
                </c:pt>
                <c:pt idx="13">
                  <c:v>2023-1</c:v>
                </c:pt>
                <c:pt idx="14">
                  <c:v>2024-1</c:v>
                </c:pt>
              </c:strCache>
            </c:strRef>
          </c:cat>
          <c:val>
            <c:numRef>
              <c:f>Hoja1!$B$2:$B$16</c:f>
              <c:numCache>
                <c:formatCode>0.0%</c:formatCode>
                <c:ptCount val="15"/>
                <c:pt idx="0">
                  <c:v>9.4874825400236382E-2</c:v>
                </c:pt>
                <c:pt idx="1">
                  <c:v>8.9947089947089942E-2</c:v>
                </c:pt>
                <c:pt idx="2">
                  <c:v>8.2809798878441629E-2</c:v>
                </c:pt>
                <c:pt idx="3">
                  <c:v>7.4024822695035464E-2</c:v>
                </c:pt>
                <c:pt idx="4">
                  <c:v>7.3609253285073575E-2</c:v>
                </c:pt>
                <c:pt idx="5">
                  <c:v>6.8379821541488098E-2</c:v>
                </c:pt>
                <c:pt idx="6">
                  <c:v>6.5000000000000002E-2</c:v>
                </c:pt>
                <c:pt idx="7">
                  <c:v>6.7275809815306592E-2</c:v>
                </c:pt>
                <c:pt idx="8">
                  <c:v>5.8999999999999997E-2</c:v>
                </c:pt>
                <c:pt idx="9">
                  <c:v>6.117620228626814E-2</c:v>
                </c:pt>
                <c:pt idx="10">
                  <c:v>1.2999999999999999E-2</c:v>
                </c:pt>
                <c:pt idx="11">
                  <c:v>1.8662715551212131E-2</c:v>
                </c:pt>
                <c:pt idx="12">
                  <c:v>5.8000000000000003E-2</c:v>
                </c:pt>
                <c:pt idx="13">
                  <c:v>5.4414520336554362E-2</c:v>
                </c:pt>
                <c:pt idx="14">
                  <c:v>5.0999999999999997E-2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AEF-4570-9355-FC2454E03F3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Retirados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1233587329888239E-2"/>
                  <c:y val="-2.65617870284708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AEF-4570-9355-FC2454E03F35}"/>
                </c:ext>
              </c:extLst>
            </c:dLbl>
            <c:dLbl>
              <c:idx val="1"/>
              <c:layout>
                <c:manualLayout>
                  <c:x val="-4.073490140163244E-2"/>
                  <c:y val="-2.65617870284707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AEF-4570-9355-FC2454E03F35}"/>
                </c:ext>
              </c:extLst>
            </c:dLbl>
            <c:dLbl>
              <c:idx val="2"/>
              <c:layout>
                <c:manualLayout>
                  <c:x val="-2.8136478287725499E-2"/>
                  <c:y val="-2.65617870284707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AEF-4570-9355-FC2454E03F35}"/>
                </c:ext>
              </c:extLst>
            </c:dLbl>
            <c:dLbl>
              <c:idx val="3"/>
              <c:layout>
                <c:manualLayout>
                  <c:x val="-3.8635164215981281E-2"/>
                  <c:y val="2.38054687030079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AEF-4570-9355-FC2454E03F35}"/>
                </c:ext>
              </c:extLst>
            </c:dLbl>
            <c:dLbl>
              <c:idx val="4"/>
              <c:layout>
                <c:manualLayout>
                  <c:x val="-2.8913528458686822E-2"/>
                  <c:y val="-2.3980301089729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AEF-4570-9355-FC2454E03F35}"/>
                </c:ext>
              </c:extLst>
            </c:dLbl>
            <c:dLbl>
              <c:idx val="5"/>
              <c:layout>
                <c:manualLayout>
                  <c:x val="-3.8635164215981205E-2"/>
                  <c:y val="2.1007287829036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AEF-4570-9355-FC2454E03F35}"/>
                </c:ext>
              </c:extLst>
            </c:dLbl>
            <c:dLbl>
              <c:idx val="6"/>
              <c:layout>
                <c:manualLayout>
                  <c:x val="-2.8913528458686878E-2"/>
                  <c:y val="-2.37636195812599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AEF-4570-9355-FC2454E03F35}"/>
                </c:ext>
              </c:extLst>
            </c:dLbl>
            <c:dLbl>
              <c:idx val="7"/>
              <c:layout>
                <c:manualLayout>
                  <c:x val="-3.0460318680195875E-2"/>
                  <c:y val="-2.0965460439058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AEF-4570-9355-FC2454E03F35}"/>
                </c:ext>
              </c:extLst>
            </c:dLbl>
            <c:dLbl>
              <c:idx val="8"/>
              <c:layout>
                <c:manualLayout>
                  <c:x val="-3.1523584714351086E-2"/>
                  <c:y val="2.65505990959135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AEF-4570-9355-FC2454E03F35}"/>
                </c:ext>
              </c:extLst>
            </c:dLbl>
            <c:dLbl>
              <c:idx val="9"/>
              <c:layout>
                <c:manualLayout>
                  <c:x val="-2.9976794492842199E-2"/>
                  <c:y val="3.17135543633781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AEF-4570-9355-FC2454E03F35}"/>
                </c:ext>
              </c:extLst>
            </c:dLbl>
            <c:dLbl>
              <c:idx val="10"/>
              <c:layout>
                <c:manualLayout>
                  <c:x val="-2.5336423828315656E-2"/>
                  <c:y val="2.6550599095913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AEF-4570-9355-FC2454E03F35}"/>
                </c:ext>
              </c:extLst>
            </c:dLbl>
            <c:dLbl>
              <c:idx val="12"/>
              <c:layout>
                <c:manualLayout>
                  <c:x val="-2.2041514532309833E-2"/>
                  <c:y val="3.58183330415853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AEF-4570-9355-FC2454E03F35}"/>
                </c:ext>
              </c:extLst>
            </c:dLbl>
            <c:dLbl>
              <c:idx val="13"/>
              <c:layout>
                <c:manualLayout>
                  <c:x val="-2.4842618049011056E-2"/>
                  <c:y val="3.62356808653935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AEF-4570-9355-FC2454E03F35}"/>
                </c:ext>
              </c:extLst>
            </c:dLbl>
            <c:dLbl>
              <c:idx val="14"/>
              <c:layout>
                <c:manualLayout>
                  <c:x val="-2.2622482910328492E-2"/>
                  <c:y val="2.11074319230271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AEF-4570-9355-FC2454E03F35}"/>
                </c:ext>
              </c:extLst>
            </c:dLbl>
            <c:spPr>
              <a:solidFill>
                <a:schemeClr val="accent4">
                  <a:lumMod val="75000"/>
                  <a:alpha val="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Hoja1!$A$2:$A$16</c:f>
              <c:strCache>
                <c:ptCount val="15"/>
                <c:pt idx="0">
                  <c:v>2010-1</c:v>
                </c:pt>
                <c:pt idx="1">
                  <c:v>2011-1</c:v>
                </c:pt>
                <c:pt idx="2">
                  <c:v>2012-1</c:v>
                </c:pt>
                <c:pt idx="3">
                  <c:v>2013-1</c:v>
                </c:pt>
                <c:pt idx="4">
                  <c:v>2014-1</c:v>
                </c:pt>
                <c:pt idx="5">
                  <c:v>2015-1</c:v>
                </c:pt>
                <c:pt idx="6">
                  <c:v>2016-1</c:v>
                </c:pt>
                <c:pt idx="7">
                  <c:v>2017-1</c:v>
                </c:pt>
                <c:pt idx="8">
                  <c:v>2018-1</c:v>
                </c:pt>
                <c:pt idx="9">
                  <c:v>2019-1</c:v>
                </c:pt>
                <c:pt idx="10">
                  <c:v>2020-1</c:v>
                </c:pt>
                <c:pt idx="11">
                  <c:v>2021-1</c:v>
                </c:pt>
                <c:pt idx="12">
                  <c:v>2022-1</c:v>
                </c:pt>
                <c:pt idx="13">
                  <c:v>2023-1</c:v>
                </c:pt>
                <c:pt idx="14">
                  <c:v>2024-1</c:v>
                </c:pt>
              </c:strCache>
            </c:strRef>
          </c:cat>
          <c:val>
            <c:numRef>
              <c:f>Hoja1!$C$2:$C$16</c:f>
              <c:numCache>
                <c:formatCode>0.0%</c:formatCode>
                <c:ptCount val="15"/>
                <c:pt idx="0">
                  <c:v>9.8669194166118607E-2</c:v>
                </c:pt>
                <c:pt idx="1">
                  <c:v>9.8766385451456593E-2</c:v>
                </c:pt>
                <c:pt idx="2">
                  <c:v>8.5204042274164934E-2</c:v>
                </c:pt>
                <c:pt idx="3">
                  <c:v>6.402398777981029E-2</c:v>
                </c:pt>
                <c:pt idx="4">
                  <c:v>7.6565366660006171E-2</c:v>
                </c:pt>
                <c:pt idx="5">
                  <c:v>6.4000000000000001E-2</c:v>
                </c:pt>
                <c:pt idx="6">
                  <c:v>6.9000000000000006E-2</c:v>
                </c:pt>
                <c:pt idx="7">
                  <c:v>7.0184983677910776E-2</c:v>
                </c:pt>
                <c:pt idx="8">
                  <c:v>5.6000000000000001E-2</c:v>
                </c:pt>
                <c:pt idx="9">
                  <c:v>5.5658002772804978E-2</c:v>
                </c:pt>
                <c:pt idx="10">
                  <c:v>4.8000000000000001E-2</c:v>
                </c:pt>
                <c:pt idx="11">
                  <c:v>5.4586096416064378E-2</c:v>
                </c:pt>
                <c:pt idx="12">
                  <c:v>5.6000000000000001E-2</c:v>
                </c:pt>
                <c:pt idx="13">
                  <c:v>5.1655952194289097E-2</c:v>
                </c:pt>
                <c:pt idx="14">
                  <c:v>4.4164668265387688E-2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CAEF-4570-9355-FC2454E03F3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Repitencia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-2.5336423828315656E-2"/>
                  <c:y val="-4.31492970148565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AEF-4570-9355-FC2454E03F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800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Hoja1!$A$2:$A$16</c:f>
              <c:strCache>
                <c:ptCount val="15"/>
                <c:pt idx="0">
                  <c:v>2010-1</c:v>
                </c:pt>
                <c:pt idx="1">
                  <c:v>2011-1</c:v>
                </c:pt>
                <c:pt idx="2">
                  <c:v>2012-1</c:v>
                </c:pt>
                <c:pt idx="3">
                  <c:v>2013-1</c:v>
                </c:pt>
                <c:pt idx="4">
                  <c:v>2014-1</c:v>
                </c:pt>
                <c:pt idx="5">
                  <c:v>2015-1</c:v>
                </c:pt>
                <c:pt idx="6">
                  <c:v>2016-1</c:v>
                </c:pt>
                <c:pt idx="7">
                  <c:v>2017-1</c:v>
                </c:pt>
                <c:pt idx="8">
                  <c:v>2018-1</c:v>
                </c:pt>
                <c:pt idx="9">
                  <c:v>2019-1</c:v>
                </c:pt>
                <c:pt idx="10">
                  <c:v>2020-1</c:v>
                </c:pt>
                <c:pt idx="11">
                  <c:v>2021-1</c:v>
                </c:pt>
                <c:pt idx="12">
                  <c:v>2022-1</c:v>
                </c:pt>
                <c:pt idx="13">
                  <c:v>2023-1</c:v>
                </c:pt>
                <c:pt idx="14">
                  <c:v>2024-1</c:v>
                </c:pt>
              </c:strCache>
            </c:strRef>
          </c:cat>
          <c:val>
            <c:numRef>
              <c:f>Hoja1!$D$2:$D$16</c:f>
              <c:numCache>
                <c:formatCode>0.0%</c:formatCode>
                <c:ptCount val="15"/>
                <c:pt idx="0">
                  <c:v>0.18406901620952454</c:v>
                </c:pt>
                <c:pt idx="1">
                  <c:v>0.17982972644259543</c:v>
                </c:pt>
                <c:pt idx="2">
                  <c:v>0.16095811154825271</c:v>
                </c:pt>
                <c:pt idx="3">
                  <c:v>0.13330944613121617</c:v>
                </c:pt>
                <c:pt idx="4">
                  <c:v>0.14453870047773881</c:v>
                </c:pt>
                <c:pt idx="5">
                  <c:v>0.128</c:v>
                </c:pt>
                <c:pt idx="6">
                  <c:v>0.129</c:v>
                </c:pt>
                <c:pt idx="7">
                  <c:v>0.13273904187941185</c:v>
                </c:pt>
                <c:pt idx="8">
                  <c:v>0.112</c:v>
                </c:pt>
                <c:pt idx="9">
                  <c:v>0.11342925982259432</c:v>
                </c:pt>
                <c:pt idx="10">
                  <c:v>6.0999999999999999E-2</c:v>
                </c:pt>
                <c:pt idx="11">
                  <c:v>7.2230087176812452E-2</c:v>
                </c:pt>
                <c:pt idx="12">
                  <c:v>0.11</c:v>
                </c:pt>
                <c:pt idx="13">
                  <c:v>0.10325963866966323</c:v>
                </c:pt>
                <c:pt idx="14">
                  <c:v>9.5033064457524893E-2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CAEF-4570-9355-FC2454E03F3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65378672"/>
        <c:axId val="267129504"/>
      </c:lineChart>
      <c:catAx>
        <c:axId val="26537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3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67129504"/>
        <c:crosses val="autoZero"/>
        <c:auto val="1"/>
        <c:lblAlgn val="ctr"/>
        <c:lblOffset val="100"/>
        <c:tickMarkSkip val="1"/>
        <c:noMultiLvlLbl val="0"/>
      </c:catAx>
      <c:valAx>
        <c:axId val="267129504"/>
        <c:scaling>
          <c:orientation val="minMax"/>
          <c:max val="0.21000000000000002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65378672"/>
        <c:crosses val="autoZero"/>
        <c:crossBetween val="between"/>
        <c:majorUnit val="2.0000000000000004E-2"/>
      </c:valAx>
      <c:spPr>
        <a:pattFill prst="pct5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947067166507811"/>
          <c:y val="0.87195031413918933"/>
          <c:w val="0.4687041473514808"/>
          <c:h val="6.7383383563492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81851337199984"/>
          <c:y val="0.12513120218394466"/>
          <c:w val="0.70843400882039076"/>
          <c:h val="0.7935309478834782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'Retirados&lt;10%'!$B$6:$B$32</c:f>
              <c:strCache>
                <c:ptCount val="27"/>
                <c:pt idx="0">
                  <c:v>Dpto. Ingeniería Mecánica</c:v>
                </c:pt>
                <c:pt idx="1">
                  <c:v>Dpto. Historia y Cs. Sociales</c:v>
                </c:pt>
                <c:pt idx="2">
                  <c:v>Dpto. Física</c:v>
                </c:pt>
                <c:pt idx="3">
                  <c:v>Dpto. Ingeniería Industrial</c:v>
                </c:pt>
                <c:pt idx="4">
                  <c:v>Dpto. Ing. Civil y Ambiental</c:v>
                </c:pt>
                <c:pt idx="5">
                  <c:v>Dpto. Derecho</c:v>
                </c:pt>
                <c:pt idx="6">
                  <c:v>Dpto. Ingeniería de Sistemas</c:v>
                </c:pt>
                <c:pt idx="7">
                  <c:v>Dpto. Música</c:v>
                </c:pt>
                <c:pt idx="8">
                  <c:v>Dpto.Ing Eléctrica-Electrónica</c:v>
                </c:pt>
                <c:pt idx="9">
                  <c:v>Dpto. Finanzas y Contaduría</c:v>
                </c:pt>
                <c:pt idx="10">
                  <c:v>Dpto. Lenguas Extranjeras</c:v>
                </c:pt>
                <c:pt idx="11">
                  <c:v>Dpto. de Economía</c:v>
                </c:pt>
                <c:pt idx="12">
                  <c:v>Dpto. Español</c:v>
                </c:pt>
                <c:pt idx="13">
                  <c:v>Dpto. Humanidades y Filosofía</c:v>
                </c:pt>
                <c:pt idx="14">
                  <c:v>Dpto. Diseño</c:v>
                </c:pt>
                <c:pt idx="15">
                  <c:v>Dpto. Arquitectura y Urbanismo</c:v>
                </c:pt>
                <c:pt idx="16">
                  <c:v>Dpto. Cs Politica y Rel Intern</c:v>
                </c:pt>
                <c:pt idx="17">
                  <c:v>Dpto. Química y Biología</c:v>
                </c:pt>
                <c:pt idx="18">
                  <c:v>Dpto. Emprendim y Management</c:v>
                </c:pt>
                <c:pt idx="19">
                  <c:v>Dpto. Educación</c:v>
                </c:pt>
                <c:pt idx="20">
                  <c:v>Dpto. Psicología</c:v>
                </c:pt>
                <c:pt idx="21">
                  <c:v>Dpto. Comunicación Social</c:v>
                </c:pt>
                <c:pt idx="22">
                  <c:v>Dpto. Mercadeo y Neg. Internac</c:v>
                </c:pt>
                <c:pt idx="23">
                  <c:v>Dpto. Odontología</c:v>
                </c:pt>
                <c:pt idx="24">
                  <c:v>Dpto. Medicina</c:v>
                </c:pt>
                <c:pt idx="25">
                  <c:v>Dpto. Enfermería</c:v>
                </c:pt>
                <c:pt idx="26">
                  <c:v>Dpto. Salud Pública</c:v>
                </c:pt>
              </c:strCache>
            </c:strRef>
          </c:cat>
          <c:val>
            <c:numRef>
              <c:f>'Retirados&lt;10%'!$H$6:$H$32</c:f>
              <c:numCache>
                <c:formatCode>0.0%</c:formatCode>
                <c:ptCount val="27"/>
                <c:pt idx="0">
                  <c:v>9.1218515997277053E-2</c:v>
                </c:pt>
                <c:pt idx="1">
                  <c:v>8.18746470920384E-2</c:v>
                </c:pt>
                <c:pt idx="2">
                  <c:v>8.0845771144278614E-2</c:v>
                </c:pt>
                <c:pt idx="3">
                  <c:v>7.442298634008479E-2</c:v>
                </c:pt>
                <c:pt idx="4">
                  <c:v>6.0720042987641047E-2</c:v>
                </c:pt>
                <c:pt idx="5">
                  <c:v>6.0378408458542011E-2</c:v>
                </c:pt>
                <c:pt idx="6">
                  <c:v>5.6873977086743042E-2</c:v>
                </c:pt>
                <c:pt idx="7">
                  <c:v>4.5217391304347827E-2</c:v>
                </c:pt>
                <c:pt idx="8">
                  <c:v>3.6866359447004608E-2</c:v>
                </c:pt>
                <c:pt idx="9">
                  <c:v>3.6553524804177548E-2</c:v>
                </c:pt>
                <c:pt idx="10">
                  <c:v>3.633797847944964E-2</c:v>
                </c:pt>
                <c:pt idx="11">
                  <c:v>3.5341365461847393E-2</c:v>
                </c:pt>
                <c:pt idx="12">
                  <c:v>3.4873949579831927E-2</c:v>
                </c:pt>
                <c:pt idx="13">
                  <c:v>3.2218091697645598E-2</c:v>
                </c:pt>
                <c:pt idx="14">
                  <c:v>3.2064128256513023E-2</c:v>
                </c:pt>
                <c:pt idx="15">
                  <c:v>2.568644818423383E-2</c:v>
                </c:pt>
                <c:pt idx="16">
                  <c:v>2.4179620034542319E-2</c:v>
                </c:pt>
                <c:pt idx="17">
                  <c:v>2.2712524334847502E-2</c:v>
                </c:pt>
                <c:pt idx="18">
                  <c:v>2.2403258655804479E-2</c:v>
                </c:pt>
                <c:pt idx="19">
                  <c:v>2.0910209102091019E-2</c:v>
                </c:pt>
                <c:pt idx="20">
                  <c:v>1.831129196337742E-2</c:v>
                </c:pt>
                <c:pt idx="21">
                  <c:v>1.215981470758541E-2</c:v>
                </c:pt>
                <c:pt idx="22">
                  <c:v>1.0236724248240559E-2</c:v>
                </c:pt>
                <c:pt idx="23">
                  <c:v>8.241758241758242E-3</c:v>
                </c:pt>
                <c:pt idx="24">
                  <c:v>7.465007776049767E-3</c:v>
                </c:pt>
                <c:pt idx="25">
                  <c:v>4.2735042735042739E-3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DA-4370-9B97-E1916451BF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642944"/>
        <c:axId val="290643504"/>
      </c:barChart>
      <c:catAx>
        <c:axId val="29064294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>
                    <a:solidFill>
                      <a:schemeClr val="accent1">
                        <a:lumMod val="75000"/>
                      </a:schemeClr>
                    </a:solidFill>
                  </a:rPr>
                  <a:t>Departamento</a:t>
                </a:r>
              </a:p>
            </c:rich>
          </c:tx>
          <c:layout>
            <c:manualLayout>
              <c:xMode val="edge"/>
              <c:yMode val="edge"/>
              <c:x val="2.7103412377317143E-2"/>
              <c:y val="0.393995007070693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3504"/>
        <c:crosses val="autoZero"/>
        <c:auto val="1"/>
        <c:lblAlgn val="ctr"/>
        <c:lblOffset val="100"/>
        <c:noMultiLvlLbl val="0"/>
      </c:catAx>
      <c:valAx>
        <c:axId val="290643504"/>
        <c:scaling>
          <c:orientation val="minMax"/>
        </c:scaling>
        <c:delete val="0"/>
        <c:axPos val="t"/>
        <c:numFmt formatCode="0.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2944"/>
        <c:crosses val="autoZero"/>
        <c:crossBetween val="between"/>
      </c:valAx>
      <c:sp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81851337199984"/>
          <c:y val="0.12513120218394466"/>
          <c:w val="0.70843400882039076"/>
          <c:h val="0.7935309478834782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'Repitencia&lt;10%'!$B$6:$B$25</c:f>
              <c:strCache>
                <c:ptCount val="20"/>
                <c:pt idx="0">
                  <c:v>Dpto. Lenguas Extranjeras</c:v>
                </c:pt>
                <c:pt idx="1">
                  <c:v>Dpto.Ing Eléctrica-Electrónica</c:v>
                </c:pt>
                <c:pt idx="2">
                  <c:v>Dpto. de Economía</c:v>
                </c:pt>
                <c:pt idx="3">
                  <c:v>Dpto. Finanzas y Contaduría</c:v>
                </c:pt>
                <c:pt idx="4">
                  <c:v>Dpto. Música</c:v>
                </c:pt>
                <c:pt idx="5">
                  <c:v>Dpto. Español</c:v>
                </c:pt>
                <c:pt idx="6">
                  <c:v>Dpto. Diseño</c:v>
                </c:pt>
                <c:pt idx="7">
                  <c:v>Dpto. Arquitectura y Urbanismo</c:v>
                </c:pt>
                <c:pt idx="8">
                  <c:v>Dpto. Odontología</c:v>
                </c:pt>
                <c:pt idx="9">
                  <c:v>Dpto. Medicina</c:v>
                </c:pt>
                <c:pt idx="10">
                  <c:v>Dpto. Cs Politica y Rel Intern</c:v>
                </c:pt>
                <c:pt idx="11">
                  <c:v>Dpto. Química y Biología</c:v>
                </c:pt>
                <c:pt idx="12">
                  <c:v>Dpto. Humanidades y Filosofía</c:v>
                </c:pt>
                <c:pt idx="13">
                  <c:v>Dpto. Psicología</c:v>
                </c:pt>
                <c:pt idx="14">
                  <c:v>Dpto. Educación</c:v>
                </c:pt>
                <c:pt idx="15">
                  <c:v>Dpto. Emprendim y Management</c:v>
                </c:pt>
                <c:pt idx="16">
                  <c:v>Dpto. Comunicación Social</c:v>
                </c:pt>
                <c:pt idx="17">
                  <c:v>Dpto. Enfermería</c:v>
                </c:pt>
                <c:pt idx="18">
                  <c:v>Dpto. Mercadeo y Neg. Internac</c:v>
                </c:pt>
                <c:pt idx="19">
                  <c:v>Dpto. Salud Pública</c:v>
                </c:pt>
              </c:strCache>
            </c:strRef>
          </c:cat>
          <c:val>
            <c:numRef>
              <c:f>'Repitencia&lt;10%'!$J$6:$J$25</c:f>
              <c:numCache>
                <c:formatCode>0.0%</c:formatCode>
                <c:ptCount val="20"/>
                <c:pt idx="0">
                  <c:v>9.2256129828893987E-2</c:v>
                </c:pt>
                <c:pt idx="1">
                  <c:v>8.6021505376344093E-2</c:v>
                </c:pt>
                <c:pt idx="2">
                  <c:v>7.7108433734939766E-2</c:v>
                </c:pt>
                <c:pt idx="3">
                  <c:v>7.4847693646649255E-2</c:v>
                </c:pt>
                <c:pt idx="4">
                  <c:v>6.7826086956521744E-2</c:v>
                </c:pt>
                <c:pt idx="5">
                  <c:v>6.4705882352941183E-2</c:v>
                </c:pt>
                <c:pt idx="6">
                  <c:v>6.0621242484969938E-2</c:v>
                </c:pt>
                <c:pt idx="7">
                  <c:v>5.8458813108945969E-2</c:v>
                </c:pt>
                <c:pt idx="8">
                  <c:v>5.4945054945054937E-2</c:v>
                </c:pt>
                <c:pt idx="9">
                  <c:v>5.3188180404354593E-2</c:v>
                </c:pt>
                <c:pt idx="10">
                  <c:v>5.2677029360967187E-2</c:v>
                </c:pt>
                <c:pt idx="11">
                  <c:v>5.1265412070084358E-2</c:v>
                </c:pt>
                <c:pt idx="12">
                  <c:v>4.8017348203221809E-2</c:v>
                </c:pt>
                <c:pt idx="13">
                  <c:v>4.1030857917938278E-2</c:v>
                </c:pt>
                <c:pt idx="14">
                  <c:v>3.9360393603936041E-2</c:v>
                </c:pt>
                <c:pt idx="15">
                  <c:v>3.8017651052274268E-2</c:v>
                </c:pt>
                <c:pt idx="16">
                  <c:v>2.8372900984365949E-2</c:v>
                </c:pt>
                <c:pt idx="17">
                  <c:v>2.1367521367521371E-2</c:v>
                </c:pt>
                <c:pt idx="18">
                  <c:v>1.6634676903390919E-2</c:v>
                </c:pt>
                <c:pt idx="19">
                  <c:v>2.1171489061397319E-3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D8-47B9-844A-1DC9B8C499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0642944"/>
        <c:axId val="290643504"/>
      </c:barChart>
      <c:catAx>
        <c:axId val="29064294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>
                    <a:solidFill>
                      <a:schemeClr val="accent1">
                        <a:lumMod val="50000"/>
                      </a:schemeClr>
                    </a:solidFill>
                  </a:rPr>
                  <a:t>Departamento</a:t>
                </a:r>
              </a:p>
            </c:rich>
          </c:tx>
          <c:layout>
            <c:manualLayout>
              <c:xMode val="edge"/>
              <c:yMode val="edge"/>
              <c:x val="2.7103412377317143E-2"/>
              <c:y val="0.393995007070693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3504"/>
        <c:crosses val="autoZero"/>
        <c:auto val="1"/>
        <c:lblAlgn val="ctr"/>
        <c:lblOffset val="100"/>
        <c:noMultiLvlLbl val="0"/>
      </c:catAx>
      <c:valAx>
        <c:axId val="290643504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s-CO"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rPr>
                  <a:t>Porcentaje</a:t>
                </a:r>
              </a:p>
            </c:rich>
          </c:tx>
          <c:layout>
            <c:manualLayout>
              <c:xMode val="edge"/>
              <c:yMode val="edge"/>
              <c:x val="0.44665182548447641"/>
              <c:y val="0.916738388429102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s-CO" sz="1400" b="1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2944"/>
        <c:crosses val="autoZero"/>
        <c:crossBetween val="between"/>
      </c:valAx>
      <c:spPr>
        <a:pattFill prst="pct5">
          <a:fgClr>
            <a:schemeClr val="accent2">
              <a:lumMod val="60000"/>
              <a:lumOff val="40000"/>
            </a:schemeClr>
          </a:fgClr>
          <a:bgClr>
            <a:srgbClr val="FEFBF8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54263995825789"/>
          <c:y val="0.15782217336544821"/>
          <c:w val="0.69476607423461068"/>
          <c:h val="0.790983295637920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A5B83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3.4861297939939952E-2"/>
                  <c:y val="4.2063994308517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CC-40D7-A018-84074DBE6B49}"/>
                </c:ext>
              </c:extLst>
            </c:dLbl>
            <c:dLbl>
              <c:idx val="1"/>
              <c:layout>
                <c:manualLayout>
                  <c:x val="3.47071451778930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CC-40D7-A018-84074DBE6B4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'Perdidos_10%-20%'!$B$6:$B$7</c:f>
              <c:strCache>
                <c:ptCount val="2"/>
                <c:pt idx="0">
                  <c:v>Dpto. Ingeniería Industrial</c:v>
                </c:pt>
                <c:pt idx="1">
                  <c:v>Dpto. Física</c:v>
                </c:pt>
              </c:strCache>
            </c:strRef>
          </c:cat>
          <c:val>
            <c:numRef>
              <c:f>'Perdidos_10%-20%'!$F$6:$F$7</c:f>
              <c:numCache>
                <c:formatCode>0.0%</c:formatCode>
                <c:ptCount val="2"/>
                <c:pt idx="0">
                  <c:v>0.14300254452926209</c:v>
                </c:pt>
                <c:pt idx="1">
                  <c:v>0.11366711772665765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CC-40D7-A018-84074DBE6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640144"/>
        <c:axId val="290640704"/>
      </c:barChart>
      <c:catAx>
        <c:axId val="290640144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CO"/>
                  <a:t>Departamento</a:t>
                </a:r>
              </a:p>
            </c:rich>
          </c:tx>
          <c:layout>
            <c:manualLayout>
              <c:xMode val="edge"/>
              <c:yMode val="edge"/>
              <c:x val="1.9553090139556365E-2"/>
              <c:y val="0.3796741580946502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290640704"/>
        <c:crosses val="autoZero"/>
        <c:auto val="1"/>
        <c:lblAlgn val="ctr"/>
        <c:lblOffset val="100"/>
        <c:noMultiLvlLbl val="0"/>
      </c:catAx>
      <c:valAx>
        <c:axId val="290640704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 algn="ctr" rtl="0">
                  <a:defRPr/>
                </a:pPr>
                <a:r>
                  <a:rPr lang="es-CO"/>
                  <a:t>Porcentaje</a:t>
                </a:r>
              </a:p>
            </c:rich>
          </c:tx>
          <c:layout>
            <c:manualLayout>
              <c:xMode val="edge"/>
              <c:yMode val="edge"/>
              <c:x val="0.46492907999726985"/>
              <c:y val="0.94752789016908456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crossAx val="290640144"/>
        <c:crosses val="autoZero"/>
        <c:crossBetween val="between"/>
      </c:valAx>
      <c:spPr>
        <a:pattFill prst="pct5">
          <a:fgClr>
            <a:schemeClr val="accent2">
              <a:lumMod val="60000"/>
              <a:lumOff val="40000"/>
            </a:schemeClr>
          </a:fgClr>
          <a:bgClr>
            <a:srgbClr val="FEFBF8"/>
          </a:bgClr>
        </a:pattFill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s-CO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81851337199984"/>
          <c:y val="0.17626285961466209"/>
          <c:w val="0.70843400882039076"/>
          <c:h val="0.742399297587760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'Repitencia_10%-20%'!$B$6:$B$13</c:f>
              <c:strCache>
                <c:ptCount val="8"/>
                <c:pt idx="0">
                  <c:v>Dpto. Ingeniería Industrial</c:v>
                </c:pt>
                <c:pt idx="1">
                  <c:v>Dpto. Matematicas y estadístic</c:v>
                </c:pt>
                <c:pt idx="2">
                  <c:v>Dpto. Física</c:v>
                </c:pt>
                <c:pt idx="3">
                  <c:v>Dpto. Ingeniería Mecánica</c:v>
                </c:pt>
                <c:pt idx="4">
                  <c:v>Dpto. Ing. Civil y Ambiental</c:v>
                </c:pt>
                <c:pt idx="5">
                  <c:v>Dpto. Derecho</c:v>
                </c:pt>
                <c:pt idx="6">
                  <c:v>Dpto. Historia y Cs. Sociales</c:v>
                </c:pt>
                <c:pt idx="7">
                  <c:v>Dpto. Ingeniería de Sistemas</c:v>
                </c:pt>
              </c:strCache>
            </c:strRef>
          </c:cat>
          <c:val>
            <c:numRef>
              <c:f>'Repitencia_10%-20%'!$J$6:$J$13</c:f>
              <c:numCache>
                <c:formatCode>0.0%</c:formatCode>
                <c:ptCount val="8"/>
                <c:pt idx="0">
                  <c:v>0.20678285445124819</c:v>
                </c:pt>
                <c:pt idx="1">
                  <c:v>0.2018493459630131</c:v>
                </c:pt>
                <c:pt idx="2">
                  <c:v>0.1853233830845771</c:v>
                </c:pt>
                <c:pt idx="3">
                  <c:v>0.17903335602450651</c:v>
                </c:pt>
                <c:pt idx="4">
                  <c:v>0.15583019881783991</c:v>
                </c:pt>
                <c:pt idx="5">
                  <c:v>0.14858096828046741</c:v>
                </c:pt>
                <c:pt idx="6">
                  <c:v>0.1411631846414455</c:v>
                </c:pt>
                <c:pt idx="7">
                  <c:v>0.1059738134206219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38-45AE-B0C7-5D88A6E1AC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0642944"/>
        <c:axId val="290643504"/>
      </c:barChart>
      <c:catAx>
        <c:axId val="29064294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>
                    <a:solidFill>
                      <a:schemeClr val="accent1">
                        <a:lumMod val="50000"/>
                      </a:schemeClr>
                    </a:solidFill>
                  </a:rPr>
                  <a:t>Departamento</a:t>
                </a:r>
              </a:p>
            </c:rich>
          </c:tx>
          <c:layout>
            <c:manualLayout>
              <c:xMode val="edge"/>
              <c:yMode val="edge"/>
              <c:x val="2.7103412377317143E-2"/>
              <c:y val="0.393995007070693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3504"/>
        <c:crosses val="autoZero"/>
        <c:auto val="1"/>
        <c:lblAlgn val="ctr"/>
        <c:lblOffset val="100"/>
        <c:noMultiLvlLbl val="0"/>
      </c:catAx>
      <c:valAx>
        <c:axId val="290643504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s-CO"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rPr>
                  <a:t>Porcentaje</a:t>
                </a:r>
              </a:p>
            </c:rich>
          </c:tx>
          <c:layout>
            <c:manualLayout>
              <c:xMode val="edge"/>
              <c:yMode val="edge"/>
              <c:x val="0.44665180465567517"/>
              <c:y val="0.926964651831987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s-CO" sz="1400" b="1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2944"/>
        <c:crosses val="autoZero"/>
        <c:crossBetween val="between"/>
      </c:valAx>
      <c:spPr>
        <a:pattFill prst="pct5">
          <a:fgClr>
            <a:schemeClr val="accent2">
              <a:lumMod val="60000"/>
              <a:lumOff val="40000"/>
            </a:schemeClr>
          </a:fgClr>
          <a:bgClr>
            <a:srgbClr val="FEFBF8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81851337199984"/>
          <c:y val="0.16808179263282036"/>
          <c:w val="0.68450794737302079"/>
          <c:h val="0.75058036456960275"/>
        </c:manualLayout>
      </c:layout>
      <c:barChart>
        <c:barDir val="bar"/>
        <c:grouping val="clustered"/>
        <c:varyColors val="0"/>
        <c:ser>
          <c:idx val="0"/>
          <c:order val="0"/>
          <c:tx>
            <c:v>%repi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924583033079374E-2"/>
                  <c:y val="2.249825991253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66-4428-91EA-DCAB59DCE44C}"/>
                </c:ext>
              </c:extLst>
            </c:dLbl>
            <c:dLbl>
              <c:idx val="1"/>
              <c:layout>
                <c:manualLayout>
                  <c:x val="1.1963055822883976E-2"/>
                  <c:y val="-2.0451060301881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66-4428-91EA-DCAB59DCE4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'Repitencia_20%-30%'!$B$6:$B$7</c:f>
              <c:strCache>
                <c:ptCount val="2"/>
                <c:pt idx="0">
                  <c:v>Dpto. Ingeniería Industrial</c:v>
                </c:pt>
                <c:pt idx="1">
                  <c:v>Dpto. Matematicas y estadístic</c:v>
                </c:pt>
              </c:strCache>
            </c:strRef>
          </c:cat>
          <c:val>
            <c:numRef>
              <c:f>'Repitencia_20%-30%'!$J$6:$J$7</c:f>
              <c:numCache>
                <c:formatCode>0.0%</c:formatCode>
                <c:ptCount val="2"/>
                <c:pt idx="0">
                  <c:v>0.20678285445124819</c:v>
                </c:pt>
                <c:pt idx="1">
                  <c:v>0.2018493459630131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66-4428-91EA-DCAB59DCE4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0642944"/>
        <c:axId val="290643504"/>
      </c:barChart>
      <c:catAx>
        <c:axId val="29064294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>
                    <a:solidFill>
                      <a:schemeClr val="accent1">
                        <a:lumMod val="75000"/>
                      </a:schemeClr>
                    </a:solidFill>
                  </a:rPr>
                  <a:t>Departamento</a:t>
                </a:r>
              </a:p>
            </c:rich>
          </c:tx>
          <c:layout>
            <c:manualLayout>
              <c:xMode val="edge"/>
              <c:yMode val="edge"/>
              <c:x val="2.0457244111753575E-2"/>
              <c:y val="0.39194976567201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3504"/>
        <c:crosses val="autoZero"/>
        <c:auto val="1"/>
        <c:lblAlgn val="ctr"/>
        <c:lblOffset val="100"/>
        <c:noMultiLvlLbl val="0"/>
      </c:catAx>
      <c:valAx>
        <c:axId val="290643504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s-CO"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rPr>
                  <a:t>Porcentaje</a:t>
                </a:r>
              </a:p>
            </c:rich>
          </c:tx>
          <c:layout>
            <c:manualLayout>
              <c:xMode val="edge"/>
              <c:yMode val="edge"/>
              <c:x val="0.45329797795050769"/>
              <c:y val="0.939236252304749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s-CO" sz="1400" b="1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2944"/>
        <c:crosses val="autoZero"/>
        <c:crossBetween val="between"/>
      </c:valAx>
      <c:spPr>
        <a:pattFill prst="pct5">
          <a:fgClr>
            <a:schemeClr val="accent2">
              <a:lumMod val="60000"/>
              <a:lumOff val="40000"/>
            </a:schemeClr>
          </a:fgClr>
          <a:bgClr>
            <a:srgbClr val="FEFBF8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Proporción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699-4061-A62C-508B68D192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99-4061-A62C-508B68D19287}"/>
              </c:ext>
            </c:extLst>
          </c:dPt>
          <c:dLbls>
            <c:dLbl>
              <c:idx val="1"/>
              <c:spPr>
                <a:solidFill>
                  <a:prstClr val="white"/>
                </a:solidFill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s-CO"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E699-4061-A62C-508B68D19287}"/>
                </c:ext>
              </c:extLst>
            </c:dLbl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CO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Hoja1!$A$2:$A$3</c:f>
              <c:strCache>
                <c:ptCount val="2"/>
                <c:pt idx="0">
                  <c:v>No becarios</c:v>
                </c:pt>
                <c:pt idx="1">
                  <c:v>Becarios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0.72160000000000002</c:v>
                </c:pt>
                <c:pt idx="1">
                  <c:v>0.27839999999999998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99-4061-A62C-508B68D192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455774603273737"/>
          <c:y val="0.84985843088189983"/>
          <c:w val="0.66431129362755337"/>
          <c:h val="0.128455526903743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CO"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Proporción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26-47C3-A146-05E8C261D9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26-47C3-A146-05E8C261D9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2B-492B-A5E7-1026BFAAB9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2B-492B-A5E7-1026BFAAB923}"/>
              </c:ext>
            </c:extLst>
          </c:dPt>
          <c:dLbls>
            <c:dLbl>
              <c:idx val="1"/>
              <c:spPr>
                <a:solidFill>
                  <a:prstClr val="white"/>
                </a:solidFill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s-CO"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0126-47C3-A146-05E8C261D9D4}"/>
                </c:ext>
              </c:extLst>
            </c:dLbl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CO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Hoja1!$A$2:$A$5</c:f>
              <c:strCache>
                <c:ptCount val="4"/>
                <c:pt idx="0">
                  <c:v>No becarios</c:v>
                </c:pt>
                <c:pt idx="1">
                  <c:v>Gen E</c:v>
                </c:pt>
                <c:pt idx="2">
                  <c:v>Institucional</c:v>
                </c:pt>
                <c:pt idx="3">
                  <c:v>Ser Pilo Paga</c:v>
                </c:pt>
              </c:strCache>
            </c:strRef>
          </c:cat>
          <c:val>
            <c:numRef>
              <c:f>Hoja1!$B$2:$B$5</c:f>
              <c:numCache>
                <c:formatCode>#,##0</c:formatCode>
                <c:ptCount val="4"/>
                <c:pt idx="0" formatCode="General">
                  <c:v>0.72160000000000002</c:v>
                </c:pt>
                <c:pt idx="1">
                  <c:v>0.15129999999999999</c:v>
                </c:pt>
                <c:pt idx="2">
                  <c:v>0.1178</c:v>
                </c:pt>
                <c:pt idx="3" formatCode="General">
                  <c:v>4.0000000000000002E-4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26-47C3-A146-05E8C261D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455774603273737"/>
          <c:y val="0.7631142620244713"/>
          <c:w val="0.55253818373289909"/>
          <c:h val="0.182291553591479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CO"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93274278215225E-2"/>
          <c:y val="2.1738768363576789E-2"/>
          <c:w val="0.94234005905511808"/>
          <c:h val="0.8702490448199519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Perdidos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9166666666666663E-2"/>
                  <c:y val="-7.0115984310125001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1B-4F11-AB45-0D7E62E85978}"/>
                </c:ext>
              </c:extLst>
            </c:dLbl>
            <c:dLbl>
              <c:idx val="1"/>
              <c:layout>
                <c:manualLayout>
                  <c:x val="9.3749999999999847E-2"/>
                  <c:y val="-5.5974444145322426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1B-4F11-AB45-0D7E62E85978}"/>
                </c:ext>
              </c:extLst>
            </c:dLbl>
            <c:dLbl>
              <c:idx val="2"/>
              <c:layout>
                <c:manualLayout>
                  <c:x val="9.0624999999999997E-2"/>
                  <c:y val="-7.045408640211831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21B-4F11-AB45-0D7E62E85978}"/>
                </c:ext>
              </c:extLst>
            </c:dLbl>
            <c:numFmt formatCode="0.00%" sourceLinked="0"/>
            <c:spPr>
              <a:solidFill>
                <a:srgbClr val="B2C737">
                  <a:lumMod val="20000"/>
                  <a:lumOff val="80000"/>
                </a:srgbClr>
              </a:solidFill>
              <a:ln>
                <a:solidFill>
                  <a:srgbClr val="B2C737">
                    <a:lumMod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GEN E</c:v>
                </c:pt>
                <c:pt idx="1">
                  <c:v>SPP</c:v>
                </c:pt>
                <c:pt idx="2">
                  <c:v>BECARIOS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3.2500000000000001E-2</c:v>
                </c:pt>
                <c:pt idx="1">
                  <c:v>0</c:v>
                </c:pt>
                <c:pt idx="2">
                  <c:v>1.5599999999999999E-2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B-4F11-AB45-0D7E62E8597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Retirados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8541666666666671E-2"/>
                  <c:y val="-5.9610745014697666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21B-4F11-AB45-0D7E62E85978}"/>
                </c:ext>
              </c:extLst>
            </c:dLbl>
            <c:dLbl>
              <c:idx val="1"/>
              <c:layout>
                <c:manualLayout>
                  <c:x val="-0.11041666666666666"/>
                  <c:y val="-5.3841963239081775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1B-4F11-AB45-0D7E62E85978}"/>
                </c:ext>
              </c:extLst>
            </c:dLbl>
            <c:dLbl>
              <c:idx val="2"/>
              <c:layout>
                <c:manualLayout>
                  <c:x val="-0.10270177165354338"/>
                  <c:y val="-6.3456599531774779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1B-4F11-AB45-0D7E62E85978}"/>
                </c:ext>
              </c:extLst>
            </c:dLbl>
            <c:numFmt formatCode="0.00%" sourceLinked="0"/>
            <c:spPr>
              <a:solidFill>
                <a:srgbClr val="5439A1">
                  <a:lumMod val="20000"/>
                  <a:lumOff val="80000"/>
                </a:srgbClr>
              </a:solidFill>
              <a:ln>
                <a:solidFill>
                  <a:srgbClr val="5439A1">
                    <a:lumMod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GEN E</c:v>
                </c:pt>
                <c:pt idx="1">
                  <c:v>SPP</c:v>
                </c:pt>
                <c:pt idx="2">
                  <c:v>BECARIOS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2.5499999999999998E-2</c:v>
                </c:pt>
                <c:pt idx="1">
                  <c:v>0</c:v>
                </c:pt>
                <c:pt idx="2">
                  <c:v>1.2200000000000001E-2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1B-4F11-AB45-0D7E62E85978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Ganados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GEN E</c:v>
                </c:pt>
                <c:pt idx="1">
                  <c:v>SPP</c:v>
                </c:pt>
                <c:pt idx="2">
                  <c:v>BECARIOS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0.94199999999999995</c:v>
                </c:pt>
                <c:pt idx="1">
                  <c:v>1</c:v>
                </c:pt>
                <c:pt idx="2">
                  <c:v>0.97219999999999995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1B-4F11-AB45-0D7E62E8597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88939648"/>
        <c:axId val="1183944896"/>
      </c:barChart>
      <c:catAx>
        <c:axId val="98893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3944896"/>
        <c:crosses val="autoZero"/>
        <c:auto val="1"/>
        <c:lblAlgn val="ctr"/>
        <c:lblOffset val="100"/>
        <c:noMultiLvlLbl val="0"/>
      </c:catAx>
      <c:valAx>
        <c:axId val="118394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8893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49577591863517"/>
          <c:y val="0.92988250157392371"/>
          <c:w val="0.28585170603674542"/>
          <c:h val="4.87166807428979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64034245679786"/>
          <c:y val="0.10692062119479949"/>
          <c:w val="0.81465270138465773"/>
          <c:h val="0.839095535827158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'Perdidos y retirados'!$H$5</c:f>
              <c:strCache>
                <c:ptCount val="1"/>
                <c:pt idx="0">
                  <c:v>%Retirados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'Perdidos y retirados'!$B$6:$B$33</c:f>
              <c:strCache>
                <c:ptCount val="28"/>
                <c:pt idx="0">
                  <c:v>Dpto. Arquitectura y Urbanismo</c:v>
                </c:pt>
                <c:pt idx="1">
                  <c:v>Dpto. Comunicación Social</c:v>
                </c:pt>
                <c:pt idx="2">
                  <c:v>Dpto. Cs Politica y Rel Intern</c:v>
                </c:pt>
                <c:pt idx="3">
                  <c:v>Dpto. de Economía</c:v>
                </c:pt>
                <c:pt idx="4">
                  <c:v>Dpto. Derecho</c:v>
                </c:pt>
                <c:pt idx="5">
                  <c:v>Dpto. Diseño</c:v>
                </c:pt>
                <c:pt idx="6">
                  <c:v>Dpto. Educación</c:v>
                </c:pt>
                <c:pt idx="7">
                  <c:v>Dpto. Emprendim y Management</c:v>
                </c:pt>
                <c:pt idx="8">
                  <c:v>Dpto. Enfermería</c:v>
                </c:pt>
                <c:pt idx="9">
                  <c:v>Dpto. Español</c:v>
                </c:pt>
                <c:pt idx="10">
                  <c:v>Dpto. Finanzas y Contaduría</c:v>
                </c:pt>
                <c:pt idx="11">
                  <c:v>Dpto. Física</c:v>
                </c:pt>
                <c:pt idx="12">
                  <c:v>Dpto. Historia y Cs. Sociales</c:v>
                </c:pt>
                <c:pt idx="13">
                  <c:v>Dpto. Humanidades y Filosofía</c:v>
                </c:pt>
                <c:pt idx="14">
                  <c:v>Dpto. Ing. Civil y Ambiental</c:v>
                </c:pt>
                <c:pt idx="15">
                  <c:v>Dpto. Ingeniería de Sistemas</c:v>
                </c:pt>
                <c:pt idx="16">
                  <c:v>Dpto. Ingeniería Industrial</c:v>
                </c:pt>
                <c:pt idx="17">
                  <c:v>Dpto. Ingeniería Mecánica</c:v>
                </c:pt>
                <c:pt idx="18">
                  <c:v>Dpto. Lenguas Extranjeras</c:v>
                </c:pt>
                <c:pt idx="19">
                  <c:v>Dpto. Matematicas y estadístic</c:v>
                </c:pt>
                <c:pt idx="20">
                  <c:v>Dpto. Medicina</c:v>
                </c:pt>
                <c:pt idx="21">
                  <c:v>Dpto. Mercadeo y Neg. Internac</c:v>
                </c:pt>
                <c:pt idx="22">
                  <c:v>Dpto. Música</c:v>
                </c:pt>
                <c:pt idx="23">
                  <c:v>Dpto. Odontología</c:v>
                </c:pt>
                <c:pt idx="24">
                  <c:v>Dpto. Psicología</c:v>
                </c:pt>
                <c:pt idx="25">
                  <c:v>Dpto. Química y Biología</c:v>
                </c:pt>
                <c:pt idx="26">
                  <c:v>Dpto. Salud Pública</c:v>
                </c:pt>
                <c:pt idx="27">
                  <c:v>Dpto.Ing Eléctrica-Electrónica</c:v>
                </c:pt>
              </c:strCache>
            </c:strRef>
          </c:cat>
          <c:val>
            <c:numRef>
              <c:f>'Perdidos y retirados'!$H$6:$H$33</c:f>
              <c:numCache>
                <c:formatCode>0.0%</c:formatCode>
                <c:ptCount val="28"/>
                <c:pt idx="0">
                  <c:v>2.568644818423383E-2</c:v>
                </c:pt>
                <c:pt idx="1">
                  <c:v>1.215981470758541E-2</c:v>
                </c:pt>
                <c:pt idx="2">
                  <c:v>2.4179620034542319E-2</c:v>
                </c:pt>
                <c:pt idx="3">
                  <c:v>3.5341365461847393E-2</c:v>
                </c:pt>
                <c:pt idx="4">
                  <c:v>6.0378408458542011E-2</c:v>
                </c:pt>
                <c:pt idx="5">
                  <c:v>3.2064128256513023E-2</c:v>
                </c:pt>
                <c:pt idx="6">
                  <c:v>2.0910209102091019E-2</c:v>
                </c:pt>
                <c:pt idx="7">
                  <c:v>2.2403258655804479E-2</c:v>
                </c:pt>
                <c:pt idx="8">
                  <c:v>4.2735042735042739E-3</c:v>
                </c:pt>
                <c:pt idx="9">
                  <c:v>3.4873949579831927E-2</c:v>
                </c:pt>
                <c:pt idx="10">
                  <c:v>3.6553524804177548E-2</c:v>
                </c:pt>
                <c:pt idx="11">
                  <c:v>8.0845771144278614E-2</c:v>
                </c:pt>
                <c:pt idx="12">
                  <c:v>8.18746470920384E-2</c:v>
                </c:pt>
                <c:pt idx="13">
                  <c:v>3.2218091697645598E-2</c:v>
                </c:pt>
                <c:pt idx="14">
                  <c:v>6.0720042987641047E-2</c:v>
                </c:pt>
                <c:pt idx="15">
                  <c:v>5.6873977086743042E-2</c:v>
                </c:pt>
                <c:pt idx="16">
                  <c:v>7.442298634008479E-2</c:v>
                </c:pt>
                <c:pt idx="17">
                  <c:v>9.1218515997277053E-2</c:v>
                </c:pt>
                <c:pt idx="18">
                  <c:v>3.633797847944964E-2</c:v>
                </c:pt>
                <c:pt idx="19">
                  <c:v>0.115020297699594</c:v>
                </c:pt>
                <c:pt idx="20">
                  <c:v>7.465007776049767E-3</c:v>
                </c:pt>
                <c:pt idx="21">
                  <c:v>1.0236724248240559E-2</c:v>
                </c:pt>
                <c:pt idx="22">
                  <c:v>4.5217391304347827E-2</c:v>
                </c:pt>
                <c:pt idx="23">
                  <c:v>8.241758241758242E-3</c:v>
                </c:pt>
                <c:pt idx="24">
                  <c:v>1.831129196337742E-2</c:v>
                </c:pt>
                <c:pt idx="25">
                  <c:v>2.2712524334847502E-2</c:v>
                </c:pt>
                <c:pt idx="26">
                  <c:v>0</c:v>
                </c:pt>
                <c:pt idx="27">
                  <c:v>3.6866359447004608E-2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AD-4A2C-8D77-F56219B92DB5}"/>
            </c:ext>
          </c:extLst>
        </c:ser>
        <c:ser>
          <c:idx val="1"/>
          <c:order val="1"/>
          <c:tx>
            <c:strRef>
              <c:f>'Perdidos y retirados'!$F$5</c:f>
              <c:strCache>
                <c:ptCount val="1"/>
                <c:pt idx="0">
                  <c:v>%Perdidos</c:v>
                </c:pt>
              </c:strCache>
            </c:strRef>
          </c:tx>
          <c:spPr>
            <a:solidFill>
              <a:srgbClr val="A5B8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'Perdidos y retirados'!$B$6:$B$33</c:f>
              <c:strCache>
                <c:ptCount val="28"/>
                <c:pt idx="0">
                  <c:v>Dpto. Arquitectura y Urbanismo</c:v>
                </c:pt>
                <c:pt idx="1">
                  <c:v>Dpto. Comunicación Social</c:v>
                </c:pt>
                <c:pt idx="2">
                  <c:v>Dpto. Cs Politica y Rel Intern</c:v>
                </c:pt>
                <c:pt idx="3">
                  <c:v>Dpto. de Economía</c:v>
                </c:pt>
                <c:pt idx="4">
                  <c:v>Dpto. Derecho</c:v>
                </c:pt>
                <c:pt idx="5">
                  <c:v>Dpto. Diseño</c:v>
                </c:pt>
                <c:pt idx="6">
                  <c:v>Dpto. Educación</c:v>
                </c:pt>
                <c:pt idx="7">
                  <c:v>Dpto. Emprendim y Management</c:v>
                </c:pt>
                <c:pt idx="8">
                  <c:v>Dpto. Enfermería</c:v>
                </c:pt>
                <c:pt idx="9">
                  <c:v>Dpto. Español</c:v>
                </c:pt>
                <c:pt idx="10">
                  <c:v>Dpto. Finanzas y Contaduría</c:v>
                </c:pt>
                <c:pt idx="11">
                  <c:v>Dpto. Física</c:v>
                </c:pt>
                <c:pt idx="12">
                  <c:v>Dpto. Historia y Cs. Sociales</c:v>
                </c:pt>
                <c:pt idx="13">
                  <c:v>Dpto. Humanidades y Filosofía</c:v>
                </c:pt>
                <c:pt idx="14">
                  <c:v>Dpto. Ing. Civil y Ambiental</c:v>
                </c:pt>
                <c:pt idx="15">
                  <c:v>Dpto. Ingeniería de Sistemas</c:v>
                </c:pt>
                <c:pt idx="16">
                  <c:v>Dpto. Ingeniería Industrial</c:v>
                </c:pt>
                <c:pt idx="17">
                  <c:v>Dpto. Ingeniería Mecánica</c:v>
                </c:pt>
                <c:pt idx="18">
                  <c:v>Dpto. Lenguas Extranjeras</c:v>
                </c:pt>
                <c:pt idx="19">
                  <c:v>Dpto. Matematicas y estadístic</c:v>
                </c:pt>
                <c:pt idx="20">
                  <c:v>Dpto. Medicina</c:v>
                </c:pt>
                <c:pt idx="21">
                  <c:v>Dpto. Mercadeo y Neg. Internac</c:v>
                </c:pt>
                <c:pt idx="22">
                  <c:v>Dpto. Música</c:v>
                </c:pt>
                <c:pt idx="23">
                  <c:v>Dpto. Odontología</c:v>
                </c:pt>
                <c:pt idx="24">
                  <c:v>Dpto. Psicología</c:v>
                </c:pt>
                <c:pt idx="25">
                  <c:v>Dpto. Química y Biología</c:v>
                </c:pt>
                <c:pt idx="26">
                  <c:v>Dpto. Salud Pública</c:v>
                </c:pt>
                <c:pt idx="27">
                  <c:v>Dpto.Ing Eléctrica-Electrónica</c:v>
                </c:pt>
              </c:strCache>
            </c:strRef>
          </c:cat>
          <c:val>
            <c:numRef>
              <c:f>'Perdidos y retirados'!$F$6:$F$33</c:f>
              <c:numCache>
                <c:formatCode>0.0%</c:formatCode>
                <c:ptCount val="28"/>
                <c:pt idx="0">
                  <c:v>3.3636363636363638E-2</c:v>
                </c:pt>
                <c:pt idx="1">
                  <c:v>1.6412661195779603E-2</c:v>
                </c:pt>
                <c:pt idx="2">
                  <c:v>2.9203539823008849E-2</c:v>
                </c:pt>
                <c:pt idx="3">
                  <c:v>4.3297252289758538E-2</c:v>
                </c:pt>
                <c:pt idx="4">
                  <c:v>9.387029908202546E-2</c:v>
                </c:pt>
                <c:pt idx="5">
                  <c:v>2.9503105590062112E-2</c:v>
                </c:pt>
                <c:pt idx="6">
                  <c:v>1.8844221105527637E-2</c:v>
                </c:pt>
                <c:pt idx="7">
                  <c:v>1.5972222222222221E-2</c:v>
                </c:pt>
                <c:pt idx="8">
                  <c:v>1.7167381974248927E-2</c:v>
                </c:pt>
                <c:pt idx="9">
                  <c:v>3.090988245537658E-2</c:v>
                </c:pt>
                <c:pt idx="10">
                  <c:v>3.9747064137308039E-2</c:v>
                </c:pt>
                <c:pt idx="11">
                  <c:v>0.11366711772665765</c:v>
                </c:pt>
                <c:pt idx="12">
                  <c:v>6.4575645756457564E-2</c:v>
                </c:pt>
                <c:pt idx="13">
                  <c:v>1.6325224071702945E-2</c:v>
                </c:pt>
                <c:pt idx="14">
                  <c:v>0.10125858123569793</c:v>
                </c:pt>
                <c:pt idx="15">
                  <c:v>5.2060737527114966E-2</c:v>
                </c:pt>
                <c:pt idx="16">
                  <c:v>0.14300254452926209</c:v>
                </c:pt>
                <c:pt idx="17">
                  <c:v>9.662921348314607E-2</c:v>
                </c:pt>
                <c:pt idx="18">
                  <c:v>5.8026725242540732E-2</c:v>
                </c:pt>
                <c:pt idx="19">
                  <c:v>9.8114169215086644E-2</c:v>
                </c:pt>
                <c:pt idx="20">
                  <c:v>4.6067063616421183E-2</c:v>
                </c:pt>
                <c:pt idx="21">
                  <c:v>6.4641241111829343E-3</c:v>
                </c:pt>
                <c:pt idx="22">
                  <c:v>2.3679417122040074E-2</c:v>
                </c:pt>
                <c:pt idx="23">
                  <c:v>4.7091412742382273E-2</c:v>
                </c:pt>
                <c:pt idx="24">
                  <c:v>2.3143350604490499E-2</c:v>
                </c:pt>
                <c:pt idx="25">
                  <c:v>2.9216467463479414E-2</c:v>
                </c:pt>
                <c:pt idx="26">
                  <c:v>2.1171489061397319E-3</c:v>
                </c:pt>
                <c:pt idx="27">
                  <c:v>5.1036682615629984E-2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AD-4A2C-8D77-F56219B92D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-24"/>
        <c:axId val="389092687"/>
        <c:axId val="304481967"/>
      </c:barChart>
      <c:catAx>
        <c:axId val="38909268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800" b="1" i="0" baseline="0">
                    <a:solidFill>
                      <a:schemeClr val="accent1">
                        <a:lumMod val="50000"/>
                      </a:schemeClr>
                    </a:solidFill>
                    <a:effectLst/>
                  </a:rPr>
                  <a:t>Departamento</a:t>
                </a:r>
                <a:endParaRPr lang="es-CO">
                  <a:solidFill>
                    <a:schemeClr val="accent1">
                      <a:lumMod val="50000"/>
                    </a:schemeClr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4481967"/>
        <c:crosses val="autoZero"/>
        <c:auto val="1"/>
        <c:lblAlgn val="ctr"/>
        <c:lblOffset val="100"/>
        <c:noMultiLvlLbl val="0"/>
      </c:catAx>
      <c:valAx>
        <c:axId val="304481967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389092687"/>
        <c:crosses val="autoZero"/>
        <c:crossBetween val="between"/>
      </c:valAx>
      <c:spPr>
        <a:pattFill prst="pct5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7517634167784043"/>
          <c:y val="0.87365711412224045"/>
          <c:w val="0.19482876900195328"/>
          <c:h val="4.2249287679310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54263995825789"/>
          <c:y val="0.10408241363938288"/>
          <c:w val="0.72359705369622163"/>
          <c:h val="0.8447230235087589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A5B83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'O. Perdidos'!$B$6:$B$33</c:f>
              <c:strCache>
                <c:ptCount val="28"/>
                <c:pt idx="0">
                  <c:v>Dpto. Ingeniería Industrial</c:v>
                </c:pt>
                <c:pt idx="1">
                  <c:v>Dpto. Física</c:v>
                </c:pt>
                <c:pt idx="2">
                  <c:v>Dpto. Ing. Civil y Ambiental</c:v>
                </c:pt>
                <c:pt idx="3">
                  <c:v>Dpto. Matematicas y estadístic</c:v>
                </c:pt>
                <c:pt idx="4">
                  <c:v>Dpto. Ingeniería Mecánica</c:v>
                </c:pt>
                <c:pt idx="5">
                  <c:v>Dpto. Derecho</c:v>
                </c:pt>
                <c:pt idx="6">
                  <c:v>Dpto. Historia y Cs. Sociales</c:v>
                </c:pt>
                <c:pt idx="7">
                  <c:v>Dpto. Lenguas Extranjeras</c:v>
                </c:pt>
                <c:pt idx="8">
                  <c:v>Dpto. Ingeniería de Sistemas</c:v>
                </c:pt>
                <c:pt idx="9">
                  <c:v>Dpto.Ing Eléctrica-Electrónica</c:v>
                </c:pt>
                <c:pt idx="10">
                  <c:v>Dpto. Odontología</c:v>
                </c:pt>
                <c:pt idx="11">
                  <c:v>Dpto. Medicina</c:v>
                </c:pt>
                <c:pt idx="12">
                  <c:v>Dpto. de Economía</c:v>
                </c:pt>
                <c:pt idx="13">
                  <c:v>Dpto. Finanzas y Contaduría</c:v>
                </c:pt>
                <c:pt idx="14">
                  <c:v>Dpto. Arquitectura y Urbanismo</c:v>
                </c:pt>
                <c:pt idx="15">
                  <c:v>Dpto. Español</c:v>
                </c:pt>
                <c:pt idx="16">
                  <c:v>Dpto. Diseño</c:v>
                </c:pt>
                <c:pt idx="17">
                  <c:v>Dpto. Química y Biología</c:v>
                </c:pt>
                <c:pt idx="18">
                  <c:v>Dpto. Cs Politica y Rel Intern</c:v>
                </c:pt>
                <c:pt idx="19">
                  <c:v>Dpto. Música</c:v>
                </c:pt>
                <c:pt idx="20">
                  <c:v>Dpto. Psicología</c:v>
                </c:pt>
                <c:pt idx="21">
                  <c:v>Dpto. Educación</c:v>
                </c:pt>
                <c:pt idx="22">
                  <c:v>Dpto. Enfermería</c:v>
                </c:pt>
                <c:pt idx="23">
                  <c:v>Dpto. Comunicación Social</c:v>
                </c:pt>
                <c:pt idx="24">
                  <c:v>Dpto. Humanidades y Filosofía</c:v>
                </c:pt>
                <c:pt idx="25">
                  <c:v>Dpto. Emprendim y Management</c:v>
                </c:pt>
                <c:pt idx="26">
                  <c:v>Dpto. Mercadeo y Neg. Internac</c:v>
                </c:pt>
                <c:pt idx="27">
                  <c:v>Dpto. Salud Pública</c:v>
                </c:pt>
              </c:strCache>
            </c:strRef>
          </c:cat>
          <c:val>
            <c:numRef>
              <c:f>'O. Perdidos'!$F$6:$F$33</c:f>
              <c:numCache>
                <c:formatCode>0.0%</c:formatCode>
                <c:ptCount val="28"/>
                <c:pt idx="0">
                  <c:v>0.14300254452926209</c:v>
                </c:pt>
                <c:pt idx="1">
                  <c:v>0.11366711772665765</c:v>
                </c:pt>
                <c:pt idx="2">
                  <c:v>0.10125858123569793</c:v>
                </c:pt>
                <c:pt idx="3">
                  <c:v>9.8114169215086644E-2</c:v>
                </c:pt>
                <c:pt idx="4">
                  <c:v>9.662921348314607E-2</c:v>
                </c:pt>
                <c:pt idx="5">
                  <c:v>9.387029908202546E-2</c:v>
                </c:pt>
                <c:pt idx="6">
                  <c:v>6.4575645756457564E-2</c:v>
                </c:pt>
                <c:pt idx="7">
                  <c:v>5.8026725242540732E-2</c:v>
                </c:pt>
                <c:pt idx="8">
                  <c:v>5.2060737527114966E-2</c:v>
                </c:pt>
                <c:pt idx="9">
                  <c:v>5.1036682615629984E-2</c:v>
                </c:pt>
                <c:pt idx="10">
                  <c:v>4.7091412742382273E-2</c:v>
                </c:pt>
                <c:pt idx="11">
                  <c:v>4.6067063616421183E-2</c:v>
                </c:pt>
                <c:pt idx="12">
                  <c:v>4.3297252289758538E-2</c:v>
                </c:pt>
                <c:pt idx="13">
                  <c:v>3.9747064137308039E-2</c:v>
                </c:pt>
                <c:pt idx="14">
                  <c:v>3.3636363636363638E-2</c:v>
                </c:pt>
                <c:pt idx="15">
                  <c:v>3.090988245537658E-2</c:v>
                </c:pt>
                <c:pt idx="16">
                  <c:v>2.9503105590062112E-2</c:v>
                </c:pt>
                <c:pt idx="17">
                  <c:v>2.9216467463479414E-2</c:v>
                </c:pt>
                <c:pt idx="18">
                  <c:v>2.9203539823008849E-2</c:v>
                </c:pt>
                <c:pt idx="19">
                  <c:v>2.3679417122040074E-2</c:v>
                </c:pt>
                <c:pt idx="20">
                  <c:v>2.3143350604490499E-2</c:v>
                </c:pt>
                <c:pt idx="21">
                  <c:v>1.8844221105527637E-2</c:v>
                </c:pt>
                <c:pt idx="22">
                  <c:v>1.7167381974248927E-2</c:v>
                </c:pt>
                <c:pt idx="23">
                  <c:v>1.6412661195779603E-2</c:v>
                </c:pt>
                <c:pt idx="24">
                  <c:v>1.6325224071702945E-2</c:v>
                </c:pt>
                <c:pt idx="25">
                  <c:v>1.5972222222222221E-2</c:v>
                </c:pt>
                <c:pt idx="26">
                  <c:v>6.4641241111829343E-3</c:v>
                </c:pt>
                <c:pt idx="27">
                  <c:v>2.1171489061397319E-3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A1-418A-B89F-C3C216A8C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640144"/>
        <c:axId val="290640704"/>
      </c:barChart>
      <c:catAx>
        <c:axId val="290640144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solidFill>
                      <a:schemeClr val="accent1">
                        <a:lumMod val="50000"/>
                      </a:schemeClr>
                    </a:solidFill>
                    <a:latin typeface="+mn-lt"/>
                  </a:defRPr>
                </a:pPr>
                <a:r>
                  <a:rPr lang="es-CO" sz="1400">
                    <a:solidFill>
                      <a:schemeClr val="accent1">
                        <a:lumMod val="50000"/>
                      </a:schemeClr>
                    </a:solidFill>
                    <a:latin typeface="+mn-lt"/>
                  </a:rPr>
                  <a:t>Departamento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endParaRPr lang="es-CO"/>
          </a:p>
        </c:txPr>
        <c:crossAx val="290640704"/>
        <c:crosses val="autoZero"/>
        <c:auto val="1"/>
        <c:lblAlgn val="ctr"/>
        <c:lblOffset val="100"/>
        <c:noMultiLvlLbl val="0"/>
      </c:catAx>
      <c:valAx>
        <c:axId val="290640704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 algn="ctr" rtl="0">
                  <a:defRPr lang="es-CO"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rPr>
                  <a:t>Porcentaje</a:t>
                </a:r>
              </a:p>
            </c:rich>
          </c:tx>
          <c:layout>
            <c:manualLayout>
              <c:xMode val="edge"/>
              <c:yMode val="edge"/>
              <c:x val="0.46492907999726985"/>
              <c:y val="0.94752789016908456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es-CO"/>
          </a:p>
        </c:txPr>
        <c:crossAx val="290640144"/>
        <c:crosses val="autoZero"/>
        <c:crossBetween val="between"/>
      </c:valAx>
      <c:spPr>
        <a:pattFill prst="pct5">
          <a:fgClr>
            <a:schemeClr val="accent3"/>
          </a:fgClr>
          <a:bgClr>
            <a:srgbClr val="FEFBF8"/>
          </a:bgClr>
        </a:pattFill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81851337199984"/>
          <c:y val="0.12513120218394466"/>
          <c:w val="0.70843400882039076"/>
          <c:h val="0.7935309478834782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3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s-CO" sz="11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066-46DA-8F7A-DA4BF7CD99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'O. Retirados'!$B$5:$B$32</c:f>
              <c:strCache>
                <c:ptCount val="28"/>
                <c:pt idx="0">
                  <c:v>Dpto. Matematicas y estadístic</c:v>
                </c:pt>
                <c:pt idx="1">
                  <c:v>Dpto. Ingeniería Mecánica</c:v>
                </c:pt>
                <c:pt idx="2">
                  <c:v>Dpto. Historia y Cs. Sociales</c:v>
                </c:pt>
                <c:pt idx="3">
                  <c:v>Dpto. Física</c:v>
                </c:pt>
                <c:pt idx="4">
                  <c:v>Dpto. Ingeniería Industrial</c:v>
                </c:pt>
                <c:pt idx="5">
                  <c:v>Dpto. Ing. Civil y Ambiental</c:v>
                </c:pt>
                <c:pt idx="6">
                  <c:v>Dpto. Derecho</c:v>
                </c:pt>
                <c:pt idx="7">
                  <c:v>Dpto. Ingeniería de Sistemas</c:v>
                </c:pt>
                <c:pt idx="8">
                  <c:v>Dpto. Música</c:v>
                </c:pt>
                <c:pt idx="9">
                  <c:v>Dpto.Ing Eléctrica-Electrónica</c:v>
                </c:pt>
                <c:pt idx="10">
                  <c:v>Dpto. Finanzas y Contaduría</c:v>
                </c:pt>
                <c:pt idx="11">
                  <c:v>Dpto. Lenguas Extranjeras</c:v>
                </c:pt>
                <c:pt idx="12">
                  <c:v>Dpto. de Economía</c:v>
                </c:pt>
                <c:pt idx="13">
                  <c:v>Dpto. Español</c:v>
                </c:pt>
                <c:pt idx="14">
                  <c:v>Dpto. Humanidades y Filosofía</c:v>
                </c:pt>
                <c:pt idx="15">
                  <c:v>Dpto. Diseño</c:v>
                </c:pt>
                <c:pt idx="16">
                  <c:v>Dpto. Arquitectura y Urbanismo</c:v>
                </c:pt>
                <c:pt idx="17">
                  <c:v>Dpto. Cs Politica y Rel Intern</c:v>
                </c:pt>
                <c:pt idx="18">
                  <c:v>Dpto. Química y Biología</c:v>
                </c:pt>
                <c:pt idx="19">
                  <c:v>Dpto. Emprendim y Management</c:v>
                </c:pt>
                <c:pt idx="20">
                  <c:v>Dpto. Educación</c:v>
                </c:pt>
                <c:pt idx="21">
                  <c:v>Dpto. Psicología</c:v>
                </c:pt>
                <c:pt idx="22">
                  <c:v>Dpto. Comunicación Social</c:v>
                </c:pt>
                <c:pt idx="23">
                  <c:v>Dpto. Mercadeo y Neg. Internac</c:v>
                </c:pt>
                <c:pt idx="24">
                  <c:v>Dpto. Odontología</c:v>
                </c:pt>
                <c:pt idx="25">
                  <c:v>Dpto. Medicina</c:v>
                </c:pt>
                <c:pt idx="26">
                  <c:v>Dpto. Enfermería</c:v>
                </c:pt>
                <c:pt idx="27">
                  <c:v>Dpto. Salud Pública</c:v>
                </c:pt>
              </c:strCache>
            </c:strRef>
          </c:cat>
          <c:val>
            <c:numRef>
              <c:f>'O. Retirados'!$H$5:$H$32</c:f>
              <c:numCache>
                <c:formatCode>0.0%</c:formatCode>
                <c:ptCount val="28"/>
                <c:pt idx="0">
                  <c:v>0.115020297699594</c:v>
                </c:pt>
                <c:pt idx="1">
                  <c:v>9.1218515997277053E-2</c:v>
                </c:pt>
                <c:pt idx="2">
                  <c:v>8.18746470920384E-2</c:v>
                </c:pt>
                <c:pt idx="3">
                  <c:v>8.0845771144278614E-2</c:v>
                </c:pt>
                <c:pt idx="4">
                  <c:v>7.442298634008479E-2</c:v>
                </c:pt>
                <c:pt idx="5">
                  <c:v>6.0720042987641047E-2</c:v>
                </c:pt>
                <c:pt idx="6">
                  <c:v>6.0378408458542011E-2</c:v>
                </c:pt>
                <c:pt idx="7">
                  <c:v>5.6873977086743042E-2</c:v>
                </c:pt>
                <c:pt idx="8">
                  <c:v>4.5217391304347827E-2</c:v>
                </c:pt>
                <c:pt idx="9">
                  <c:v>3.6866359447004608E-2</c:v>
                </c:pt>
                <c:pt idx="10">
                  <c:v>3.6553524804177548E-2</c:v>
                </c:pt>
                <c:pt idx="11">
                  <c:v>3.633797847944964E-2</c:v>
                </c:pt>
                <c:pt idx="12">
                  <c:v>3.5341365461847393E-2</c:v>
                </c:pt>
                <c:pt idx="13">
                  <c:v>3.4873949579831927E-2</c:v>
                </c:pt>
                <c:pt idx="14">
                  <c:v>3.2218091697645598E-2</c:v>
                </c:pt>
                <c:pt idx="15">
                  <c:v>3.2064128256513023E-2</c:v>
                </c:pt>
                <c:pt idx="16">
                  <c:v>2.568644818423383E-2</c:v>
                </c:pt>
                <c:pt idx="17">
                  <c:v>2.4179620034542319E-2</c:v>
                </c:pt>
                <c:pt idx="18">
                  <c:v>2.2712524334847502E-2</c:v>
                </c:pt>
                <c:pt idx="19">
                  <c:v>2.2403258655804479E-2</c:v>
                </c:pt>
                <c:pt idx="20">
                  <c:v>2.0910209102091019E-2</c:v>
                </c:pt>
                <c:pt idx="21">
                  <c:v>1.831129196337742E-2</c:v>
                </c:pt>
                <c:pt idx="22">
                  <c:v>1.215981470758541E-2</c:v>
                </c:pt>
                <c:pt idx="23">
                  <c:v>1.0236724248240559E-2</c:v>
                </c:pt>
                <c:pt idx="24">
                  <c:v>8.241758241758242E-3</c:v>
                </c:pt>
                <c:pt idx="25">
                  <c:v>7.465007776049767E-3</c:v>
                </c:pt>
                <c:pt idx="26">
                  <c:v>4.2735042735042739E-3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66-46DA-8F7A-DA4BF7CD9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642944"/>
        <c:axId val="290643504"/>
      </c:barChart>
      <c:catAx>
        <c:axId val="29064294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>
                    <a:solidFill>
                      <a:schemeClr val="accent1">
                        <a:lumMod val="50000"/>
                      </a:schemeClr>
                    </a:solidFill>
                  </a:rPr>
                  <a:t>Departamento</a:t>
                </a:r>
              </a:p>
            </c:rich>
          </c:tx>
          <c:layout>
            <c:manualLayout>
              <c:xMode val="edge"/>
              <c:yMode val="edge"/>
              <c:x val="2.7103412377317143E-2"/>
              <c:y val="0.393995007070693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3504"/>
        <c:crosses val="autoZero"/>
        <c:auto val="1"/>
        <c:lblAlgn val="ctr"/>
        <c:lblOffset val="100"/>
        <c:noMultiLvlLbl val="0"/>
      </c:catAx>
      <c:valAx>
        <c:axId val="290643504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s-CO" sz="14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rPr>
                  <a:t>Porcentaje</a:t>
                </a:r>
              </a:p>
            </c:rich>
          </c:tx>
          <c:layout>
            <c:manualLayout>
              <c:xMode val="edge"/>
              <c:yMode val="edge"/>
              <c:x val="0.44665182548447641"/>
              <c:y val="0.916738388429102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s-CO" sz="1400" b="1" i="0" u="none" strike="noStrike" kern="1200" baseline="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2944"/>
        <c:crosses val="autoZero"/>
        <c:crossBetween val="between"/>
      </c:valAx>
      <c:spPr>
        <a:pattFill prst="pct5">
          <a:fgClr>
            <a:schemeClr val="accent2">
              <a:lumMod val="60000"/>
              <a:lumOff val="40000"/>
            </a:schemeClr>
          </a:fgClr>
          <a:bgClr>
            <a:srgbClr val="FEFBF8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33644256734572"/>
          <c:y val="0.13153374768192405"/>
          <c:w val="0.70843400882039076"/>
          <c:h val="0.79353094788347822"/>
        </c:manualLayout>
      </c:layout>
      <c:barChart>
        <c:barDir val="bar"/>
        <c:grouping val="clustered"/>
        <c:varyColors val="0"/>
        <c:ser>
          <c:idx val="0"/>
          <c:order val="0"/>
          <c:tx>
            <c:v>%repi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'O. Repitencia'!$B$6:$B$33</c:f>
              <c:strCache>
                <c:ptCount val="28"/>
                <c:pt idx="0">
                  <c:v>Dpto. Ingeniería Industrial</c:v>
                </c:pt>
                <c:pt idx="1">
                  <c:v>Dpto. Matematicas y estadístic</c:v>
                </c:pt>
                <c:pt idx="2">
                  <c:v>Dpto. Física</c:v>
                </c:pt>
                <c:pt idx="3">
                  <c:v>Dpto. Ingeniería Mecánica</c:v>
                </c:pt>
                <c:pt idx="4">
                  <c:v>Dpto. Ing. Civil y Ambiental</c:v>
                </c:pt>
                <c:pt idx="5">
                  <c:v>Dpto. Derecho</c:v>
                </c:pt>
                <c:pt idx="6">
                  <c:v>Dpto. Historia y Cs. Sociales</c:v>
                </c:pt>
                <c:pt idx="7">
                  <c:v>Dpto. Ingeniería de Sistemas</c:v>
                </c:pt>
                <c:pt idx="8">
                  <c:v>Dpto. Lenguas Extranjeras</c:v>
                </c:pt>
                <c:pt idx="9">
                  <c:v>Dpto.Ing Eléctrica-Electrónica</c:v>
                </c:pt>
                <c:pt idx="10">
                  <c:v>Dpto. de Economía</c:v>
                </c:pt>
                <c:pt idx="11">
                  <c:v>Dpto. Finanzas y Contaduría</c:v>
                </c:pt>
                <c:pt idx="12">
                  <c:v>Dpto. Música</c:v>
                </c:pt>
                <c:pt idx="13">
                  <c:v>Dpto. Español</c:v>
                </c:pt>
                <c:pt idx="14">
                  <c:v>Dpto. Diseño</c:v>
                </c:pt>
                <c:pt idx="15">
                  <c:v>Dpto. Arquitectura y Urbanismo</c:v>
                </c:pt>
                <c:pt idx="16">
                  <c:v>Dpto. Odontología</c:v>
                </c:pt>
                <c:pt idx="17">
                  <c:v>Dpto. Medicina</c:v>
                </c:pt>
                <c:pt idx="18">
                  <c:v>Dpto. Cs Politica y Rel Intern</c:v>
                </c:pt>
                <c:pt idx="19">
                  <c:v>Dpto. Química y Biología</c:v>
                </c:pt>
                <c:pt idx="20">
                  <c:v>Dpto. Humanidades y Filosofía</c:v>
                </c:pt>
                <c:pt idx="21">
                  <c:v>Dpto. Psicología</c:v>
                </c:pt>
                <c:pt idx="22">
                  <c:v>Dpto. Educación</c:v>
                </c:pt>
                <c:pt idx="23">
                  <c:v>Dpto. Emprendim y Management</c:v>
                </c:pt>
                <c:pt idx="24">
                  <c:v>Dpto. Comunicación Social</c:v>
                </c:pt>
                <c:pt idx="25">
                  <c:v>Dpto. Enfermería</c:v>
                </c:pt>
                <c:pt idx="26">
                  <c:v>Dpto. Mercadeo y Neg. Internac</c:v>
                </c:pt>
                <c:pt idx="27">
                  <c:v>Dpto. Salud Pública</c:v>
                </c:pt>
              </c:strCache>
            </c:strRef>
          </c:cat>
          <c:val>
            <c:numRef>
              <c:f>'O. Repitencia'!$J$6:$J$33</c:f>
              <c:numCache>
                <c:formatCode>0.0%</c:formatCode>
                <c:ptCount val="28"/>
                <c:pt idx="0">
                  <c:v>0.20678285445124819</c:v>
                </c:pt>
                <c:pt idx="1">
                  <c:v>0.2018493459630131</c:v>
                </c:pt>
                <c:pt idx="2">
                  <c:v>0.1853233830845771</c:v>
                </c:pt>
                <c:pt idx="3">
                  <c:v>0.17903335602450651</c:v>
                </c:pt>
                <c:pt idx="4">
                  <c:v>0.15583019881783991</c:v>
                </c:pt>
                <c:pt idx="5">
                  <c:v>0.14858096828046741</c:v>
                </c:pt>
                <c:pt idx="6">
                  <c:v>0.1411631846414455</c:v>
                </c:pt>
                <c:pt idx="7">
                  <c:v>0.1059738134206219</c:v>
                </c:pt>
                <c:pt idx="8">
                  <c:v>9.2256129828893987E-2</c:v>
                </c:pt>
                <c:pt idx="9">
                  <c:v>8.6021505376344093E-2</c:v>
                </c:pt>
                <c:pt idx="10">
                  <c:v>7.7108433734939766E-2</c:v>
                </c:pt>
                <c:pt idx="11">
                  <c:v>7.4847693646649255E-2</c:v>
                </c:pt>
                <c:pt idx="12">
                  <c:v>6.7826086956521744E-2</c:v>
                </c:pt>
                <c:pt idx="13">
                  <c:v>6.4705882352941183E-2</c:v>
                </c:pt>
                <c:pt idx="14">
                  <c:v>6.0621242484969938E-2</c:v>
                </c:pt>
                <c:pt idx="15">
                  <c:v>5.8458813108945969E-2</c:v>
                </c:pt>
                <c:pt idx="16">
                  <c:v>5.4945054945054937E-2</c:v>
                </c:pt>
                <c:pt idx="17">
                  <c:v>5.3188180404354593E-2</c:v>
                </c:pt>
                <c:pt idx="18">
                  <c:v>5.2677029360967187E-2</c:v>
                </c:pt>
                <c:pt idx="19">
                  <c:v>5.1265412070084358E-2</c:v>
                </c:pt>
                <c:pt idx="20">
                  <c:v>4.8017348203221809E-2</c:v>
                </c:pt>
                <c:pt idx="21">
                  <c:v>4.1030857917938278E-2</c:v>
                </c:pt>
                <c:pt idx="22">
                  <c:v>3.9360393603936041E-2</c:v>
                </c:pt>
                <c:pt idx="23">
                  <c:v>3.8017651052274268E-2</c:v>
                </c:pt>
                <c:pt idx="24">
                  <c:v>2.8372900984365949E-2</c:v>
                </c:pt>
                <c:pt idx="25">
                  <c:v>2.1367521367521371E-2</c:v>
                </c:pt>
                <c:pt idx="26">
                  <c:v>1.6634676903390919E-2</c:v>
                </c:pt>
                <c:pt idx="27">
                  <c:v>2.1171489061397319E-3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8D-4ADB-A3CA-E5A846E0CC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0642944"/>
        <c:axId val="290643504"/>
      </c:barChart>
      <c:catAx>
        <c:axId val="29064294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>
                    <a:solidFill>
                      <a:schemeClr val="accent1">
                        <a:lumMod val="50000"/>
                      </a:schemeClr>
                    </a:solidFill>
                  </a:rPr>
                  <a:t>Departamento</a:t>
                </a:r>
              </a:p>
            </c:rich>
          </c:tx>
          <c:layout>
            <c:manualLayout>
              <c:xMode val="edge"/>
              <c:yMode val="edge"/>
              <c:x val="2.7103412377317143E-2"/>
              <c:y val="0.393995007070693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3504"/>
        <c:crosses val="autoZero"/>
        <c:auto val="1"/>
        <c:lblAlgn val="ctr"/>
        <c:lblOffset val="100"/>
        <c:noMultiLvlLbl val="0"/>
      </c:catAx>
      <c:valAx>
        <c:axId val="290643504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s-CO"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rPr>
                  <a:t>Porcentaje</a:t>
                </a:r>
              </a:p>
            </c:rich>
          </c:tx>
          <c:layout>
            <c:manualLayout>
              <c:xMode val="edge"/>
              <c:yMode val="edge"/>
              <c:x val="0.44665182548447641"/>
              <c:y val="0.916738388429102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s-CO" sz="1400" b="1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2944"/>
        <c:crosses val="autoZero"/>
        <c:crossBetween val="between"/>
      </c:valAx>
      <c:spPr>
        <a:pattFill prst="pct1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54263995825789"/>
          <c:y val="0.10408241363938288"/>
          <c:w val="0.72359705369622163"/>
          <c:h val="0.8447230235087589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A5B83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'Perdidos&lt;10%'!$B$6:$B$31</c:f>
              <c:strCache>
                <c:ptCount val="26"/>
                <c:pt idx="0">
                  <c:v>Dpto. Ing. Civil y Ambiental</c:v>
                </c:pt>
                <c:pt idx="1">
                  <c:v>Dpto. Matematicas y estadístic</c:v>
                </c:pt>
                <c:pt idx="2">
                  <c:v>Dpto. Ingeniería Mecánica</c:v>
                </c:pt>
                <c:pt idx="3">
                  <c:v>Dpto. Derecho</c:v>
                </c:pt>
                <c:pt idx="4">
                  <c:v>Dpto. Historia y Cs. Sociales</c:v>
                </c:pt>
                <c:pt idx="5">
                  <c:v>Dpto. Lenguas Extranjeras</c:v>
                </c:pt>
                <c:pt idx="6">
                  <c:v>Dpto. Ingeniería de Sistemas</c:v>
                </c:pt>
                <c:pt idx="7">
                  <c:v>Dpto.Ing Eléctrica-Electrónica</c:v>
                </c:pt>
                <c:pt idx="8">
                  <c:v>Dpto. Odontología</c:v>
                </c:pt>
                <c:pt idx="9">
                  <c:v>Dpto. Medicina</c:v>
                </c:pt>
                <c:pt idx="10">
                  <c:v>Dpto. de Economía</c:v>
                </c:pt>
                <c:pt idx="11">
                  <c:v>Dpto. Finanzas y Contaduría</c:v>
                </c:pt>
                <c:pt idx="12">
                  <c:v>Dpto. Arquitectura y Urbanismo</c:v>
                </c:pt>
                <c:pt idx="13">
                  <c:v>Dpto. Español</c:v>
                </c:pt>
                <c:pt idx="14">
                  <c:v>Dpto. Diseño</c:v>
                </c:pt>
                <c:pt idx="15">
                  <c:v>Dpto. Química y Biología</c:v>
                </c:pt>
                <c:pt idx="16">
                  <c:v>Dpto. Cs Politica y Rel Intern</c:v>
                </c:pt>
                <c:pt idx="17">
                  <c:v>Dpto. Música</c:v>
                </c:pt>
                <c:pt idx="18">
                  <c:v>Dpto. Psicología</c:v>
                </c:pt>
                <c:pt idx="19">
                  <c:v>Dpto. Educación</c:v>
                </c:pt>
                <c:pt idx="20">
                  <c:v>Dpto. Enfermería</c:v>
                </c:pt>
                <c:pt idx="21">
                  <c:v>Dpto. Comunicación Social</c:v>
                </c:pt>
                <c:pt idx="22">
                  <c:v>Dpto. Humanidades y Filosofía</c:v>
                </c:pt>
                <c:pt idx="23">
                  <c:v>Dpto. Emprendim y Management</c:v>
                </c:pt>
                <c:pt idx="24">
                  <c:v>Dpto. Mercadeo y Neg. Internac</c:v>
                </c:pt>
                <c:pt idx="25">
                  <c:v>Dpto. Salud Pública</c:v>
                </c:pt>
              </c:strCache>
            </c:strRef>
          </c:cat>
          <c:val>
            <c:numRef>
              <c:f>'Perdidos&lt;10%'!$F$6:$F$31</c:f>
              <c:numCache>
                <c:formatCode>0.0%</c:formatCode>
                <c:ptCount val="26"/>
                <c:pt idx="0">
                  <c:v>0.10125858123569793</c:v>
                </c:pt>
                <c:pt idx="1">
                  <c:v>9.8114169215086644E-2</c:v>
                </c:pt>
                <c:pt idx="2">
                  <c:v>9.662921348314607E-2</c:v>
                </c:pt>
                <c:pt idx="3">
                  <c:v>9.387029908202546E-2</c:v>
                </c:pt>
                <c:pt idx="4">
                  <c:v>6.4575645756457564E-2</c:v>
                </c:pt>
                <c:pt idx="5">
                  <c:v>5.8026725242540732E-2</c:v>
                </c:pt>
                <c:pt idx="6">
                  <c:v>5.2060737527114966E-2</c:v>
                </c:pt>
                <c:pt idx="7">
                  <c:v>5.1036682615629984E-2</c:v>
                </c:pt>
                <c:pt idx="8">
                  <c:v>4.7091412742382273E-2</c:v>
                </c:pt>
                <c:pt idx="9">
                  <c:v>4.6067063616421183E-2</c:v>
                </c:pt>
                <c:pt idx="10">
                  <c:v>4.3297252289758538E-2</c:v>
                </c:pt>
                <c:pt idx="11">
                  <c:v>3.9747064137308039E-2</c:v>
                </c:pt>
                <c:pt idx="12">
                  <c:v>3.3636363636363638E-2</c:v>
                </c:pt>
                <c:pt idx="13">
                  <c:v>3.090988245537658E-2</c:v>
                </c:pt>
                <c:pt idx="14">
                  <c:v>2.9503105590062112E-2</c:v>
                </c:pt>
                <c:pt idx="15">
                  <c:v>2.9216467463479414E-2</c:v>
                </c:pt>
                <c:pt idx="16">
                  <c:v>2.9203539823008849E-2</c:v>
                </c:pt>
                <c:pt idx="17">
                  <c:v>2.3679417122040074E-2</c:v>
                </c:pt>
                <c:pt idx="18">
                  <c:v>2.3143350604490499E-2</c:v>
                </c:pt>
                <c:pt idx="19">
                  <c:v>1.8844221105527637E-2</c:v>
                </c:pt>
                <c:pt idx="20">
                  <c:v>1.7167381974248927E-2</c:v>
                </c:pt>
                <c:pt idx="21">
                  <c:v>1.6412661195779603E-2</c:v>
                </c:pt>
                <c:pt idx="22">
                  <c:v>1.6325224071702945E-2</c:v>
                </c:pt>
                <c:pt idx="23">
                  <c:v>1.5972222222222221E-2</c:v>
                </c:pt>
                <c:pt idx="24">
                  <c:v>6.4641241111829343E-3</c:v>
                </c:pt>
                <c:pt idx="25">
                  <c:v>2.1171489061397319E-3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0D-48F8-83DC-AF2C14D67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640144"/>
        <c:axId val="290640704"/>
      </c:barChart>
      <c:catAx>
        <c:axId val="290640144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solidFill>
                      <a:schemeClr val="accent1">
                        <a:lumMod val="50000"/>
                      </a:schemeClr>
                    </a:solidFill>
                    <a:latin typeface="+mn-lt"/>
                  </a:defRPr>
                </a:pPr>
                <a:r>
                  <a:rPr lang="es-CO" sz="1400">
                    <a:solidFill>
                      <a:schemeClr val="accent1">
                        <a:lumMod val="50000"/>
                      </a:schemeClr>
                    </a:solidFill>
                    <a:latin typeface="+mn-lt"/>
                  </a:rPr>
                  <a:t>Departamento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endParaRPr lang="es-CO"/>
          </a:p>
        </c:txPr>
        <c:crossAx val="290640704"/>
        <c:crosses val="autoZero"/>
        <c:auto val="1"/>
        <c:lblAlgn val="ctr"/>
        <c:lblOffset val="100"/>
        <c:noMultiLvlLbl val="0"/>
      </c:catAx>
      <c:valAx>
        <c:axId val="290640704"/>
        <c:scaling>
          <c:orientation val="minMax"/>
        </c:scaling>
        <c:delete val="0"/>
        <c:axPos val="t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es-CO"/>
          </a:p>
        </c:txPr>
        <c:crossAx val="290640144"/>
        <c:crosses val="autoZero"/>
        <c:crossBetween val="between"/>
      </c:valAx>
      <c:spPr>
        <a:pattFill prst="pct5">
          <a:fgClr>
            <a:schemeClr val="accent2">
              <a:lumMod val="60000"/>
              <a:lumOff val="40000"/>
            </a:schemeClr>
          </a:fgClr>
          <a:bgClr>
            <a:srgbClr val="FEFBF8"/>
          </a:bgClr>
        </a:pattFill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29A0-EADE-4DED-B037-197D2055459A}" type="datetimeFigureOut">
              <a:rPr lang="es-CO" smtClean="0"/>
              <a:t>19/02/2025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5A061-C764-4D09-BAFC-6835C94033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108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A061-C764-4D09-BAFC-6835C940339E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5354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A061-C764-4D09-BAFC-6835C940339E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20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A061-C764-4D09-BAFC-6835C940339E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3943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A061-C764-4D09-BAFC-6835C940339E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885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A061-C764-4D09-BAFC-6835C940339E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5869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A061-C764-4D09-BAFC-6835C940339E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7476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A061-C764-4D09-BAFC-6835C940339E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112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3F3B1745-54CA-4310-BDFE-4062FD6B1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8266717" cy="12177811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 rot="1221766">
            <a:off x="-3110753" y="4482151"/>
            <a:ext cx="25349116" cy="11243570"/>
          </a:xfrm>
          <a:custGeom>
            <a:avLst/>
            <a:gdLst/>
            <a:ahLst/>
            <a:cxnLst/>
            <a:rect l="l" t="t" r="r" b="b"/>
            <a:pathLst>
              <a:path w="19253597" h="11022685">
                <a:moveTo>
                  <a:pt x="0" y="0"/>
                </a:moveTo>
                <a:lnTo>
                  <a:pt x="19253597" y="0"/>
                </a:lnTo>
                <a:lnTo>
                  <a:pt x="19253597" y="11022684"/>
                </a:lnTo>
                <a:lnTo>
                  <a:pt x="0" y="110226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5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8" name="Freeform 8"/>
          <p:cNvSpPr/>
          <p:nvPr/>
        </p:nvSpPr>
        <p:spPr>
          <a:xfrm rot="1103176">
            <a:off x="-3043114" y="5503394"/>
            <a:ext cx="23047392" cy="11540248"/>
          </a:xfrm>
          <a:custGeom>
            <a:avLst/>
            <a:gdLst/>
            <a:ahLst/>
            <a:cxnLst/>
            <a:rect l="l" t="t" r="r" b="b"/>
            <a:pathLst>
              <a:path w="18106968" h="10366239">
                <a:moveTo>
                  <a:pt x="0" y="0"/>
                </a:moveTo>
                <a:lnTo>
                  <a:pt x="18106969" y="0"/>
                </a:lnTo>
                <a:lnTo>
                  <a:pt x="18106969" y="10366240"/>
                </a:lnTo>
                <a:lnTo>
                  <a:pt x="0" y="103662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2" name="Group 12"/>
          <p:cNvGrpSpPr/>
          <p:nvPr/>
        </p:nvGrpSpPr>
        <p:grpSpPr>
          <a:xfrm>
            <a:off x="-1" y="8961420"/>
            <a:ext cx="18480641" cy="468497"/>
            <a:chOff x="0" y="0"/>
            <a:chExt cx="4867329" cy="1233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07923" y="6004564"/>
            <a:ext cx="13483035" cy="2810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75000"/>
              </a:lnSpc>
            </a:pPr>
            <a:r>
              <a:rPr lang="en-US" sz="8000" b="1" dirty="0">
                <a:solidFill>
                  <a:schemeClr val="accent5"/>
                </a:solidFill>
                <a:latin typeface="+mj-lt"/>
              </a:rPr>
              <a:t>PERDIDOS,</a:t>
            </a:r>
          </a:p>
          <a:p>
            <a:pPr algn="just">
              <a:lnSpc>
                <a:spcPct val="75000"/>
              </a:lnSpc>
            </a:pPr>
            <a:r>
              <a:rPr lang="en-US" sz="8000" b="1" dirty="0">
                <a:solidFill>
                  <a:schemeClr val="accent5"/>
                </a:solidFill>
                <a:latin typeface="+mj-lt"/>
              </a:rPr>
              <a:t>RETIRADOS</a:t>
            </a:r>
          </a:p>
          <a:p>
            <a:pPr algn="just">
              <a:lnSpc>
                <a:spcPct val="75000"/>
              </a:lnSpc>
            </a:pPr>
            <a:r>
              <a:rPr lang="en-US" sz="8000" b="1" dirty="0">
                <a:solidFill>
                  <a:schemeClr val="accent5"/>
                </a:solidFill>
                <a:latin typeface="+mj-lt"/>
              </a:rPr>
              <a:t>Y REPITENCIA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29252" y="5210262"/>
            <a:ext cx="3985156" cy="747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5"/>
              </a:lnSpc>
            </a:pPr>
            <a:r>
              <a:rPr lang="en-US" sz="4400" spc="839" dirty="0">
                <a:solidFill>
                  <a:srgbClr val="274472"/>
                </a:solidFill>
                <a:latin typeface="Oswald Bold"/>
              </a:rPr>
              <a:t>INFORME DE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29252" y="9576773"/>
            <a:ext cx="3444928" cy="435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5"/>
              </a:lnSpc>
            </a:pPr>
            <a:r>
              <a:rPr lang="es-CO" sz="2646" b="1" spc="193" dirty="0">
                <a:solidFill>
                  <a:schemeClr val="bg2">
                    <a:lumMod val="25000"/>
                  </a:schemeClr>
                </a:solidFill>
                <a:latin typeface="Oswald Bold" panose="020B0604020202020204" charset="0"/>
              </a:rPr>
              <a:t>Agosto 14 de</a:t>
            </a:r>
            <a:r>
              <a:rPr lang="en-US" sz="2646" b="1" spc="193" dirty="0">
                <a:solidFill>
                  <a:schemeClr val="bg2">
                    <a:lumMod val="25000"/>
                  </a:schemeClr>
                </a:solidFill>
                <a:latin typeface="Oswald pro"/>
              </a:rPr>
              <a:t> </a:t>
            </a:r>
            <a:r>
              <a:rPr lang="en-US" sz="2646" b="1" spc="193" dirty="0">
                <a:solidFill>
                  <a:schemeClr val="bg2">
                    <a:lumMod val="25000"/>
                  </a:schemeClr>
                </a:solidFill>
                <a:latin typeface="Oswald Bold" panose="020B0604020202020204" charset="0"/>
              </a:rPr>
              <a:t>2024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29252" y="8961420"/>
            <a:ext cx="5272723" cy="456642"/>
          </a:xfrm>
          <a:prstGeom prst="rect">
            <a:avLst/>
          </a:prstGeom>
          <a:noFill/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5"/>
              </a:lnSpc>
            </a:pPr>
            <a:r>
              <a:rPr lang="en-US" sz="2646" spc="193" dirty="0">
                <a:solidFill>
                  <a:srgbClr val="EFFDFF"/>
                </a:solidFill>
                <a:latin typeface="Code Pro"/>
              </a:rPr>
              <a:t>S E M E S T R E  2024-1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360969" y="5646929"/>
            <a:ext cx="11835002" cy="7153330"/>
            <a:chOff x="0" y="0"/>
            <a:chExt cx="1380677" cy="1253513"/>
          </a:xfrm>
        </p:grpSpPr>
        <p:sp>
          <p:nvSpPr>
            <p:cNvPr id="10" name="Freeform 10"/>
            <p:cNvSpPr/>
            <p:nvPr/>
          </p:nvSpPr>
          <p:spPr>
            <a:xfrm>
              <a:off x="66379" y="0"/>
              <a:ext cx="1247920" cy="1253513"/>
            </a:xfrm>
            <a:custGeom>
              <a:avLst/>
              <a:gdLst/>
              <a:ahLst/>
              <a:cxnLst/>
              <a:rect l="l" t="t" r="r" b="b"/>
              <a:pathLst>
                <a:path w="1247920" h="1253513">
                  <a:moveTo>
                    <a:pt x="623960" y="0"/>
                  </a:moveTo>
                  <a:lnTo>
                    <a:pt x="623960" y="0"/>
                  </a:lnTo>
                  <a:cubicBezTo>
                    <a:pt x="969014" y="1543"/>
                    <a:pt x="1247920" y="281699"/>
                    <a:pt x="1247920" y="626757"/>
                  </a:cubicBezTo>
                  <a:cubicBezTo>
                    <a:pt x="1247920" y="971814"/>
                    <a:pt x="969014" y="1251970"/>
                    <a:pt x="623960" y="1253513"/>
                  </a:cubicBezTo>
                  <a:cubicBezTo>
                    <a:pt x="278906" y="1251970"/>
                    <a:pt x="0" y="971814"/>
                    <a:pt x="0" y="626757"/>
                  </a:cubicBezTo>
                  <a:cubicBezTo>
                    <a:pt x="0" y="281699"/>
                    <a:pt x="278906" y="1543"/>
                    <a:pt x="623960" y="0"/>
                  </a:cubicBezTo>
                  <a:close/>
                </a:path>
              </a:pathLst>
            </a:custGeom>
            <a:solidFill>
              <a:srgbClr val="98C1C8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05"/>
                </a:lnSpc>
              </a:pPr>
              <a:endParaRPr dirty="0"/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7B96A707-32AD-4E23-B1C9-8E9FD26FE7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556" y="7562763"/>
            <a:ext cx="10178592" cy="201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95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448823" y="1370330"/>
            <a:ext cx="17390349" cy="101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BECARIOS SERVIDOS PREGRADO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46719" y="990991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DETALLE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52556" y="2287777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2024-1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78431" y="9212572"/>
            <a:ext cx="11931127" cy="52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n-US" sz="3122" dirty="0">
                <a:solidFill>
                  <a:srgbClr val="274472"/>
                </a:solidFill>
                <a:latin typeface="Oswald"/>
              </a:rPr>
              <a:t>Un </a:t>
            </a:r>
            <a:r>
              <a:rPr lang="en-US" sz="3122" dirty="0" err="1">
                <a:solidFill>
                  <a:srgbClr val="274472"/>
                </a:solidFill>
                <a:latin typeface="Oswald Bold"/>
              </a:rPr>
              <a:t>mismo</a:t>
            </a:r>
            <a:r>
              <a:rPr lang="en-US" sz="3122" dirty="0">
                <a:solidFill>
                  <a:srgbClr val="274472"/>
                </a:solidFill>
                <a:latin typeface="Oswald Bo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estudiante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puede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hacer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parte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de </a:t>
            </a:r>
            <a:r>
              <a:rPr lang="en-US" sz="3122" dirty="0" err="1">
                <a:solidFill>
                  <a:schemeClr val="accent2"/>
                </a:solidFill>
                <a:latin typeface="Oswald Bold"/>
              </a:rPr>
              <a:t>Perdidos</a:t>
            </a:r>
            <a:r>
              <a:rPr lang="en-US" sz="3122" dirty="0">
                <a:solidFill>
                  <a:schemeClr val="accent2"/>
                </a:solidFill>
                <a:latin typeface="Oswald Bold"/>
              </a:rPr>
              <a:t> y </a:t>
            </a:r>
            <a:r>
              <a:rPr lang="en-US" sz="3122" dirty="0" err="1">
                <a:solidFill>
                  <a:schemeClr val="accent2"/>
                </a:solidFill>
                <a:latin typeface="Oswald Bold"/>
              </a:rPr>
              <a:t>Retirados</a:t>
            </a:r>
            <a:endParaRPr lang="en-US" sz="3122" dirty="0">
              <a:solidFill>
                <a:schemeClr val="accent2"/>
              </a:solidFill>
              <a:latin typeface="Oswald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2024-1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115DDA7-F4DD-4C27-A5A7-8982083426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8634677"/>
              </p:ext>
            </p:extLst>
          </p:nvPr>
        </p:nvGraphicFramePr>
        <p:xfrm>
          <a:off x="2789205" y="2691495"/>
          <a:ext cx="12192000" cy="660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5959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9894205"/>
            <a:ext cx="18480641" cy="468497"/>
            <a:chOff x="0" y="0"/>
            <a:chExt cx="4867329" cy="1233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015277" y="9894205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2024-1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406427" y="15430"/>
            <a:ext cx="13667785" cy="10775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58"/>
              </a:lnSpc>
            </a:pPr>
            <a:r>
              <a:rPr lang="en-US" sz="5755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PERDIDOS, RETIRADOS Y REPITENCIA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07983FF-CBCF-4FDC-85BE-B1872C4EC062}"/>
              </a:ext>
            </a:extLst>
          </p:cNvPr>
          <p:cNvGrpSpPr/>
          <p:nvPr/>
        </p:nvGrpSpPr>
        <p:grpSpPr>
          <a:xfrm>
            <a:off x="4538442" y="974624"/>
            <a:ext cx="9211111" cy="698525"/>
            <a:chOff x="4294094" y="1714371"/>
            <a:chExt cx="9211111" cy="698525"/>
          </a:xfrm>
        </p:grpSpPr>
        <p:sp>
          <p:nvSpPr>
            <p:cNvPr id="15" name="TextBox 15"/>
            <p:cNvSpPr txBox="1"/>
            <p:nvPr/>
          </p:nvSpPr>
          <p:spPr>
            <a:xfrm>
              <a:off x="4294094" y="1714371"/>
              <a:ext cx="6738427" cy="6935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932" dirty="0">
                  <a:solidFill>
                    <a:schemeClr val="accent5"/>
                  </a:solidFill>
                  <a:latin typeface="Oswald Bold"/>
                </a:rPr>
                <a:t>POR DEPARTAMENTO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683948" y="1719373"/>
              <a:ext cx="2821257" cy="693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932" dirty="0">
                  <a:solidFill>
                    <a:schemeClr val="accent2"/>
                  </a:solidFill>
                  <a:latin typeface="Oswald Bold"/>
                </a:rPr>
                <a:t>2024-1</a:t>
              </a:r>
            </a:p>
          </p:txBody>
        </p:sp>
      </p:grp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6799C2B-9717-416F-86C8-FA82EED70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02330"/>
              </p:ext>
            </p:extLst>
          </p:nvPr>
        </p:nvGraphicFramePr>
        <p:xfrm>
          <a:off x="1425386" y="1678152"/>
          <a:ext cx="15437224" cy="8014150"/>
        </p:xfrm>
        <a:graphic>
          <a:graphicData uri="http://schemas.openxmlformats.org/drawingml/2006/table">
            <a:tbl>
              <a:tblPr/>
              <a:tblGrid>
                <a:gridCol w="3927542">
                  <a:extLst>
                    <a:ext uri="{9D8B030D-6E8A-4147-A177-3AD203B41FA5}">
                      <a16:colId xmlns:a16="http://schemas.microsoft.com/office/drawing/2014/main" val="805861462"/>
                    </a:ext>
                  </a:extLst>
                </a:gridCol>
                <a:gridCol w="1873562">
                  <a:extLst>
                    <a:ext uri="{9D8B030D-6E8A-4147-A177-3AD203B41FA5}">
                      <a16:colId xmlns:a16="http://schemas.microsoft.com/office/drawing/2014/main" val="1081227737"/>
                    </a:ext>
                  </a:extLst>
                </a:gridCol>
                <a:gridCol w="1651510">
                  <a:extLst>
                    <a:ext uri="{9D8B030D-6E8A-4147-A177-3AD203B41FA5}">
                      <a16:colId xmlns:a16="http://schemas.microsoft.com/office/drawing/2014/main" val="868169561"/>
                    </a:ext>
                  </a:extLst>
                </a:gridCol>
                <a:gridCol w="1126611">
                  <a:extLst>
                    <a:ext uri="{9D8B030D-6E8A-4147-A177-3AD203B41FA5}">
                      <a16:colId xmlns:a16="http://schemas.microsoft.com/office/drawing/2014/main" val="2632676978"/>
                    </a:ext>
                  </a:extLst>
                </a:gridCol>
                <a:gridCol w="1246566">
                  <a:extLst>
                    <a:ext uri="{9D8B030D-6E8A-4147-A177-3AD203B41FA5}">
                      <a16:colId xmlns:a16="http://schemas.microsoft.com/office/drawing/2014/main" val="4280374935"/>
                    </a:ext>
                  </a:extLst>
                </a:gridCol>
                <a:gridCol w="1245622">
                  <a:extLst>
                    <a:ext uri="{9D8B030D-6E8A-4147-A177-3AD203B41FA5}">
                      <a16:colId xmlns:a16="http://schemas.microsoft.com/office/drawing/2014/main" val="792282607"/>
                    </a:ext>
                  </a:extLst>
                </a:gridCol>
                <a:gridCol w="1423625">
                  <a:extLst>
                    <a:ext uri="{9D8B030D-6E8A-4147-A177-3AD203B41FA5}">
                      <a16:colId xmlns:a16="http://schemas.microsoft.com/office/drawing/2014/main" val="4073735401"/>
                    </a:ext>
                  </a:extLst>
                </a:gridCol>
                <a:gridCol w="1463010">
                  <a:extLst>
                    <a:ext uri="{9D8B030D-6E8A-4147-A177-3AD203B41FA5}">
                      <a16:colId xmlns:a16="http://schemas.microsoft.com/office/drawing/2014/main" val="3439744301"/>
                    </a:ext>
                  </a:extLst>
                </a:gridCol>
                <a:gridCol w="1479176">
                  <a:extLst>
                    <a:ext uri="{9D8B030D-6E8A-4147-A177-3AD203B41FA5}">
                      <a16:colId xmlns:a16="http://schemas.microsoft.com/office/drawing/2014/main" val="1661537750"/>
                    </a:ext>
                  </a:extLst>
                </a:gridCol>
              </a:tblGrid>
              <a:tr h="4821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F1A4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DEPARTAMENTOS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F1A4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Matricula</a:t>
                      </a:r>
                      <a:br>
                        <a:rPr lang="es-CO" sz="1600" b="1" i="0" u="none" strike="noStrike">
                          <a:solidFill>
                            <a:srgbClr val="0F1A4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</a:br>
                      <a:r>
                        <a:rPr lang="es-CO" sz="1600" b="1" i="0" u="none" strike="noStrike">
                          <a:solidFill>
                            <a:srgbClr val="0F1A4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inicial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F1A4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Matricula </a:t>
                      </a:r>
                      <a:br>
                        <a:rPr lang="es-CO" sz="1600" b="1" i="0" u="none" strike="noStrike">
                          <a:solidFill>
                            <a:srgbClr val="0F1A4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</a:br>
                      <a:r>
                        <a:rPr lang="es-CO" sz="1600" b="1" i="0" u="none" strike="noStrike">
                          <a:solidFill>
                            <a:srgbClr val="0F1A4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Final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F1A4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Perdidos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%Perdidos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F1A4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Retirados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%Retirados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F1A4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Repitencia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%Repitencia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006521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Arquitectura y Urbanismo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1.129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1.100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797701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Comunicación Social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1.727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1.706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128027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Cs Politica y Rel Intern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1.158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1.130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78368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de Economía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1.245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1.201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523414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Derecho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3.594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3.377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317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217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534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14,9%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392782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Diseño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1.996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1.932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121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951434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Educación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813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750163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Emprendim y Management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1.473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1.440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710407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Enfermería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468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466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296777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Español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2.380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2.297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154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936230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Finanzas y Contaduría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1.149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1.107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888420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Física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1.608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1.478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168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130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298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18,5%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997671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Historia y Cs. Sociales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1.771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1.626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145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250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14,1%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832210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Humanidades y Filosofía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3.228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3.124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155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135207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Ing. Civil y Ambiental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1.861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1.748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177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290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15,6%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728740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Ingeniería de Sistemas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2.444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2.305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120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139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259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358280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Ingeniería Industrial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2.123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1.965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281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14,3%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158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439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20,7%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94051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Ingeniería Mecánica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1.469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1.335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129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134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263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17,9%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889697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Lenguas Extranjeras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5.669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5.463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317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206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523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760229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Matematicas y estadístic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4.434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3.924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385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510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20,2%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898172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Medicina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3.215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3.191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147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250982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Mercadeo y Neg. Internac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1.563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1.547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126754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Música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575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659555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Odontología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728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722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33109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Psicología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2.949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2.895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121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90307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Química y Biología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1.541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1.506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116673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Salud Pública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1.417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1.417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72367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Dpto.Ing Eléctrica-Electrónica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1.302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1.254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132530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TOTAL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55.029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52.601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2.800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4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4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2.428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5.228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83078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015277" y="9830358"/>
            <a:ext cx="5272723" cy="440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2024-1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775166" y="1797911"/>
            <a:ext cx="12737663" cy="719904"/>
            <a:chOff x="-1962711" y="-234081"/>
            <a:chExt cx="16186968" cy="959873"/>
          </a:xfrm>
        </p:grpSpPr>
        <p:sp>
          <p:nvSpPr>
            <p:cNvPr id="15" name="TextBox 15"/>
            <p:cNvSpPr txBox="1"/>
            <p:nvPr/>
          </p:nvSpPr>
          <p:spPr>
            <a:xfrm>
              <a:off x="-1962711" y="-198906"/>
              <a:ext cx="8582864" cy="924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932" dirty="0">
                  <a:solidFill>
                    <a:schemeClr val="accent5"/>
                  </a:solidFill>
                  <a:latin typeface="Oswald Bold"/>
                </a:rPr>
                <a:t>POR DEPARTAMENTO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516858" y="-234081"/>
              <a:ext cx="7707399" cy="924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932" dirty="0">
                  <a:solidFill>
                    <a:schemeClr val="accent2"/>
                  </a:solidFill>
                  <a:latin typeface="Oswald Bold"/>
                </a:rPr>
                <a:t>2023-2 vs 2024-1</a:t>
              </a:r>
            </a:p>
          </p:txBody>
        </p:sp>
      </p:grpSp>
      <p:sp>
        <p:nvSpPr>
          <p:cNvPr id="19" name="TextBox 13">
            <a:extLst>
              <a:ext uri="{FF2B5EF4-FFF2-40B4-BE49-F238E27FC236}">
                <a16:creationId xmlns:a16="http://schemas.microsoft.com/office/drawing/2014/main" id="{4B1C0B56-8C3C-46F6-BF48-8387813420D6}"/>
              </a:ext>
            </a:extLst>
          </p:cNvPr>
          <p:cNvSpPr txBox="1"/>
          <p:nvPr/>
        </p:nvSpPr>
        <p:spPr>
          <a:xfrm>
            <a:off x="2310105" y="887239"/>
            <a:ext cx="13667785" cy="10775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58"/>
              </a:lnSpc>
            </a:pPr>
            <a:r>
              <a:rPr lang="en-US" sz="5755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PERDIDOS, RETIRADOS Y REPITENCIA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73E5565D-D251-4E3D-85B3-EA3266FC41D8}"/>
              </a:ext>
            </a:extLst>
          </p:cNvPr>
          <p:cNvSpPr txBox="1"/>
          <p:nvPr/>
        </p:nvSpPr>
        <p:spPr>
          <a:xfrm>
            <a:off x="5767033" y="515489"/>
            <a:ext cx="6753929" cy="693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932" dirty="0">
                <a:solidFill>
                  <a:schemeClr val="accent5"/>
                </a:solidFill>
                <a:latin typeface="Oswald Bold"/>
              </a:rPr>
              <a:t>COMPARATIVO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F71BC09-421E-465C-B33B-138E4817F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602426"/>
              </p:ext>
            </p:extLst>
          </p:nvPr>
        </p:nvGraphicFramePr>
        <p:xfrm>
          <a:off x="1030938" y="2901822"/>
          <a:ext cx="16226117" cy="6398403"/>
        </p:xfrm>
        <a:graphic>
          <a:graphicData uri="http://schemas.openxmlformats.org/drawingml/2006/table">
            <a:tbl>
              <a:tblPr/>
              <a:tblGrid>
                <a:gridCol w="3811920">
                  <a:extLst>
                    <a:ext uri="{9D8B030D-6E8A-4147-A177-3AD203B41FA5}">
                      <a16:colId xmlns:a16="http://schemas.microsoft.com/office/drawing/2014/main" val="1217175243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3189647399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2124486618"/>
                    </a:ext>
                  </a:extLst>
                </a:gridCol>
                <a:gridCol w="2001147">
                  <a:extLst>
                    <a:ext uri="{9D8B030D-6E8A-4147-A177-3AD203B41FA5}">
                      <a16:colId xmlns:a16="http://schemas.microsoft.com/office/drawing/2014/main" val="106780438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2055788961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263814759"/>
                    </a:ext>
                  </a:extLst>
                </a:gridCol>
                <a:gridCol w="1806345">
                  <a:extLst>
                    <a:ext uri="{9D8B030D-6E8A-4147-A177-3AD203B41FA5}">
                      <a16:colId xmlns:a16="http://schemas.microsoft.com/office/drawing/2014/main" val="4223057804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583373765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1687927178"/>
                    </a:ext>
                  </a:extLst>
                </a:gridCol>
                <a:gridCol w="1753217">
                  <a:extLst>
                    <a:ext uri="{9D8B030D-6E8A-4147-A177-3AD203B41FA5}">
                      <a16:colId xmlns:a16="http://schemas.microsoft.com/office/drawing/2014/main" val="3947531056"/>
                    </a:ext>
                  </a:extLst>
                </a:gridCol>
              </a:tblGrid>
              <a:tr h="3763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DEPARTAMENTOS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Perdidos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96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 (puntos porcentuales)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962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Retirados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1D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 (puntos porcentuales)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1D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Repitencia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7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 (puntos porcentuales)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7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720225"/>
                  </a:ext>
                </a:extLst>
              </a:tr>
              <a:tr h="6093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2023-2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4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2024-1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42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2023-2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2B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2024-1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2B7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2023-2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E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2024-1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E9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493936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Arquitectura y Urbanismo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-4,3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-4,9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25723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Comunicación Social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25180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Cs Politica y Rel Intern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518896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de Economía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816190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Derecho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902306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Diseño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76021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Educación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451954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Emprendim y Management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923337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Enfermería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461742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Español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136473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Finanzas y Contaduría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-2,5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-2,4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916586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Física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200768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Historia y Cs. Sociales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-1,0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430151"/>
                  </a:ext>
                </a:extLst>
              </a:tr>
              <a:tr h="376376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Humanidades y Filosofía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-1,0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67815"/>
                  </a:ext>
                </a:extLst>
              </a:tr>
              <a:tr h="37637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-0,8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-0,9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24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638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015277" y="9830358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2024-1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775166" y="1797911"/>
            <a:ext cx="12737663" cy="719904"/>
            <a:chOff x="-1962711" y="-234081"/>
            <a:chExt cx="16186968" cy="959873"/>
          </a:xfrm>
        </p:grpSpPr>
        <p:sp>
          <p:nvSpPr>
            <p:cNvPr id="15" name="TextBox 15"/>
            <p:cNvSpPr txBox="1"/>
            <p:nvPr/>
          </p:nvSpPr>
          <p:spPr>
            <a:xfrm>
              <a:off x="-1962711" y="-198906"/>
              <a:ext cx="8582864" cy="924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932" dirty="0">
                  <a:solidFill>
                    <a:schemeClr val="accent5"/>
                  </a:solidFill>
                  <a:latin typeface="Oswald Bold"/>
                </a:rPr>
                <a:t>POR DEPARTAMENTO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516858" y="-234081"/>
              <a:ext cx="7707399" cy="924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932" dirty="0">
                  <a:solidFill>
                    <a:schemeClr val="accent2"/>
                  </a:solidFill>
                  <a:latin typeface="Oswald Bold"/>
                </a:rPr>
                <a:t>2023-2 vs 2024-1</a:t>
              </a:r>
            </a:p>
          </p:txBody>
        </p:sp>
      </p:grpSp>
      <p:sp>
        <p:nvSpPr>
          <p:cNvPr id="19" name="TextBox 13">
            <a:extLst>
              <a:ext uri="{FF2B5EF4-FFF2-40B4-BE49-F238E27FC236}">
                <a16:creationId xmlns:a16="http://schemas.microsoft.com/office/drawing/2014/main" id="{4B1C0B56-8C3C-46F6-BF48-8387813420D6}"/>
              </a:ext>
            </a:extLst>
          </p:cNvPr>
          <p:cNvSpPr txBox="1"/>
          <p:nvPr/>
        </p:nvSpPr>
        <p:spPr>
          <a:xfrm>
            <a:off x="2310105" y="887239"/>
            <a:ext cx="13667785" cy="10775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58"/>
              </a:lnSpc>
            </a:pPr>
            <a:r>
              <a:rPr lang="en-US" sz="5755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PERDIDOS, RETIRADOS Y REPITENCIA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73E5565D-D251-4E3D-85B3-EA3266FC41D8}"/>
              </a:ext>
            </a:extLst>
          </p:cNvPr>
          <p:cNvSpPr txBox="1"/>
          <p:nvPr/>
        </p:nvSpPr>
        <p:spPr>
          <a:xfrm>
            <a:off x="5767033" y="515489"/>
            <a:ext cx="6753929" cy="693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932" dirty="0">
                <a:solidFill>
                  <a:schemeClr val="accent5"/>
                </a:solidFill>
                <a:latin typeface="Oswald Bold"/>
              </a:rPr>
              <a:t>COMPARATIVO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F71BC09-421E-465C-B33B-138E4817F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219861"/>
              </p:ext>
            </p:extLst>
          </p:nvPr>
        </p:nvGraphicFramePr>
        <p:xfrm>
          <a:off x="1030938" y="2901822"/>
          <a:ext cx="16226117" cy="6398403"/>
        </p:xfrm>
        <a:graphic>
          <a:graphicData uri="http://schemas.openxmlformats.org/drawingml/2006/table">
            <a:tbl>
              <a:tblPr/>
              <a:tblGrid>
                <a:gridCol w="3811920">
                  <a:extLst>
                    <a:ext uri="{9D8B030D-6E8A-4147-A177-3AD203B41FA5}">
                      <a16:colId xmlns:a16="http://schemas.microsoft.com/office/drawing/2014/main" val="1217175243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3189647399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2124486618"/>
                    </a:ext>
                  </a:extLst>
                </a:gridCol>
                <a:gridCol w="2001147">
                  <a:extLst>
                    <a:ext uri="{9D8B030D-6E8A-4147-A177-3AD203B41FA5}">
                      <a16:colId xmlns:a16="http://schemas.microsoft.com/office/drawing/2014/main" val="106780438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2055788961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263814759"/>
                    </a:ext>
                  </a:extLst>
                </a:gridCol>
                <a:gridCol w="1806345">
                  <a:extLst>
                    <a:ext uri="{9D8B030D-6E8A-4147-A177-3AD203B41FA5}">
                      <a16:colId xmlns:a16="http://schemas.microsoft.com/office/drawing/2014/main" val="4223057804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583373765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1687927178"/>
                    </a:ext>
                  </a:extLst>
                </a:gridCol>
                <a:gridCol w="1753217">
                  <a:extLst>
                    <a:ext uri="{9D8B030D-6E8A-4147-A177-3AD203B41FA5}">
                      <a16:colId xmlns:a16="http://schemas.microsoft.com/office/drawing/2014/main" val="3947531056"/>
                    </a:ext>
                  </a:extLst>
                </a:gridCol>
              </a:tblGrid>
              <a:tr h="3763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DEPARTAMENTOS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de Perdidos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96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Variación (puntos porcentuales)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962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de Retirados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1D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Variación (puntos porcentuales)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1D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de Repitencia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7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Variación (puntos porcentuales)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7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720225"/>
                  </a:ext>
                </a:extLst>
              </a:tr>
              <a:tr h="6093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2023-2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4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2024-1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42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2023-2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2B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2024-1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2B7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2023-2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E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2024-1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E9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493936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Ing. Civil y Ambiental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25723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Ing Eléctrica-Electrónica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-2,4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-4,5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25180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Ingeniería de Sistemas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518896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Ingeniería Industrial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-3,7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-3,0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816190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Ingeniería Mecánica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902306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Lenguas Extranjeras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-2,5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-2,3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76021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Matemáticas y Estadística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451954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Medicina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923337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Mercadeo y Neg. Internac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-2,8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-3,0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461742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Música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-3,9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-3,3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136473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Odontología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916586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Psicología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-2,0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200768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Química y Biología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-1,0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430151"/>
                  </a:ext>
                </a:extLst>
              </a:tr>
              <a:tr h="376376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Salud Pública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67815"/>
                  </a:ext>
                </a:extLst>
              </a:tr>
              <a:tr h="376376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-0,8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-0,9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24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771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2410913" y="403905"/>
            <a:ext cx="13466165" cy="1040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PERDIDOS Y RETIRADOS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953310" y="180578"/>
            <a:ext cx="8381371" cy="50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2800" spc="699" dirty="0">
                <a:solidFill>
                  <a:schemeClr val="accent5"/>
                </a:solidFill>
                <a:latin typeface="Oswald Bold"/>
              </a:rPr>
              <a:t>PORCENTAJE DE ESTUDIANTES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4D98342A-0E8A-46AC-9C1B-6E7F1EB2E4F1}"/>
              </a:ext>
            </a:extLst>
          </p:cNvPr>
          <p:cNvGrpSpPr/>
          <p:nvPr/>
        </p:nvGrpSpPr>
        <p:grpSpPr>
          <a:xfrm>
            <a:off x="5821514" y="1146996"/>
            <a:ext cx="6186456" cy="646331"/>
            <a:chOff x="3599821" y="2108856"/>
            <a:chExt cx="6186456" cy="646331"/>
          </a:xfrm>
        </p:grpSpPr>
        <p:sp>
          <p:nvSpPr>
            <p:cNvPr id="12" name="TextBox 12"/>
            <p:cNvSpPr txBox="1"/>
            <p:nvPr/>
          </p:nvSpPr>
          <p:spPr>
            <a:xfrm>
              <a:off x="7646923" y="2178830"/>
              <a:ext cx="2139354" cy="5312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600" spc="699" dirty="0">
                  <a:solidFill>
                    <a:schemeClr val="accent2"/>
                  </a:solidFill>
                  <a:latin typeface="Oswald Bold"/>
                </a:rPr>
                <a:t>2024-1</a:t>
              </a:r>
              <a:endParaRPr lang="en-US" sz="4000" spc="699" dirty="0">
                <a:solidFill>
                  <a:schemeClr val="accent2"/>
                </a:solidFill>
                <a:latin typeface="Oswald Bold"/>
              </a:endParaRP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E9051620-ECCC-439B-85C8-366F8481178F}"/>
                </a:ext>
              </a:extLst>
            </p:cNvPr>
            <p:cNvSpPr/>
            <p:nvPr/>
          </p:nvSpPr>
          <p:spPr>
            <a:xfrm>
              <a:off x="3599821" y="2108856"/>
              <a:ext cx="49798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36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A1C1E11-0B8B-4C99-842A-2A9CF26F8D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7450159"/>
              </p:ext>
            </p:extLst>
          </p:nvPr>
        </p:nvGraphicFramePr>
        <p:xfrm>
          <a:off x="1379913" y="642786"/>
          <a:ext cx="15162414" cy="9964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2206735" y="705155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ESTUDIANTES PERDIDOS  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49132" y="375554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PORCENTAJE DE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2024-1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70CF8B8-4A83-40D6-ABDE-321ECE7C524C}"/>
              </a:ext>
            </a:extLst>
          </p:cNvPr>
          <p:cNvGrpSpPr/>
          <p:nvPr/>
        </p:nvGrpSpPr>
        <p:grpSpPr>
          <a:xfrm>
            <a:off x="5145431" y="1499549"/>
            <a:ext cx="7588773" cy="830997"/>
            <a:chOff x="5467160" y="2039506"/>
            <a:chExt cx="7588773" cy="830997"/>
          </a:xfrm>
        </p:grpSpPr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358FBBB9-F1E4-4303-BA7E-D5A8B89DAE08}"/>
                </a:ext>
              </a:extLst>
            </p:cNvPr>
            <p:cNvSpPr txBox="1"/>
            <p:nvPr/>
          </p:nvSpPr>
          <p:spPr>
            <a:xfrm>
              <a:off x="10095762" y="2214530"/>
              <a:ext cx="2960171" cy="5642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4400" spc="699" dirty="0">
                  <a:solidFill>
                    <a:schemeClr val="accent2"/>
                  </a:solidFill>
                  <a:latin typeface="Oswald Bold"/>
                </a:rPr>
                <a:t>2024-1</a:t>
              </a: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E5E01F14-7437-4C4B-81F4-6B153B65EC57}"/>
                </a:ext>
              </a:extLst>
            </p:cNvPr>
            <p:cNvSpPr/>
            <p:nvPr/>
          </p:nvSpPr>
          <p:spPr>
            <a:xfrm>
              <a:off x="5467160" y="2039506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</a:t>
              </a:r>
              <a:r>
                <a:rPr lang="en-US" sz="4800" dirty="0">
                  <a:solidFill>
                    <a:schemeClr val="accent5"/>
                  </a:solidFill>
                  <a:latin typeface="Oswald Bold" panose="020B0604020202020204" charset="0"/>
                </a:rPr>
                <a:t> </a:t>
              </a:r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DEPARTAMENTO</a:t>
              </a:r>
              <a:endParaRPr lang="es-CO" sz="48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graphicFrame>
        <p:nvGraphicFramePr>
          <p:cNvPr id="12" name="1 Gráfico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524096"/>
              </p:ext>
            </p:extLst>
          </p:nvPr>
        </p:nvGraphicFramePr>
        <p:xfrm>
          <a:off x="2206735" y="1674573"/>
          <a:ext cx="12490167" cy="8235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2024-1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31480F42-1A0B-4B1E-AFA3-C7F6CB867C13}"/>
              </a:ext>
            </a:extLst>
          </p:cNvPr>
          <p:cNvSpPr txBox="1"/>
          <p:nvPr/>
        </p:nvSpPr>
        <p:spPr>
          <a:xfrm>
            <a:off x="2095101" y="635978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ESTUDIANTES RETIRADOS    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6AD614BB-E96C-4B48-8754-11F1B4749BFF}"/>
              </a:ext>
            </a:extLst>
          </p:cNvPr>
          <p:cNvSpPr txBox="1"/>
          <p:nvPr/>
        </p:nvSpPr>
        <p:spPr>
          <a:xfrm>
            <a:off x="4637498" y="250725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PORCENTAJE DE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386B0864-6C08-41FB-9F9F-5DBC631D2BFE}"/>
              </a:ext>
            </a:extLst>
          </p:cNvPr>
          <p:cNvGrpSpPr/>
          <p:nvPr/>
        </p:nvGrpSpPr>
        <p:grpSpPr>
          <a:xfrm>
            <a:off x="5007818" y="1416173"/>
            <a:ext cx="7640731" cy="830997"/>
            <a:chOff x="4461964" y="2131420"/>
            <a:chExt cx="7640731" cy="830997"/>
          </a:xfrm>
        </p:grpSpPr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id="{C9A163C1-FB2D-47F7-AA68-0022692EC9B0}"/>
                </a:ext>
              </a:extLst>
            </p:cNvPr>
            <p:cNvSpPr txBox="1"/>
            <p:nvPr/>
          </p:nvSpPr>
          <p:spPr>
            <a:xfrm>
              <a:off x="9142524" y="2318174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4400" spc="699" dirty="0">
                  <a:solidFill>
                    <a:schemeClr val="accent2"/>
                  </a:solidFill>
                  <a:latin typeface="Oswald Bold"/>
                </a:rPr>
                <a:t>2024-1</a:t>
              </a:r>
              <a:endParaRPr lang="en-US" sz="4800" spc="699" dirty="0">
                <a:solidFill>
                  <a:schemeClr val="accent2"/>
                </a:solidFill>
                <a:latin typeface="Oswald Bold"/>
              </a:endParaRPr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1BCCF476-8804-4A33-9CB5-BDB8E47CE424}"/>
                </a:ext>
              </a:extLst>
            </p:cNvPr>
            <p:cNvSpPr/>
            <p:nvPr/>
          </p:nvSpPr>
          <p:spPr>
            <a:xfrm>
              <a:off x="4461964" y="2131420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</a:t>
              </a:r>
              <a:r>
                <a:rPr lang="en-US" sz="4800" dirty="0">
                  <a:solidFill>
                    <a:schemeClr val="accent5"/>
                  </a:solidFill>
                  <a:latin typeface="Oswald Bold" panose="020B0604020202020204" charset="0"/>
                </a:rPr>
                <a:t> </a:t>
              </a:r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DEPARTAMENTO</a:t>
              </a:r>
              <a:endParaRPr lang="es-CO" sz="48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graphicFrame>
        <p:nvGraphicFramePr>
          <p:cNvPr id="17" name="1 Gráfico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387722"/>
              </p:ext>
            </p:extLst>
          </p:nvPr>
        </p:nvGraphicFramePr>
        <p:xfrm>
          <a:off x="1216041" y="1769587"/>
          <a:ext cx="14536588" cy="8079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4634016" y="544413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PORCENTAJE DE ESTUDIANTES QUE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2024-1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4C7713D2-1F5D-43E4-B54E-384AF4382EF1}"/>
              </a:ext>
            </a:extLst>
          </p:cNvPr>
          <p:cNvSpPr txBox="1"/>
          <p:nvPr/>
        </p:nvSpPr>
        <p:spPr>
          <a:xfrm>
            <a:off x="2091618" y="977936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REPETIRÁN ASIGNATURAS 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3C56B00-A61A-49B4-83E1-3B952B1229B8}"/>
              </a:ext>
            </a:extLst>
          </p:cNvPr>
          <p:cNvGrpSpPr/>
          <p:nvPr/>
        </p:nvGrpSpPr>
        <p:grpSpPr>
          <a:xfrm>
            <a:off x="4993197" y="1842707"/>
            <a:ext cx="7663008" cy="769441"/>
            <a:chOff x="3932425" y="2049563"/>
            <a:chExt cx="7663008" cy="769441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BA795155-8341-4E9C-8E4F-342893CD0B7C}"/>
                </a:ext>
              </a:extLst>
            </p:cNvPr>
            <p:cNvSpPr txBox="1"/>
            <p:nvPr/>
          </p:nvSpPr>
          <p:spPr>
            <a:xfrm>
              <a:off x="8635262" y="2200154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4400" spc="699" dirty="0">
                  <a:solidFill>
                    <a:schemeClr val="accent2"/>
                  </a:solidFill>
                  <a:latin typeface="Oswald Bold"/>
                </a:rPr>
                <a:t>2024-1</a:t>
              </a: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DF5163B-B1DC-4893-AA75-2BB7492D76BE}"/>
                </a:ext>
              </a:extLst>
            </p:cNvPr>
            <p:cNvSpPr/>
            <p:nvPr/>
          </p:nvSpPr>
          <p:spPr>
            <a:xfrm>
              <a:off x="3932425" y="2049563"/>
              <a:ext cx="695303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44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graphicFrame>
        <p:nvGraphicFramePr>
          <p:cNvPr id="17" name="1 Gráfico">
            <a:extLst>
              <a:ext uri="{FF2B5EF4-FFF2-40B4-BE49-F238E27FC236}">
                <a16:creationId xmlns:a16="http://schemas.microsoft.com/office/drawing/2014/main" id="{FDAAE96C-8F7D-4138-A1EC-723E235158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967386"/>
              </p:ext>
            </p:extLst>
          </p:nvPr>
        </p:nvGraphicFramePr>
        <p:xfrm>
          <a:off x="2518913" y="1808206"/>
          <a:ext cx="12439291" cy="7934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 Gráfico">
            <a:extLst>
              <a:ext uri="{FF2B5EF4-FFF2-40B4-BE49-F238E27FC236}">
                <a16:creationId xmlns:a16="http://schemas.microsoft.com/office/drawing/2014/main" id="{55C8C41A-507C-4802-8C6B-2F06741815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408844"/>
              </p:ext>
            </p:extLst>
          </p:nvPr>
        </p:nvGraphicFramePr>
        <p:xfrm>
          <a:off x="2206734" y="1426932"/>
          <a:ext cx="12357163" cy="8501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0"/>
          <p:cNvSpPr txBox="1"/>
          <p:nvPr/>
        </p:nvSpPr>
        <p:spPr>
          <a:xfrm>
            <a:off x="2206735" y="705155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8000"/>
              </a:lnSpc>
              <a:defRPr sz="6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 ESTUDIANTES PERDIDOS  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49132" y="375554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409"/>
              </a:lnSpc>
              <a:defRPr sz="3150" spc="699">
                <a:solidFill>
                  <a:schemeClr val="accent5"/>
                </a:solidFill>
                <a:latin typeface="Oswald Bold"/>
              </a:defRPr>
            </a:lvl1pPr>
          </a:lstStyle>
          <a:p>
            <a:r>
              <a:rPr lang="en-US" dirty="0"/>
              <a:t>PORCENTAJE DE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40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2024-1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70CF8B8-4A83-40D6-ABDE-321ECE7C524C}"/>
              </a:ext>
            </a:extLst>
          </p:cNvPr>
          <p:cNvGrpSpPr/>
          <p:nvPr/>
        </p:nvGrpSpPr>
        <p:grpSpPr>
          <a:xfrm>
            <a:off x="5113393" y="1426933"/>
            <a:ext cx="7652848" cy="830997"/>
            <a:chOff x="3932425" y="2049563"/>
            <a:chExt cx="7652848" cy="830997"/>
          </a:xfrm>
        </p:grpSpPr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358FBBB9-F1E4-4303-BA7E-D5A8B89DAE08}"/>
                </a:ext>
              </a:extLst>
            </p:cNvPr>
            <p:cNvSpPr txBox="1"/>
            <p:nvPr/>
          </p:nvSpPr>
          <p:spPr>
            <a:xfrm>
              <a:off x="8625102" y="2203654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algn="ctr">
                <a:lnSpc>
                  <a:spcPts val="4409"/>
                </a:lnSpc>
                <a:defRPr sz="4400" spc="699">
                  <a:solidFill>
                    <a:schemeClr val="accent2"/>
                  </a:solidFill>
                  <a:latin typeface="Oswald Bold"/>
                </a:defRPr>
              </a:lvl1pPr>
            </a:lstStyle>
            <a:p>
              <a:r>
                <a:rPr lang="en-US" dirty="0"/>
                <a:t>2024-1</a:t>
              </a: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E5E01F14-7437-4C4B-81F4-6B153B65EC57}"/>
                </a:ext>
              </a:extLst>
            </p:cNvPr>
            <p:cNvSpPr/>
            <p:nvPr/>
          </p:nvSpPr>
          <p:spPr>
            <a:xfrm>
              <a:off x="3932425" y="2049563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44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pic>
        <p:nvPicPr>
          <p:cNvPr id="22" name="Gráfico 21">
            <a:extLst>
              <a:ext uri="{FF2B5EF4-FFF2-40B4-BE49-F238E27FC236}">
                <a16:creationId xmlns:a16="http://schemas.microsoft.com/office/drawing/2014/main" id="{FEABD4FC-2BE9-41D7-A360-C9FA96CCDD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4181" t="77927"/>
          <a:stretch/>
        </p:blipFill>
        <p:spPr>
          <a:xfrm>
            <a:off x="12346700" y="8016364"/>
            <a:ext cx="6550648" cy="227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68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2281120" y="1034157"/>
            <a:ext cx="13725760" cy="1040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ESTUDIANTES</a:t>
            </a: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RETIRADOS</a:t>
            </a:r>
            <a:endParaRPr lang="en-US" sz="8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953315" y="652216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PORCENTAJE DE ESTUDIANTES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2024-1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B0A8E972-99AC-469A-83F6-14DF6484955C}"/>
              </a:ext>
            </a:extLst>
          </p:cNvPr>
          <p:cNvGrpSpPr/>
          <p:nvPr/>
        </p:nvGrpSpPr>
        <p:grpSpPr>
          <a:xfrm>
            <a:off x="5324994" y="1863180"/>
            <a:ext cx="7638012" cy="769441"/>
            <a:chOff x="5329021" y="2058373"/>
            <a:chExt cx="7638012" cy="769441"/>
          </a:xfrm>
        </p:grpSpPr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D26B2D3A-46CA-4BA6-AF5B-429D2E1126EA}"/>
                </a:ext>
              </a:extLst>
            </p:cNvPr>
            <p:cNvSpPr txBox="1"/>
            <p:nvPr/>
          </p:nvSpPr>
          <p:spPr>
            <a:xfrm>
              <a:off x="10006862" y="2207121"/>
              <a:ext cx="2960171" cy="5642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4400" spc="699" dirty="0">
                  <a:solidFill>
                    <a:schemeClr val="accent2"/>
                  </a:solidFill>
                  <a:latin typeface="Oswald Bold"/>
                </a:rPr>
                <a:t>2024-1</a:t>
              </a: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EB9659BA-7841-470A-9E21-E8907EB5C4E2}"/>
                </a:ext>
              </a:extLst>
            </p:cNvPr>
            <p:cNvSpPr/>
            <p:nvPr/>
          </p:nvSpPr>
          <p:spPr>
            <a:xfrm>
              <a:off x="5329021" y="2058373"/>
              <a:ext cx="695303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4400" b="1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graphicFrame>
        <p:nvGraphicFramePr>
          <p:cNvPr id="21" name="1 Gráfico">
            <a:extLst>
              <a:ext uri="{FF2B5EF4-FFF2-40B4-BE49-F238E27FC236}">
                <a16:creationId xmlns:a16="http://schemas.microsoft.com/office/drawing/2014/main" id="{50D66481-6629-4877-A837-05D9AC7274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3834771"/>
              </p:ext>
            </p:extLst>
          </p:nvPr>
        </p:nvGraphicFramePr>
        <p:xfrm>
          <a:off x="2553419" y="2223190"/>
          <a:ext cx="11938958" cy="751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8" name="Gráfico 37">
            <a:extLst>
              <a:ext uri="{FF2B5EF4-FFF2-40B4-BE49-F238E27FC236}">
                <a16:creationId xmlns:a16="http://schemas.microsoft.com/office/drawing/2014/main" id="{65195DFC-B2B2-48C9-A327-776827FEED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985" t="75110"/>
          <a:stretch/>
        </p:blipFill>
        <p:spPr>
          <a:xfrm>
            <a:off x="12877800" y="7757473"/>
            <a:ext cx="6037752" cy="25604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 dirty="0">
                <a:solidFill>
                  <a:srgbClr val="274472"/>
                </a:solidFill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 flipH="1" flipV="1">
            <a:off x="847797" y="1125526"/>
            <a:ext cx="36" cy="2514824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s-CO"/>
          </a:p>
        </p:txBody>
      </p:sp>
      <p:sp>
        <p:nvSpPr>
          <p:cNvPr id="6" name="AutoShape 6"/>
          <p:cNvSpPr/>
          <p:nvPr/>
        </p:nvSpPr>
        <p:spPr>
          <a:xfrm flipV="1">
            <a:off x="931257" y="3616256"/>
            <a:ext cx="11264770" cy="24093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7" name="AutoShape 7"/>
          <p:cNvSpPr/>
          <p:nvPr/>
        </p:nvSpPr>
        <p:spPr>
          <a:xfrm flipH="1" flipV="1">
            <a:off x="843734" y="3653881"/>
            <a:ext cx="36" cy="1669757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8" name="AutoShape 8"/>
          <p:cNvSpPr/>
          <p:nvPr/>
        </p:nvSpPr>
        <p:spPr>
          <a:xfrm flipV="1">
            <a:off x="847797" y="5343594"/>
            <a:ext cx="6654398" cy="10797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9" name="AutoShape 9"/>
          <p:cNvSpPr/>
          <p:nvPr/>
        </p:nvSpPr>
        <p:spPr>
          <a:xfrm flipV="1">
            <a:off x="847797" y="5384667"/>
            <a:ext cx="0" cy="1635665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0" name="AutoShape 10"/>
          <p:cNvSpPr/>
          <p:nvPr/>
        </p:nvSpPr>
        <p:spPr>
          <a:xfrm>
            <a:off x="847797" y="7025094"/>
            <a:ext cx="16429410" cy="25514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1" name="AutoShape 11"/>
          <p:cNvSpPr/>
          <p:nvPr/>
        </p:nvSpPr>
        <p:spPr>
          <a:xfrm flipH="1" flipV="1">
            <a:off x="843734" y="7037421"/>
            <a:ext cx="0" cy="1643906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2" name="AutoShape 12"/>
          <p:cNvSpPr/>
          <p:nvPr/>
        </p:nvSpPr>
        <p:spPr>
          <a:xfrm>
            <a:off x="843734" y="8681327"/>
            <a:ext cx="6659073" cy="15742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7" name="TextBox 17"/>
          <p:cNvSpPr txBox="1"/>
          <p:nvPr/>
        </p:nvSpPr>
        <p:spPr>
          <a:xfrm>
            <a:off x="1162466" y="702440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INDICADORES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5605046" y="-2066244"/>
            <a:ext cx="1971096" cy="192751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520"/>
              </a:lnSpc>
            </a:pPr>
            <a:endParaRPr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A8AC31D-E4FB-4E4D-82C6-1C685E7A8E14}"/>
              </a:ext>
            </a:extLst>
          </p:cNvPr>
          <p:cNvSpPr txBox="1"/>
          <p:nvPr/>
        </p:nvSpPr>
        <p:spPr>
          <a:xfrm>
            <a:off x="973508" y="928684"/>
            <a:ext cx="73137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800" b="1" dirty="0">
                <a:solidFill>
                  <a:srgbClr val="274472"/>
                </a:solidFill>
              </a:rPr>
              <a:t>DEL INFORME</a:t>
            </a:r>
          </a:p>
        </p:txBody>
      </p:sp>
      <p:sp>
        <p:nvSpPr>
          <p:cNvPr id="42" name="TextBox 19">
            <a:extLst>
              <a:ext uri="{FF2B5EF4-FFF2-40B4-BE49-F238E27FC236}">
                <a16:creationId xmlns:a16="http://schemas.microsoft.com/office/drawing/2014/main" id="{89B166CF-EFBC-4F4B-8445-CF12ADF850B0}"/>
              </a:ext>
            </a:extLst>
          </p:cNvPr>
          <p:cNvSpPr txBox="1"/>
          <p:nvPr/>
        </p:nvSpPr>
        <p:spPr>
          <a:xfrm>
            <a:off x="843734" y="9818503"/>
            <a:ext cx="5272723" cy="456642"/>
          </a:xfrm>
          <a:prstGeom prst="rect">
            <a:avLst/>
          </a:prstGeom>
          <a:noFill/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5"/>
              </a:lnSpc>
            </a:pPr>
            <a:r>
              <a:rPr lang="en-US" sz="2646" spc="193" dirty="0">
                <a:solidFill>
                  <a:srgbClr val="EFFDFF"/>
                </a:solidFill>
                <a:latin typeface="Code Pro"/>
              </a:rPr>
              <a:t>S E M E S T R E   2024-1</a:t>
            </a: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984542F4-9818-41AA-94A8-956955FF45D3}"/>
              </a:ext>
            </a:extLst>
          </p:cNvPr>
          <p:cNvSpPr/>
          <p:nvPr/>
        </p:nvSpPr>
        <p:spPr>
          <a:xfrm>
            <a:off x="3090163" y="3218156"/>
            <a:ext cx="2653373" cy="811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/>
              <a:t>INDICADOR</a:t>
            </a: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B2B2AA6D-5F86-4450-83F6-965497BB4AEF}"/>
              </a:ext>
            </a:extLst>
          </p:cNvPr>
          <p:cNvSpPr/>
          <p:nvPr/>
        </p:nvSpPr>
        <p:spPr>
          <a:xfrm>
            <a:off x="3090163" y="4966506"/>
            <a:ext cx="2653373" cy="811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% PERDIDOS</a:t>
            </a:r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429EAD87-DF51-42E7-A0D9-0CFF6F2767DC}"/>
              </a:ext>
            </a:extLst>
          </p:cNvPr>
          <p:cNvSpPr/>
          <p:nvPr/>
        </p:nvSpPr>
        <p:spPr>
          <a:xfrm>
            <a:off x="3090163" y="6597225"/>
            <a:ext cx="2653373" cy="811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% RETIRADOS</a:t>
            </a: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025F38EA-E53D-4BE2-9305-EA0C30BFFF84}"/>
              </a:ext>
            </a:extLst>
          </p:cNvPr>
          <p:cNvSpPr/>
          <p:nvPr/>
        </p:nvSpPr>
        <p:spPr>
          <a:xfrm>
            <a:off x="3090163" y="8291288"/>
            <a:ext cx="2653373" cy="811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% REPITENCIA</a:t>
            </a:r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DFE49C30-C625-4F36-ABCB-5271787A2F8E}"/>
              </a:ext>
            </a:extLst>
          </p:cNvPr>
          <p:cNvSpPr/>
          <p:nvPr/>
        </p:nvSpPr>
        <p:spPr>
          <a:xfrm>
            <a:off x="11019357" y="3228765"/>
            <a:ext cx="2653373" cy="811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/>
              <a:t>FÓRMULA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7C3993BE-C1E2-43CE-81E1-419ECC6B9562}"/>
              </a:ext>
            </a:extLst>
          </p:cNvPr>
          <p:cNvSpPr/>
          <p:nvPr/>
        </p:nvSpPr>
        <p:spPr>
          <a:xfrm>
            <a:off x="6894550" y="4607618"/>
            <a:ext cx="10545436" cy="13996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6175994D-B5DC-4D35-B406-9C1C1000CB1E}"/>
              </a:ext>
            </a:extLst>
          </p:cNvPr>
          <p:cNvSpPr/>
          <p:nvPr/>
        </p:nvSpPr>
        <p:spPr>
          <a:xfrm>
            <a:off x="6923308" y="6301071"/>
            <a:ext cx="10545435" cy="13996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B268D5EC-C433-4906-BEAC-BE33F7358AEE}"/>
              </a:ext>
            </a:extLst>
          </p:cNvPr>
          <p:cNvSpPr/>
          <p:nvPr/>
        </p:nvSpPr>
        <p:spPr>
          <a:xfrm>
            <a:off x="6923307" y="7997243"/>
            <a:ext cx="10516675" cy="139965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1" name="TextBox 30">
            <a:extLst>
              <a:ext uri="{FF2B5EF4-FFF2-40B4-BE49-F238E27FC236}">
                <a16:creationId xmlns:a16="http://schemas.microsoft.com/office/drawing/2014/main" id="{791A93F7-2C7B-4778-AC98-245E3A513870}"/>
              </a:ext>
            </a:extLst>
          </p:cNvPr>
          <p:cNvSpPr txBox="1"/>
          <p:nvPr/>
        </p:nvSpPr>
        <p:spPr>
          <a:xfrm>
            <a:off x="7100350" y="4804635"/>
            <a:ext cx="10162587" cy="916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3843"/>
              </a:lnSpc>
              <a:defRPr sz="1723" spc="87">
                <a:solidFill>
                  <a:srgbClr val="FFFFFF"/>
                </a:solidFill>
                <a:latin typeface="Code Pro"/>
              </a:defRPr>
            </a:lvl1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Total de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estudiantes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perdidos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del total de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asignaturas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Total de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estudiantes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matriculados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en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el total de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asignaturas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al final del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semestre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2" name="TextBox 37">
            <a:extLst>
              <a:ext uri="{FF2B5EF4-FFF2-40B4-BE49-F238E27FC236}">
                <a16:creationId xmlns:a16="http://schemas.microsoft.com/office/drawing/2014/main" id="{D859579A-5DE9-4147-97B4-8B340C5D6ED9}"/>
              </a:ext>
            </a:extLst>
          </p:cNvPr>
          <p:cNvSpPr txBox="1"/>
          <p:nvPr/>
        </p:nvSpPr>
        <p:spPr>
          <a:xfrm>
            <a:off x="7114733" y="6512466"/>
            <a:ext cx="10163324" cy="917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3"/>
              </a:lnSpc>
            </a:pP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Total de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estudiantes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retirados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del total de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asignaturas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</a:t>
            </a:r>
          </a:p>
          <a:p>
            <a:pPr algn="ctr">
              <a:lnSpc>
                <a:spcPts val="3843"/>
              </a:lnSpc>
            </a:pP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Total de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estudiantes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matriculados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en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el total de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asignaturas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al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inicio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del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semestre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</a:t>
            </a:r>
          </a:p>
        </p:txBody>
      </p:sp>
      <p:sp>
        <p:nvSpPr>
          <p:cNvPr id="53" name="TextBox 39">
            <a:extLst>
              <a:ext uri="{FF2B5EF4-FFF2-40B4-BE49-F238E27FC236}">
                <a16:creationId xmlns:a16="http://schemas.microsoft.com/office/drawing/2014/main" id="{D7E4664F-88A6-4696-B9EC-9C9C9DE5385E}"/>
              </a:ext>
            </a:extLst>
          </p:cNvPr>
          <p:cNvSpPr txBox="1"/>
          <p:nvPr/>
        </p:nvSpPr>
        <p:spPr>
          <a:xfrm>
            <a:off x="7086535" y="8180731"/>
            <a:ext cx="10163324" cy="917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3"/>
              </a:lnSpc>
            </a:pP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Total de estudiantes perdidos o retirados del total de asignaturas</a:t>
            </a:r>
          </a:p>
          <a:p>
            <a:pPr algn="ctr">
              <a:lnSpc>
                <a:spcPts val="3843"/>
              </a:lnSpc>
            </a:pP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Total de estudiantes matriculados en el total de asignaturas al inicio del semestre </a:t>
            </a:r>
          </a:p>
        </p:txBody>
      </p: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7315A113-B990-4A09-B30E-A7E581CF9D1B}"/>
              </a:ext>
            </a:extLst>
          </p:cNvPr>
          <p:cNvCxnSpPr>
            <a:cxnSpLocks/>
          </p:cNvCxnSpPr>
          <p:nvPr/>
        </p:nvCxnSpPr>
        <p:spPr>
          <a:xfrm>
            <a:off x="7085974" y="5343594"/>
            <a:ext cx="1013512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D978BA1A-BCBC-4349-AC4A-79FC4B4502AA}"/>
              </a:ext>
            </a:extLst>
          </p:cNvPr>
          <p:cNvCxnSpPr>
            <a:cxnSpLocks/>
          </p:cNvCxnSpPr>
          <p:nvPr/>
        </p:nvCxnSpPr>
        <p:spPr>
          <a:xfrm>
            <a:off x="7128462" y="7028727"/>
            <a:ext cx="1013512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72D2258E-F3F4-45C7-A234-CFE34B7E95D9}"/>
              </a:ext>
            </a:extLst>
          </p:cNvPr>
          <p:cNvCxnSpPr>
            <a:cxnSpLocks/>
          </p:cNvCxnSpPr>
          <p:nvPr/>
        </p:nvCxnSpPr>
        <p:spPr>
          <a:xfrm>
            <a:off x="7114733" y="8681327"/>
            <a:ext cx="1013512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TextBox 36">
            <a:extLst>
              <a:ext uri="{FF2B5EF4-FFF2-40B4-BE49-F238E27FC236}">
                <a16:creationId xmlns:a16="http://schemas.microsoft.com/office/drawing/2014/main" id="{4FADF52A-FF12-4446-B73A-FB25B2C74F9E}"/>
              </a:ext>
            </a:extLst>
          </p:cNvPr>
          <p:cNvSpPr txBox="1"/>
          <p:nvPr/>
        </p:nvSpPr>
        <p:spPr>
          <a:xfrm>
            <a:off x="13672730" y="565032"/>
            <a:ext cx="3975929" cy="2365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89"/>
              </a:lnSpc>
            </a:pPr>
            <a:r>
              <a:rPr lang="en-US" sz="1823" spc="93" dirty="0">
                <a:solidFill>
                  <a:srgbClr val="274472"/>
                </a:solidFill>
                <a:latin typeface="Code Pro Bold"/>
              </a:rPr>
              <a:t>*Nota: 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Se </a:t>
            </a:r>
            <a:r>
              <a:rPr lang="es-CO" sz="1823" spc="93" dirty="0">
                <a:solidFill>
                  <a:srgbClr val="274472"/>
                </a:solidFill>
                <a:latin typeface="Code Pro"/>
              </a:rPr>
              <a:t>considera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 </a:t>
            </a:r>
            <a:r>
              <a:rPr lang="es-CO" sz="1823" u="sng" spc="93" dirty="0">
                <a:solidFill>
                  <a:srgbClr val="274472"/>
                </a:solidFill>
                <a:latin typeface="Code Pro"/>
              </a:rPr>
              <a:t>Repitencia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 al </a:t>
            </a:r>
            <a:r>
              <a:rPr lang="es-CO" sz="1823" spc="93" dirty="0">
                <a:solidFill>
                  <a:srgbClr val="274472"/>
                </a:solidFill>
                <a:latin typeface="Code Pro"/>
              </a:rPr>
              <a:t>indicador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 de </a:t>
            </a:r>
            <a:r>
              <a:rPr lang="es-CO" sz="1823" spc="93" dirty="0">
                <a:solidFill>
                  <a:srgbClr val="274472"/>
                </a:solidFill>
                <a:latin typeface="Code Pro"/>
              </a:rPr>
              <a:t>estudiantes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 que </a:t>
            </a:r>
            <a:r>
              <a:rPr lang="es-CO" sz="1823" spc="93" dirty="0">
                <a:solidFill>
                  <a:srgbClr val="274472"/>
                </a:solidFill>
                <a:latin typeface="Code Pro Bold"/>
              </a:rPr>
              <a:t>perdieron</a:t>
            </a:r>
            <a:r>
              <a:rPr lang="en-US" sz="1823" spc="93" dirty="0">
                <a:solidFill>
                  <a:srgbClr val="274472"/>
                </a:solidFill>
                <a:latin typeface="Code Pro Bold"/>
              </a:rPr>
              <a:t> o </a:t>
            </a:r>
            <a:r>
              <a:rPr lang="es-CO" sz="1823" spc="93" dirty="0">
                <a:solidFill>
                  <a:srgbClr val="274472"/>
                </a:solidFill>
                <a:latin typeface="Code Pro Bold"/>
              </a:rPr>
              <a:t>retiraron</a:t>
            </a:r>
            <a:r>
              <a:rPr lang="en-US" sz="1823" spc="93" dirty="0">
                <a:solidFill>
                  <a:srgbClr val="274472"/>
                </a:solidFill>
                <a:latin typeface="Code Pro Bold"/>
              </a:rPr>
              <a:t> al </a:t>
            </a:r>
            <a:r>
              <a:rPr lang="es-CO" sz="1823" spc="93" dirty="0">
                <a:solidFill>
                  <a:srgbClr val="274472"/>
                </a:solidFill>
                <a:latin typeface="Code Pro Bold"/>
              </a:rPr>
              <a:t>menos</a:t>
            </a:r>
            <a:r>
              <a:rPr lang="en-US" sz="1823" spc="93" dirty="0">
                <a:solidFill>
                  <a:srgbClr val="274472"/>
                </a:solidFill>
                <a:latin typeface="Code Pro Bold"/>
              </a:rPr>
              <a:t> una </a:t>
            </a:r>
            <a:r>
              <a:rPr lang="es-CO" sz="1823" spc="93" dirty="0">
                <a:solidFill>
                  <a:srgbClr val="274472"/>
                </a:solidFill>
                <a:latin typeface="Code Pro Bold"/>
              </a:rPr>
              <a:t>asignatura</a:t>
            </a:r>
            <a:r>
              <a:rPr lang="en-US" sz="1823" spc="93" dirty="0">
                <a:solidFill>
                  <a:srgbClr val="274472"/>
                </a:solidFill>
                <a:latin typeface="Code Pro Bold"/>
              </a:rPr>
              <a:t> 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y que por lo tanto </a:t>
            </a:r>
            <a:r>
              <a:rPr lang="es-CO" sz="1823" spc="93" dirty="0">
                <a:solidFill>
                  <a:srgbClr val="274472"/>
                </a:solidFill>
                <a:latin typeface="Code Pro"/>
              </a:rPr>
              <a:t>deben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 </a:t>
            </a:r>
            <a:r>
              <a:rPr lang="es-CO" sz="1823" spc="93" dirty="0">
                <a:solidFill>
                  <a:srgbClr val="274472"/>
                </a:solidFill>
                <a:latin typeface="Code Pro"/>
              </a:rPr>
              <a:t>repetirla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(s) </a:t>
            </a:r>
            <a:r>
              <a:rPr lang="es-CO" sz="1823" spc="93" dirty="0">
                <a:solidFill>
                  <a:srgbClr val="274472"/>
                </a:solidFill>
                <a:latin typeface="Code Pro"/>
              </a:rPr>
              <a:t>en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 un </a:t>
            </a:r>
            <a:r>
              <a:rPr lang="es-CO" sz="1823" spc="93" dirty="0">
                <a:solidFill>
                  <a:srgbClr val="274472"/>
                </a:solidFill>
                <a:latin typeface="Code Pro"/>
              </a:rPr>
              <a:t>semestre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 posterior.</a:t>
            </a:r>
          </a:p>
        </p:txBody>
      </p:sp>
    </p:spTree>
    <p:extLst>
      <p:ext uri="{BB962C8B-B14F-4D97-AF65-F5344CB8AC3E}">
        <p14:creationId xmlns:p14="http://schemas.microsoft.com/office/powerpoint/2010/main" val="3628906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4634016" y="544413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PORCENTAJE DE ESTUDIANTES QUE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2024-1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4C7713D2-1F5D-43E4-B54E-384AF4382EF1}"/>
              </a:ext>
            </a:extLst>
          </p:cNvPr>
          <p:cNvSpPr txBox="1"/>
          <p:nvPr/>
        </p:nvSpPr>
        <p:spPr>
          <a:xfrm>
            <a:off x="2091619" y="902007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REPETIRÁN ASIGNATURAS 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3C56B00-A61A-49B4-83E1-3B952B1229B8}"/>
              </a:ext>
            </a:extLst>
          </p:cNvPr>
          <p:cNvGrpSpPr/>
          <p:nvPr/>
        </p:nvGrpSpPr>
        <p:grpSpPr>
          <a:xfrm>
            <a:off x="4993700" y="1705886"/>
            <a:ext cx="7662002" cy="769441"/>
            <a:chOff x="3932425" y="2049563"/>
            <a:chExt cx="7662002" cy="769441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BA795155-8341-4E9C-8E4F-342893CD0B7C}"/>
                </a:ext>
              </a:extLst>
            </p:cNvPr>
            <p:cNvSpPr txBox="1"/>
            <p:nvPr/>
          </p:nvSpPr>
          <p:spPr>
            <a:xfrm>
              <a:off x="8634256" y="2165518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4400" spc="699" dirty="0">
                  <a:solidFill>
                    <a:schemeClr val="accent2"/>
                  </a:solidFill>
                  <a:latin typeface="Oswald Bold"/>
                </a:rPr>
                <a:t>2024-1</a:t>
              </a:r>
              <a:endParaRPr lang="en-US" sz="4800" spc="699" dirty="0">
                <a:solidFill>
                  <a:schemeClr val="accent2"/>
                </a:solidFill>
                <a:latin typeface="Oswald Bold"/>
              </a:endParaRP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DF5163B-B1DC-4893-AA75-2BB7492D76BE}"/>
                </a:ext>
              </a:extLst>
            </p:cNvPr>
            <p:cNvSpPr/>
            <p:nvPr/>
          </p:nvSpPr>
          <p:spPr>
            <a:xfrm>
              <a:off x="3932425" y="2049563"/>
              <a:ext cx="695303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44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graphicFrame>
        <p:nvGraphicFramePr>
          <p:cNvPr id="22" name="1 Gráfico">
            <a:extLst>
              <a:ext uri="{FF2B5EF4-FFF2-40B4-BE49-F238E27FC236}">
                <a16:creationId xmlns:a16="http://schemas.microsoft.com/office/drawing/2014/main" id="{693C0838-8712-4C21-99F8-CBFBB606C3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532831"/>
              </p:ext>
            </p:extLst>
          </p:nvPr>
        </p:nvGraphicFramePr>
        <p:xfrm>
          <a:off x="2091619" y="1705886"/>
          <a:ext cx="12573287" cy="8089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Gráfico 11">
            <a:extLst>
              <a:ext uri="{FF2B5EF4-FFF2-40B4-BE49-F238E27FC236}">
                <a16:creationId xmlns:a16="http://schemas.microsoft.com/office/drawing/2014/main" id="{8315DD11-3173-4C76-922C-F2ABC9B80D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569" t="72950"/>
          <a:stretch/>
        </p:blipFill>
        <p:spPr>
          <a:xfrm>
            <a:off x="12801600" y="7581899"/>
            <a:ext cx="6113952" cy="278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71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 Gráfico">
            <a:extLst>
              <a:ext uri="{FF2B5EF4-FFF2-40B4-BE49-F238E27FC236}">
                <a16:creationId xmlns:a16="http://schemas.microsoft.com/office/drawing/2014/main" id="{22D798B2-28B6-4D72-BA5B-D95E917F98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760281"/>
              </p:ext>
            </p:extLst>
          </p:nvPr>
        </p:nvGraphicFramePr>
        <p:xfrm>
          <a:off x="2206735" y="1099489"/>
          <a:ext cx="11998675" cy="8811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0"/>
          <p:cNvSpPr txBox="1"/>
          <p:nvPr/>
        </p:nvSpPr>
        <p:spPr>
          <a:xfrm>
            <a:off x="2206735" y="705155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8000"/>
              </a:lnSpc>
              <a:defRPr sz="6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 ESTUDIANTES PERDIDOS  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49132" y="375554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PORCENTAJE</a:t>
            </a:r>
            <a:r>
              <a:rPr lang="en-US" sz="3150" spc="699" dirty="0">
                <a:solidFill>
                  <a:srgbClr val="5B807A"/>
                </a:solidFill>
                <a:latin typeface="Oswald Bold"/>
              </a:rPr>
              <a:t> </a:t>
            </a: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DE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2024-1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70CF8B8-4A83-40D6-ABDE-321ECE7C524C}"/>
              </a:ext>
            </a:extLst>
          </p:cNvPr>
          <p:cNvGrpSpPr/>
          <p:nvPr/>
        </p:nvGrpSpPr>
        <p:grpSpPr>
          <a:xfrm>
            <a:off x="5113393" y="1426933"/>
            <a:ext cx="7652848" cy="830997"/>
            <a:chOff x="3932425" y="2049563"/>
            <a:chExt cx="7652848" cy="830997"/>
          </a:xfrm>
        </p:grpSpPr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358FBBB9-F1E4-4303-BA7E-D5A8B89DAE08}"/>
                </a:ext>
              </a:extLst>
            </p:cNvPr>
            <p:cNvSpPr txBox="1"/>
            <p:nvPr/>
          </p:nvSpPr>
          <p:spPr>
            <a:xfrm>
              <a:off x="8625102" y="2191844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algn="ctr">
                <a:lnSpc>
                  <a:spcPts val="4409"/>
                </a:lnSpc>
                <a:defRPr sz="4400" spc="699">
                  <a:solidFill>
                    <a:schemeClr val="accent2"/>
                  </a:solidFill>
                  <a:latin typeface="Oswald Bold"/>
                </a:defRPr>
              </a:lvl1pPr>
            </a:lstStyle>
            <a:p>
              <a:r>
                <a:rPr lang="en-US" dirty="0"/>
                <a:t>2024-1</a:t>
              </a: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E5E01F14-7437-4C4B-81F4-6B153B65EC57}"/>
                </a:ext>
              </a:extLst>
            </p:cNvPr>
            <p:cNvSpPr/>
            <p:nvPr/>
          </p:nvSpPr>
          <p:spPr>
            <a:xfrm>
              <a:off x="3932425" y="2049563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44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pic>
        <p:nvPicPr>
          <p:cNvPr id="23" name="Gráfico 22">
            <a:extLst>
              <a:ext uri="{FF2B5EF4-FFF2-40B4-BE49-F238E27FC236}">
                <a16:creationId xmlns:a16="http://schemas.microsoft.com/office/drawing/2014/main" id="{2BA7F38D-AB5B-4F48-B8A9-80A50509EE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2067" t="71505" b="1"/>
          <a:stretch/>
        </p:blipFill>
        <p:spPr>
          <a:xfrm>
            <a:off x="12233908" y="7555124"/>
            <a:ext cx="6534544" cy="27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22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4634015" y="544413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409"/>
              </a:lnSpc>
              <a:defRPr sz="3150" spc="699">
                <a:solidFill>
                  <a:schemeClr val="accent5"/>
                </a:solidFill>
                <a:latin typeface="Oswald Bold"/>
              </a:defRPr>
            </a:lvl1pPr>
          </a:lstStyle>
          <a:p>
            <a:r>
              <a:rPr lang="en-US" dirty="0"/>
              <a:t>PORCENTAJE DE ESTUDIANTES QUE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2024-1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4C7713D2-1F5D-43E4-B54E-384AF4382EF1}"/>
              </a:ext>
            </a:extLst>
          </p:cNvPr>
          <p:cNvSpPr txBox="1"/>
          <p:nvPr/>
        </p:nvSpPr>
        <p:spPr>
          <a:xfrm>
            <a:off x="2091618" y="930168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8000"/>
              </a:lnSpc>
              <a:defRPr sz="6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 REPETIRÁN ASIGNATURAS 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3C56B00-A61A-49B4-83E1-3B952B1229B8}"/>
              </a:ext>
            </a:extLst>
          </p:cNvPr>
          <p:cNvGrpSpPr/>
          <p:nvPr/>
        </p:nvGrpSpPr>
        <p:grpSpPr>
          <a:xfrm>
            <a:off x="4964698" y="1716388"/>
            <a:ext cx="7720004" cy="830997"/>
            <a:chOff x="3932425" y="2049563"/>
            <a:chExt cx="7720004" cy="830997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BA795155-8341-4E9C-8E4F-342893CD0B7C}"/>
                </a:ext>
              </a:extLst>
            </p:cNvPr>
            <p:cNvSpPr txBox="1"/>
            <p:nvPr/>
          </p:nvSpPr>
          <p:spPr>
            <a:xfrm>
              <a:off x="8692258" y="2211688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algn="ctr">
                <a:lnSpc>
                  <a:spcPts val="4409"/>
                </a:lnSpc>
                <a:defRPr sz="4400" spc="699">
                  <a:solidFill>
                    <a:schemeClr val="accent2"/>
                  </a:solidFill>
                  <a:latin typeface="Oswald Bold"/>
                </a:defRPr>
              </a:lvl1pPr>
            </a:lstStyle>
            <a:p>
              <a:r>
                <a:rPr lang="en-US" dirty="0"/>
                <a:t>2024-1</a:t>
              </a: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DF5163B-B1DC-4893-AA75-2BB7492D76BE}"/>
                </a:ext>
              </a:extLst>
            </p:cNvPr>
            <p:cNvSpPr/>
            <p:nvPr/>
          </p:nvSpPr>
          <p:spPr>
            <a:xfrm>
              <a:off x="3932425" y="2049563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44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graphicFrame>
        <p:nvGraphicFramePr>
          <p:cNvPr id="22" name="1 Gráfico">
            <a:extLst>
              <a:ext uri="{FF2B5EF4-FFF2-40B4-BE49-F238E27FC236}">
                <a16:creationId xmlns:a16="http://schemas.microsoft.com/office/drawing/2014/main" id="{7C9AD516-BE3F-4D61-B216-F9C102D805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825550"/>
              </p:ext>
            </p:extLst>
          </p:nvPr>
        </p:nvGraphicFramePr>
        <p:xfrm>
          <a:off x="2736017" y="1716388"/>
          <a:ext cx="11410395" cy="8059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7" name="Gráfico 26">
            <a:extLst>
              <a:ext uri="{FF2B5EF4-FFF2-40B4-BE49-F238E27FC236}">
                <a16:creationId xmlns:a16="http://schemas.microsoft.com/office/drawing/2014/main" id="{2ECA6667-0882-4BB7-AE15-AD7E440C7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822" t="68577"/>
          <a:stretch/>
        </p:blipFill>
        <p:spPr>
          <a:xfrm>
            <a:off x="12391234" y="7425745"/>
            <a:ext cx="6333098" cy="293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91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4634015" y="544413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409"/>
              </a:lnSpc>
              <a:defRPr sz="3150" spc="699">
                <a:solidFill>
                  <a:schemeClr val="accent5"/>
                </a:solidFill>
                <a:latin typeface="Oswald Bold"/>
              </a:defRPr>
            </a:lvl1pPr>
          </a:lstStyle>
          <a:p>
            <a:r>
              <a:rPr lang="en-US" dirty="0"/>
              <a:t>PORCENTAJE DE ESTUDIANTES QUE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2024-1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4C7713D2-1F5D-43E4-B54E-384AF4382EF1}"/>
              </a:ext>
            </a:extLst>
          </p:cNvPr>
          <p:cNvSpPr txBox="1"/>
          <p:nvPr/>
        </p:nvSpPr>
        <p:spPr>
          <a:xfrm>
            <a:off x="2091618" y="891481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8000"/>
              </a:lnSpc>
              <a:defRPr sz="6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 REPETIRÁN ASIGNATURAS 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3C56B00-A61A-49B4-83E1-3B952B1229B8}"/>
              </a:ext>
            </a:extLst>
          </p:cNvPr>
          <p:cNvGrpSpPr/>
          <p:nvPr/>
        </p:nvGrpSpPr>
        <p:grpSpPr>
          <a:xfrm>
            <a:off x="4974146" y="1716388"/>
            <a:ext cx="7701108" cy="830997"/>
            <a:chOff x="3932425" y="2049563"/>
            <a:chExt cx="7701108" cy="830997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BA795155-8341-4E9C-8E4F-342893CD0B7C}"/>
                </a:ext>
              </a:extLst>
            </p:cNvPr>
            <p:cNvSpPr txBox="1"/>
            <p:nvPr/>
          </p:nvSpPr>
          <p:spPr>
            <a:xfrm>
              <a:off x="8673362" y="2218444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algn="ctr">
                <a:lnSpc>
                  <a:spcPts val="4409"/>
                </a:lnSpc>
                <a:defRPr sz="4400" spc="699">
                  <a:solidFill>
                    <a:schemeClr val="accent2"/>
                  </a:solidFill>
                  <a:latin typeface="Oswald Bold"/>
                </a:defRPr>
              </a:lvl1pPr>
            </a:lstStyle>
            <a:p>
              <a:r>
                <a:rPr lang="en-US" dirty="0"/>
                <a:t>2024-1</a:t>
              </a: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DF5163B-B1DC-4893-AA75-2BB7492D76BE}"/>
                </a:ext>
              </a:extLst>
            </p:cNvPr>
            <p:cNvSpPr/>
            <p:nvPr/>
          </p:nvSpPr>
          <p:spPr>
            <a:xfrm>
              <a:off x="3932425" y="2049563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44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graphicFrame>
        <p:nvGraphicFramePr>
          <p:cNvPr id="22" name="1 Gráfico">
            <a:extLst>
              <a:ext uri="{FF2B5EF4-FFF2-40B4-BE49-F238E27FC236}">
                <a16:creationId xmlns:a16="http://schemas.microsoft.com/office/drawing/2014/main" id="{8D04B326-7422-4490-8713-EF5CB56B75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966380"/>
              </p:ext>
            </p:extLst>
          </p:nvPr>
        </p:nvGraphicFramePr>
        <p:xfrm>
          <a:off x="2679493" y="1716388"/>
          <a:ext cx="11795632" cy="7984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3" name="Gráfico 22">
            <a:extLst>
              <a:ext uri="{FF2B5EF4-FFF2-40B4-BE49-F238E27FC236}">
                <a16:creationId xmlns:a16="http://schemas.microsoft.com/office/drawing/2014/main" id="{6965A2B9-0817-452B-AC04-4BE8DBC60E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648" t="69075"/>
          <a:stretch/>
        </p:blipFill>
        <p:spPr>
          <a:xfrm>
            <a:off x="12233908" y="7581900"/>
            <a:ext cx="6144959" cy="27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4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3015277" y="9830358"/>
            <a:ext cx="5272723" cy="440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2024-1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34115" y="781624"/>
            <a:ext cx="15219769" cy="10775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ctr">
              <a:lnSpc>
                <a:spcPts val="8058"/>
              </a:lnSpc>
            </a:pPr>
            <a:r>
              <a:rPr lang="en-US" sz="5755" b="1" dirty="0">
                <a:solidFill>
                  <a:schemeClr val="accent5"/>
                </a:solidFill>
                <a:latin typeface="+mj-lt"/>
              </a:rPr>
              <a:t>RESUMEN</a:t>
            </a:r>
            <a:r>
              <a:rPr lang="en-US" sz="5755" b="1" dirty="0">
                <a:solidFill>
                  <a:srgbClr val="789F99"/>
                </a:solidFill>
                <a:latin typeface="+mj-lt"/>
              </a:rPr>
              <a:t> </a:t>
            </a:r>
            <a:r>
              <a:rPr lang="en-US" sz="5755" b="1" dirty="0">
                <a:solidFill>
                  <a:schemeClr val="accent1"/>
                </a:solidFill>
                <a:latin typeface="+mj-lt"/>
              </a:rPr>
              <a:t>INSTITUCIONAL</a:t>
            </a:r>
            <a:r>
              <a:rPr lang="en-US" sz="5755" b="1" dirty="0">
                <a:solidFill>
                  <a:srgbClr val="274472"/>
                </a:solidFill>
                <a:latin typeface="+mj-lt"/>
              </a:rPr>
              <a:t> DE PREGRADO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811864"/>
              </p:ext>
            </p:extLst>
          </p:nvPr>
        </p:nvGraphicFramePr>
        <p:xfrm>
          <a:off x="-215008" y="1026854"/>
          <a:ext cx="18695649" cy="9032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a 37">
            <a:extLst>
              <a:ext uri="{FF2B5EF4-FFF2-40B4-BE49-F238E27FC236}">
                <a16:creationId xmlns:a16="http://schemas.microsoft.com/office/drawing/2014/main" id="{ADDE400E-C6B9-42E5-89D7-38F8EF2CF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36151"/>
              </p:ext>
            </p:extLst>
          </p:nvPr>
        </p:nvGraphicFramePr>
        <p:xfrm>
          <a:off x="3382868" y="6335569"/>
          <a:ext cx="11522264" cy="312656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258300">
                  <a:extLst>
                    <a:ext uri="{9D8B030D-6E8A-4147-A177-3AD203B41FA5}">
                      <a16:colId xmlns:a16="http://schemas.microsoft.com/office/drawing/2014/main" val="2271941469"/>
                    </a:ext>
                  </a:extLst>
                </a:gridCol>
                <a:gridCol w="2263964">
                  <a:extLst>
                    <a:ext uri="{9D8B030D-6E8A-4147-A177-3AD203B41FA5}">
                      <a16:colId xmlns:a16="http://schemas.microsoft.com/office/drawing/2014/main" val="3231378688"/>
                    </a:ext>
                  </a:extLst>
                </a:gridCol>
              </a:tblGrid>
              <a:tr h="7816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b="1" noProof="0" dirty="0">
                          <a:solidFill>
                            <a:schemeClr val="bg1"/>
                          </a:solidFill>
                          <a:latin typeface="+mj-lt"/>
                        </a:rPr>
                        <a:t>RESUMEN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24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564098"/>
                  </a:ext>
                </a:extLst>
              </a:tr>
              <a:tr h="7816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Total de estudiantes </a:t>
                      </a:r>
                      <a:r>
                        <a:rPr lang="es-CO" sz="2400" b="1" i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cs typeface="Poppins Bold" panose="020B0604020202020204" charset="0"/>
                        </a:rPr>
                        <a:t>perdidos</a:t>
                      </a:r>
                      <a:r>
                        <a:rPr lang="es-CO" sz="2400" b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 del total de asignaturas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2.800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272842"/>
                  </a:ext>
                </a:extLst>
              </a:tr>
              <a:tr h="7816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Total de estudiantes </a:t>
                      </a:r>
                      <a:r>
                        <a:rPr lang="es-CO" sz="2400" b="1" i="1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retirados</a:t>
                      </a:r>
                      <a:r>
                        <a:rPr lang="es-CO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 </a:t>
                      </a:r>
                      <a:r>
                        <a:rPr lang="es-CO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del total de asignaturas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2.428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948661"/>
                  </a:ext>
                </a:extLst>
              </a:tr>
              <a:tr h="7816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Total de estudiantes deben repetir asignaturas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5.228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04739"/>
                  </a:ext>
                </a:extLst>
              </a:tr>
            </a:tbl>
          </a:graphicData>
        </a:graphic>
      </p:graphicFrame>
      <p:graphicFrame>
        <p:nvGraphicFramePr>
          <p:cNvPr id="37" name="Tabla 36">
            <a:extLst>
              <a:ext uri="{FF2B5EF4-FFF2-40B4-BE49-F238E27FC236}">
                <a16:creationId xmlns:a16="http://schemas.microsoft.com/office/drawing/2014/main" id="{7531FA95-16EC-4074-A39C-668EDBFB0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294084"/>
              </p:ext>
            </p:extLst>
          </p:nvPr>
        </p:nvGraphicFramePr>
        <p:xfrm>
          <a:off x="3382868" y="3675600"/>
          <a:ext cx="11522264" cy="180645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044154">
                  <a:extLst>
                    <a:ext uri="{9D8B030D-6E8A-4147-A177-3AD203B41FA5}">
                      <a16:colId xmlns:a16="http://schemas.microsoft.com/office/drawing/2014/main" val="2652344952"/>
                    </a:ext>
                  </a:extLst>
                </a:gridCol>
                <a:gridCol w="5478110">
                  <a:extLst>
                    <a:ext uri="{9D8B030D-6E8A-4147-A177-3AD203B41FA5}">
                      <a16:colId xmlns:a16="http://schemas.microsoft.com/office/drawing/2014/main" val="3007439666"/>
                    </a:ext>
                  </a:extLst>
                </a:gridCol>
              </a:tblGrid>
              <a:tr h="903229">
                <a:tc>
                  <a:txBody>
                    <a:bodyPr/>
                    <a:lstStyle/>
                    <a:p>
                      <a:pPr algn="ctr"/>
                      <a:r>
                        <a:rPr lang="es-CO" sz="2400" b="0" kern="1200" dirty="0">
                          <a:solidFill>
                            <a:schemeClr val="bg1"/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Al inicio del semestre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Code Pro" panose="020B0604020202020204" charset="0"/>
                        </a:rPr>
                        <a:t>Al final del </a:t>
                      </a:r>
                      <a:r>
                        <a:rPr lang="es-CO" sz="2400" b="0" noProof="0" dirty="0">
                          <a:solidFill>
                            <a:schemeClr val="bg1"/>
                          </a:solidFill>
                          <a:latin typeface="Code Pro" panose="020B0604020202020204" charset="0"/>
                        </a:rPr>
                        <a:t>semestre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27690"/>
                  </a:ext>
                </a:extLst>
              </a:tr>
              <a:tr h="9032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55,029</a:t>
                      </a:r>
                      <a:endParaRPr lang="es-CO" sz="2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  <a:ea typeface="+mn-ea"/>
                        <a:cs typeface="Poppins Bold" panose="020B060402020202020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52,601</a:t>
                      </a:r>
                      <a:endParaRPr lang="es-CO" sz="2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  <a:ea typeface="+mn-ea"/>
                        <a:cs typeface="Poppins Bold" panose="020B060402020202020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138784"/>
                  </a:ext>
                </a:extLst>
              </a:tr>
            </a:tbl>
          </a:graphicData>
        </a:graphic>
      </p:graphicFrame>
      <p:grpSp>
        <p:nvGrpSpPr>
          <p:cNvPr id="2" name="Group 2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755512" y="1219766"/>
            <a:ext cx="12969611" cy="1040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solidFill>
                  <a:schemeClr val="accent1"/>
                </a:solidFill>
                <a:latin typeface="+mj-lt"/>
              </a:rPr>
              <a:t>INSTITUCIONAL DE PREGRADO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61010" y="652216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RESUMEN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46643" y="9795856"/>
            <a:ext cx="5272723" cy="440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2024-1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87391" y="3117811"/>
            <a:ext cx="8713218" cy="5719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</a:pPr>
            <a:r>
              <a:rPr lang="es-CO" sz="3122" dirty="0">
                <a:solidFill>
                  <a:schemeClr val="accent2">
                    <a:lumMod val="75000"/>
                  </a:schemeClr>
                </a:solidFill>
                <a:latin typeface="Oswald"/>
              </a:rPr>
              <a:t>Total de estudiantes matriculados en el total de asignaturas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266848" y="2164763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>
                <a:solidFill>
                  <a:schemeClr val="accent5"/>
                </a:solidFill>
                <a:latin typeface="Oswald Bold"/>
              </a:rPr>
              <a:t>2024-1</a:t>
            </a:r>
            <a:endParaRPr lang="en-US" sz="3150" spc="699" dirty="0">
              <a:solidFill>
                <a:schemeClr val="accent5"/>
              </a:solidFill>
              <a:latin typeface="Oswald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301056" y="5501271"/>
            <a:ext cx="9878521" cy="314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75"/>
              </a:lnSpc>
            </a:pP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Nota: Los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estudiantes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 se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repiten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 por el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número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 de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asignaturas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 que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matricularon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Poppins Italics"/>
              </a:rPr>
              <a:t>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946175" y="7479294"/>
            <a:ext cx="1698290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endParaRPr lang="en-US" sz="2400">
              <a:solidFill>
                <a:srgbClr val="5B807A"/>
              </a:solidFill>
              <a:latin typeface="Poppin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1DBF5DF3-A4C8-48F6-9C13-DA154925D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039978"/>
              </p:ext>
            </p:extLst>
          </p:nvPr>
        </p:nvGraphicFramePr>
        <p:xfrm>
          <a:off x="5129118" y="3432391"/>
          <a:ext cx="8017573" cy="4320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32811">
                  <a:extLst>
                    <a:ext uri="{9D8B030D-6E8A-4147-A177-3AD203B41FA5}">
                      <a16:colId xmlns:a16="http://schemas.microsoft.com/office/drawing/2014/main" val="2271941469"/>
                    </a:ext>
                  </a:extLst>
                </a:gridCol>
                <a:gridCol w="3984762">
                  <a:extLst>
                    <a:ext uri="{9D8B030D-6E8A-4147-A177-3AD203B41FA5}">
                      <a16:colId xmlns:a16="http://schemas.microsoft.com/office/drawing/2014/main" val="3231378688"/>
                    </a:ext>
                  </a:extLst>
                </a:gridCol>
              </a:tblGrid>
              <a:tr h="108000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32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Poppins Bold" panose="020B0604020202020204" charset="0"/>
                        </a:rPr>
                        <a:t>INDICADOR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2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  <a:ea typeface="+mn-ea"/>
                        <a:cs typeface="Poppins Bold" panose="020B060402020202020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81816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s-CO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% de Perdidos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5,1%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27284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s-CO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% de Retirados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4,4%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94866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% de Repitencia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9,5%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04739"/>
                  </a:ext>
                </a:extLst>
              </a:tr>
            </a:tbl>
          </a:graphicData>
        </a:graphic>
      </p:graphicFrame>
      <p:grpSp>
        <p:nvGrpSpPr>
          <p:cNvPr id="2" name="Group 2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87672" y="1334206"/>
            <a:ext cx="15912657" cy="10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solidFill>
                  <a:schemeClr val="accent1"/>
                </a:solidFill>
                <a:latin typeface="+mj-lt"/>
              </a:rPr>
              <a:t>INSTITUCIONAL DE PREGRADO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46722" y="696120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RESUMEN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</a:t>
            </a:r>
            <a:r>
              <a:rPr lang="en-US" sz="2646" spc="193" dirty="0">
                <a:solidFill>
                  <a:srgbClr val="EFFDFF"/>
                </a:solidFill>
                <a:latin typeface="Code Pro"/>
              </a:rPr>
              <a:t>2024-1</a:t>
            </a:r>
            <a:endParaRPr lang="en-US" sz="2646" spc="193" dirty="0">
              <a:solidFill>
                <a:srgbClr val="FFFFFF">
                  <a:alpha val="81961"/>
                </a:srgbClr>
              </a:solidFill>
              <a:latin typeface="Code Pro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246464" y="2211656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>
                <a:solidFill>
                  <a:schemeClr val="accent5"/>
                </a:solidFill>
                <a:latin typeface="Oswald Bold"/>
              </a:rPr>
              <a:t>2024-1</a:t>
            </a:r>
            <a:endParaRPr lang="en-US" sz="3150" spc="699" dirty="0">
              <a:solidFill>
                <a:schemeClr val="accent5"/>
              </a:solidFill>
              <a:latin typeface="Oswald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794505" y="7860887"/>
            <a:ext cx="8686800" cy="655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75"/>
              </a:lnSpc>
            </a:pPr>
            <a:r>
              <a:rPr lang="es-CO" sz="2000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Nota: Los estudiantes se cuentan más de una vez si perdieron </a:t>
            </a:r>
          </a:p>
          <a:p>
            <a:pPr algn="ctr">
              <a:lnSpc>
                <a:spcPts val="2575"/>
              </a:lnSpc>
            </a:pPr>
            <a:r>
              <a:rPr lang="es-CO" sz="2000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o retiraron dos o más asignaturas</a:t>
            </a:r>
            <a:r>
              <a:rPr lang="es-CO" sz="2000" dirty="0">
                <a:solidFill>
                  <a:schemeClr val="accent5">
                    <a:lumMod val="75000"/>
                  </a:schemeClr>
                </a:solidFill>
                <a:latin typeface="Poppins Italics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896782"/>
              </p:ext>
            </p:extLst>
          </p:nvPr>
        </p:nvGraphicFramePr>
        <p:xfrm>
          <a:off x="2674194" y="3124160"/>
          <a:ext cx="12438068" cy="6159232"/>
        </p:xfrm>
        <a:graphic>
          <a:graphicData uri="http://schemas.openxmlformats.org/drawingml/2006/table">
            <a:tbl>
              <a:tblPr/>
              <a:tblGrid>
                <a:gridCol w="5049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3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1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2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263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s-CO" sz="2100" spc="81" noProof="0" dirty="0">
                          <a:solidFill>
                            <a:schemeClr val="bg1"/>
                          </a:solidFill>
                          <a:latin typeface="Code Pro" panose="020B0604020202020204" charset="0"/>
                        </a:rPr>
                        <a:t>Otros datos sobre estudiantes</a:t>
                      </a:r>
                      <a:endParaRPr lang="es-CO" sz="1100" noProof="0" dirty="0">
                        <a:solidFill>
                          <a:schemeClr val="bg1"/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s-CO" sz="2100" spc="81" noProof="0">
                          <a:solidFill>
                            <a:schemeClr val="bg1"/>
                          </a:solidFill>
                          <a:latin typeface="Code Pro" panose="020B0604020202020204" charset="0"/>
                        </a:rPr>
                        <a:t>Valor</a:t>
                      </a:r>
                      <a:endParaRPr lang="es-CO" sz="1100" noProof="0">
                        <a:solidFill>
                          <a:schemeClr val="bg1"/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s-CO" sz="2100" spc="81" noProof="0">
                          <a:solidFill>
                            <a:schemeClr val="bg1"/>
                          </a:solidFill>
                          <a:latin typeface="Code Pro" panose="020B0604020202020204" charset="0"/>
                        </a:rPr>
                        <a:t>Población total matriculada</a:t>
                      </a:r>
                      <a:endParaRPr lang="es-CO" sz="1100" noProof="0">
                        <a:solidFill>
                          <a:schemeClr val="bg1"/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s-CO" sz="2100" spc="81" noProof="0" dirty="0">
                          <a:solidFill>
                            <a:schemeClr val="bg1"/>
                          </a:solidFill>
                          <a:latin typeface="Code Pro" panose="020B0604020202020204" charset="0"/>
                        </a:rPr>
                        <a:t>Participación</a:t>
                      </a:r>
                      <a:endParaRPr lang="es-CO" sz="1100" noProof="0" dirty="0">
                        <a:solidFill>
                          <a:schemeClr val="bg1"/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9660"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s-CO" sz="1839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Total de estudiantes que sólo perdieron asignaturas</a:t>
                      </a:r>
                      <a:endParaRPr lang="es-CO" sz="11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575"/>
                        </a:lnSpc>
                        <a:defRPr/>
                      </a:pPr>
                      <a:r>
                        <a:rPr lang="es-CO" sz="1839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1.174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s-CO" sz="20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10.375</a:t>
                      </a:r>
                      <a:endParaRPr lang="es-CO" sz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2575"/>
                        </a:lnSpc>
                        <a:defRPr/>
                      </a:pPr>
                      <a:r>
                        <a:rPr lang="es-CO" sz="1839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11,3%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1700"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s-CO" sz="1839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Total de estudiantes que sólo retiraron asignaturas</a:t>
                      </a:r>
                      <a:endParaRPr lang="es-CO" sz="11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575"/>
                        </a:lnSpc>
                        <a:defRPr/>
                      </a:pPr>
                      <a:r>
                        <a:rPr lang="es-CO" sz="1839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801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FFFFFF"/>
                          </a:solidFill>
                          <a:latin typeface="Poppins Bold"/>
                        </a:rPr>
                        <a:t>11.127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2575"/>
                        </a:lnSpc>
                        <a:defRPr/>
                      </a:pPr>
                      <a:r>
                        <a:rPr lang="es-CO" sz="1839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7,7%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7620"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s-CO" sz="1839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Total de estudiantes que perdieron y retiraron al menos una asignatura</a:t>
                      </a:r>
                      <a:endParaRPr lang="es-CO" sz="11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575"/>
                        </a:lnSpc>
                        <a:defRPr/>
                      </a:pPr>
                      <a:r>
                        <a:rPr lang="es-CO" sz="1839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629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FFFFFF"/>
                          </a:solidFill>
                          <a:latin typeface="Poppins Bold"/>
                        </a:rPr>
                        <a:t>11.127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2575"/>
                        </a:lnSpc>
                        <a:defRPr/>
                      </a:pPr>
                      <a:r>
                        <a:rPr lang="es-CO" sz="1839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7620"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s-CO" sz="1839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de Pro" panose="020B0604020202020204" charset="0"/>
                        </a:rPr>
                        <a:t>Total de estudiantes que aprobaron todas las asignaturas matriculadas</a:t>
                      </a:r>
                      <a:endParaRPr lang="es-CO" sz="1100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575"/>
                        </a:lnSpc>
                        <a:defRPr/>
                      </a:pPr>
                      <a:r>
                        <a:rPr lang="es-CO" sz="1839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7.771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FFFFFF"/>
                          </a:solidFill>
                          <a:latin typeface="Poppins Bold"/>
                        </a:rPr>
                        <a:t>11.127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2575"/>
                        </a:lnSpc>
                        <a:defRPr/>
                      </a:pPr>
                      <a:r>
                        <a:rPr lang="es-CO" sz="1839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74,9%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2"/>
          <p:cNvSpPr txBox="1"/>
          <p:nvPr/>
        </p:nvSpPr>
        <p:spPr>
          <a:xfrm>
            <a:off x="1187672" y="1334206"/>
            <a:ext cx="15912657" cy="10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solidFill>
                  <a:schemeClr val="accent1"/>
                </a:solidFill>
                <a:latin typeface="+mj-lt"/>
              </a:rPr>
              <a:t>INSTITUCIONAL DE PREGRADO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61008" y="793293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RESUMEN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66847" y="2229818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>
                <a:solidFill>
                  <a:schemeClr val="accent5"/>
                </a:solidFill>
                <a:latin typeface="Oswald Bold"/>
              </a:rPr>
              <a:t>2024-1</a:t>
            </a:r>
            <a:endParaRPr lang="en-US" sz="3150" spc="699" dirty="0">
              <a:solidFill>
                <a:schemeClr val="accent5"/>
              </a:solidFill>
              <a:latin typeface="Oswald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46643" y="9795856"/>
            <a:ext cx="5272723" cy="440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</a:t>
            </a:r>
            <a:r>
              <a:rPr lang="en-US" sz="2646" spc="193" dirty="0">
                <a:solidFill>
                  <a:srgbClr val="EFFDFF"/>
                </a:solidFill>
                <a:latin typeface="Code Pro"/>
              </a:rPr>
              <a:t>2024-1</a:t>
            </a:r>
            <a:endParaRPr lang="en-US" sz="2646" spc="193" dirty="0">
              <a:solidFill>
                <a:srgbClr val="FFFFFF">
                  <a:alpha val="81961"/>
                </a:srgbClr>
              </a:solidFill>
              <a:latin typeface="Code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927293"/>
              </p:ext>
            </p:extLst>
          </p:nvPr>
        </p:nvGraphicFramePr>
        <p:xfrm>
          <a:off x="2924966" y="3261035"/>
          <a:ext cx="12438068" cy="4957055"/>
        </p:xfrm>
        <a:graphic>
          <a:graphicData uri="http://schemas.openxmlformats.org/drawingml/2006/table">
            <a:tbl>
              <a:tblPr/>
              <a:tblGrid>
                <a:gridCol w="623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3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463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bg1"/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Otros datos sobre asignaturas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>
                          <a:solidFill>
                            <a:schemeClr val="bg1"/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Valor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>
                          <a:solidFill>
                            <a:schemeClr val="bg1"/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Participación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14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Total de asignaturas perdidas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495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35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Total de asignaturas retiradas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487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48,2%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740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Total de asignaturas ganadas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374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7261010" y="652216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RESUMEN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48880" y="2268304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>
                <a:solidFill>
                  <a:schemeClr val="accent5"/>
                </a:solidFill>
                <a:latin typeface="Oswald Bold"/>
              </a:rPr>
              <a:t>2024-1</a:t>
            </a:r>
            <a:endParaRPr lang="en-US" sz="3150" spc="699" dirty="0">
              <a:solidFill>
                <a:schemeClr val="accent5"/>
              </a:solidFill>
              <a:latin typeface="Oswald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828408" y="8449761"/>
            <a:ext cx="14290625" cy="10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n-US" sz="3122" dirty="0">
                <a:solidFill>
                  <a:srgbClr val="274472"/>
                </a:solidFill>
                <a:latin typeface="Oswald"/>
              </a:rPr>
              <a:t>En el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semestre</a:t>
            </a:r>
            <a:r>
              <a:rPr lang="en-US" sz="3122" dirty="0">
                <a:solidFill>
                  <a:srgbClr val="9572AB"/>
                </a:solidFill>
                <a:latin typeface="Oswald"/>
              </a:rPr>
              <a:t> </a:t>
            </a:r>
            <a:r>
              <a:rPr lang="en-US" sz="3122" dirty="0">
                <a:solidFill>
                  <a:srgbClr val="BFC892"/>
                </a:solidFill>
                <a:latin typeface="Oswald Bold"/>
              </a:rPr>
              <a:t>2024-1</a:t>
            </a:r>
            <a:r>
              <a:rPr lang="en-US" sz="3122" dirty="0">
                <a:solidFill>
                  <a:srgbClr val="274472"/>
                </a:solidFill>
                <a:latin typeface="Oswald Bold"/>
              </a:rPr>
              <a:t> 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se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ofrecieron</a:t>
            </a:r>
            <a:r>
              <a:rPr lang="en-US" sz="3122" dirty="0">
                <a:solidFill>
                  <a:srgbClr val="9572AB"/>
                </a:solidFill>
                <a:latin typeface="Oswald"/>
              </a:rPr>
              <a:t> </a:t>
            </a:r>
            <a:r>
              <a:rPr lang="en-US" sz="3122" dirty="0">
                <a:solidFill>
                  <a:srgbClr val="BFC892"/>
                </a:solidFill>
                <a:latin typeface="Oswald Bold"/>
              </a:rPr>
              <a:t>1.013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asignaturas</a:t>
            </a:r>
            <a:endParaRPr lang="en-US" sz="3122" dirty="0">
              <a:solidFill>
                <a:srgbClr val="274472"/>
              </a:solidFill>
              <a:latin typeface="Oswald"/>
            </a:endParaRPr>
          </a:p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n-US" sz="3122" dirty="0">
                <a:solidFill>
                  <a:srgbClr val="BFC892"/>
                </a:solidFill>
                <a:latin typeface="Oswald Bold"/>
              </a:rPr>
              <a:t>Nota:</a:t>
            </a:r>
            <a:r>
              <a:rPr lang="en-US" sz="3122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Si una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asignatura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tuvo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al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menos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un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perdido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y un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retirado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se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contabiliza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en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ambas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categorías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..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</a:t>
            </a:r>
            <a:r>
              <a:rPr lang="en-US" sz="2646" spc="193" dirty="0">
                <a:solidFill>
                  <a:srgbClr val="EFFDFF"/>
                </a:solidFill>
                <a:latin typeface="Code Pro"/>
              </a:rPr>
              <a:t>2024-1</a:t>
            </a:r>
            <a:endParaRPr lang="en-US" sz="2646" spc="193" dirty="0">
              <a:solidFill>
                <a:srgbClr val="FFFFFF">
                  <a:alpha val="81961"/>
                </a:srgbClr>
              </a:solidFill>
              <a:latin typeface="Code Pro"/>
            </a:endParaRP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88F00F01-77E8-49EC-9E99-6D371BD160D6}"/>
              </a:ext>
            </a:extLst>
          </p:cNvPr>
          <p:cNvSpPr txBox="1"/>
          <p:nvPr/>
        </p:nvSpPr>
        <p:spPr>
          <a:xfrm>
            <a:off x="1346643" y="1291512"/>
            <a:ext cx="15912657" cy="10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solidFill>
                  <a:schemeClr val="accent1"/>
                </a:solidFill>
                <a:latin typeface="+mj-lt"/>
              </a:rPr>
              <a:t>INSTITUCIONAL DE PREGRADO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lipse 40">
            <a:extLst>
              <a:ext uri="{FF2B5EF4-FFF2-40B4-BE49-F238E27FC236}">
                <a16:creationId xmlns:a16="http://schemas.microsoft.com/office/drawing/2014/main" id="{0C6979B6-EDF7-494E-87ED-312A66DB41A9}"/>
              </a:ext>
            </a:extLst>
          </p:cNvPr>
          <p:cNvSpPr/>
          <p:nvPr/>
        </p:nvSpPr>
        <p:spPr>
          <a:xfrm>
            <a:off x="5259826" y="3163889"/>
            <a:ext cx="5400000" cy="5400000"/>
          </a:xfrm>
          <a:prstGeom prst="ellipse">
            <a:avLst/>
          </a:prstGeom>
          <a:solidFill>
            <a:schemeClr val="accent2">
              <a:lumMod val="40000"/>
              <a:lumOff val="60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D0465687-9D87-47E7-9FFA-5E8698B8CEB5}"/>
              </a:ext>
            </a:extLst>
          </p:cNvPr>
          <p:cNvSpPr/>
          <p:nvPr/>
        </p:nvSpPr>
        <p:spPr>
          <a:xfrm>
            <a:off x="7731184" y="3138448"/>
            <a:ext cx="5400000" cy="5400000"/>
          </a:xfrm>
          <a:prstGeom prst="ellipse">
            <a:avLst/>
          </a:prstGeom>
          <a:solidFill>
            <a:schemeClr val="accent2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TextBox 11"/>
          <p:cNvSpPr txBox="1"/>
          <p:nvPr/>
        </p:nvSpPr>
        <p:spPr>
          <a:xfrm>
            <a:off x="1187672" y="1334206"/>
            <a:ext cx="15912657" cy="10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INSTITUCIONAL DE PREGRADO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32435" y="717413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RESUMEN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66848" y="2280175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>
                <a:solidFill>
                  <a:schemeClr val="accent5"/>
                </a:solidFill>
                <a:latin typeface="Oswald Bold"/>
              </a:rPr>
              <a:t>2024-1</a:t>
            </a:r>
            <a:endParaRPr lang="en-US" sz="3150" spc="699" dirty="0">
              <a:solidFill>
                <a:schemeClr val="accent5"/>
              </a:solidFill>
              <a:latin typeface="Oswald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339828" y="8945614"/>
            <a:ext cx="9608344" cy="516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71"/>
              </a:lnSpc>
              <a:spcBef>
                <a:spcPct val="0"/>
              </a:spcBef>
            </a:pP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Total de estudiantes (únicos) que deben </a:t>
            </a:r>
            <a:r>
              <a:rPr lang="es-CO" sz="3122" dirty="0">
                <a:solidFill>
                  <a:schemeClr val="accent2"/>
                </a:solidFill>
                <a:latin typeface="Oswald"/>
              </a:rPr>
              <a:t>repetir</a:t>
            </a: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 asignaturas: </a:t>
            </a:r>
            <a:r>
              <a:rPr lang="en-US" sz="3122" dirty="0">
                <a:solidFill>
                  <a:schemeClr val="accent1">
                    <a:lumMod val="75000"/>
                  </a:schemeClr>
                </a:solidFill>
                <a:latin typeface="Oswald Bold"/>
              </a:rPr>
              <a:t>2.604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199161" y="3356360"/>
            <a:ext cx="4062446" cy="447259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864501" y="3700722"/>
            <a:ext cx="4442822" cy="164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Total de estudiantes que </a:t>
            </a:r>
            <a:r>
              <a:rPr lang="es-CO" sz="3122" dirty="0">
                <a:solidFill>
                  <a:schemeClr val="tx2"/>
                </a:solidFill>
                <a:latin typeface="Oswald"/>
              </a:rPr>
              <a:t>perdieron</a:t>
            </a: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 al menos una asignatura: </a:t>
            </a: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 Bold"/>
              </a:rPr>
              <a:t>1.803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923005" y="3700722"/>
            <a:ext cx="4500494" cy="1645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Total de estudiantes que </a:t>
            </a:r>
            <a:r>
              <a:rPr lang="es-CO" sz="3122" dirty="0">
                <a:solidFill>
                  <a:schemeClr val="accent4"/>
                </a:solidFill>
                <a:latin typeface="Oswald"/>
              </a:rPr>
              <a:t>retiraron</a:t>
            </a: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 al menos una asignatura: </a:t>
            </a: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 Bold"/>
              </a:rPr>
              <a:t>1.430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730162" y="4975853"/>
            <a:ext cx="1670323" cy="75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70"/>
              </a:lnSpc>
              <a:spcBef>
                <a:spcPct val="0"/>
              </a:spcBef>
            </a:pPr>
            <a:r>
              <a:rPr lang="en-US" sz="4550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1.174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681127" y="4910083"/>
            <a:ext cx="925746" cy="765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70"/>
              </a:lnSpc>
              <a:spcBef>
                <a:spcPct val="0"/>
              </a:spcBef>
            </a:pPr>
            <a:r>
              <a:rPr lang="en-US" sz="4550" dirty="0">
                <a:solidFill>
                  <a:schemeClr val="accent1">
                    <a:lumMod val="50000"/>
                  </a:schemeClr>
                </a:solidFill>
                <a:latin typeface="Oswald"/>
              </a:rPr>
              <a:t>629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169204" y="4965967"/>
            <a:ext cx="1408360" cy="75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70"/>
              </a:lnSpc>
              <a:spcBef>
                <a:spcPct val="0"/>
              </a:spcBef>
            </a:pPr>
            <a:r>
              <a:rPr lang="en-US" sz="4550" dirty="0">
                <a:solidFill>
                  <a:schemeClr val="accent1">
                    <a:lumMod val="50000"/>
                  </a:schemeClr>
                </a:solidFill>
                <a:latin typeface="Oswald"/>
              </a:rPr>
              <a:t>801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778026" y="5944974"/>
            <a:ext cx="1574594" cy="465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1"/>
              </a:lnSpc>
              <a:spcBef>
                <a:spcPct val="0"/>
              </a:spcBef>
            </a:pPr>
            <a:r>
              <a:rPr lang="es-CO" sz="2679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Perdidos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813830" y="5821958"/>
            <a:ext cx="2660340" cy="1416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2"/>
              </a:lnSpc>
            </a:pPr>
            <a:r>
              <a:rPr lang="es-CO" sz="2680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Perdidos</a:t>
            </a:r>
            <a:r>
              <a:rPr lang="en-US" sz="2680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&amp; </a:t>
            </a:r>
            <a:r>
              <a:rPr lang="es-CO" sz="2680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Retirados</a:t>
            </a:r>
          </a:p>
          <a:p>
            <a:pPr algn="ctr">
              <a:lnSpc>
                <a:spcPts val="3752"/>
              </a:lnSpc>
              <a:spcBef>
                <a:spcPct val="0"/>
              </a:spcBef>
            </a:pPr>
            <a:endParaRPr lang="en-US" sz="2680" dirty="0">
              <a:solidFill>
                <a:schemeClr val="accent1">
                  <a:lumMod val="75000"/>
                </a:schemeClr>
              </a:solidFill>
              <a:latin typeface="Code Pro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0936488" y="5973264"/>
            <a:ext cx="1918033" cy="465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1"/>
              </a:lnSpc>
              <a:spcBef>
                <a:spcPct val="0"/>
              </a:spcBef>
            </a:pPr>
            <a:r>
              <a:rPr lang="es-CO" sz="2679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Retirados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2023-2</a:t>
            </a:r>
          </a:p>
        </p:txBody>
      </p:sp>
      <p:sp>
        <p:nvSpPr>
          <p:cNvPr id="22" name="TextBox 33">
            <a:extLst>
              <a:ext uri="{FF2B5EF4-FFF2-40B4-BE49-F238E27FC236}">
                <a16:creationId xmlns:a16="http://schemas.microsoft.com/office/drawing/2014/main" id="{3CEA8573-4C32-44F3-A84D-6F3EA04841E6}"/>
              </a:ext>
            </a:extLst>
          </p:cNvPr>
          <p:cNvSpPr txBox="1"/>
          <p:nvPr/>
        </p:nvSpPr>
        <p:spPr>
          <a:xfrm>
            <a:off x="5791404" y="5576736"/>
            <a:ext cx="1574594" cy="442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1"/>
              </a:lnSpc>
              <a:spcBef>
                <a:spcPct val="0"/>
              </a:spcBef>
            </a:pPr>
            <a:r>
              <a:rPr lang="es-CO" sz="2000" dirty="0">
                <a:solidFill>
                  <a:schemeClr val="accent2">
                    <a:lumMod val="75000"/>
                  </a:schemeClr>
                </a:solidFill>
                <a:latin typeface="Code Pro"/>
              </a:rPr>
              <a:t>(solo)</a:t>
            </a:r>
          </a:p>
        </p:txBody>
      </p:sp>
      <p:sp>
        <p:nvSpPr>
          <p:cNvPr id="23" name="TextBox 33">
            <a:extLst>
              <a:ext uri="{FF2B5EF4-FFF2-40B4-BE49-F238E27FC236}">
                <a16:creationId xmlns:a16="http://schemas.microsoft.com/office/drawing/2014/main" id="{80127ED0-2C66-4E42-81A7-678E98662543}"/>
              </a:ext>
            </a:extLst>
          </p:cNvPr>
          <p:cNvSpPr txBox="1"/>
          <p:nvPr/>
        </p:nvSpPr>
        <p:spPr>
          <a:xfrm>
            <a:off x="11082665" y="5551670"/>
            <a:ext cx="1574594" cy="442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1"/>
              </a:lnSpc>
              <a:spcBef>
                <a:spcPct val="0"/>
              </a:spcBef>
            </a:pPr>
            <a:r>
              <a:rPr lang="es-CO" sz="2000" dirty="0">
                <a:solidFill>
                  <a:schemeClr val="accent2">
                    <a:lumMod val="75000"/>
                  </a:schemeClr>
                </a:solidFill>
                <a:latin typeface="Code Pro"/>
              </a:rPr>
              <a:t>(solo)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463113" y="1097986"/>
            <a:ext cx="17390349" cy="1040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BECARIOS SERVIDOS PREGRADO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61010" y="652216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RESUMEN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48918" y="1961411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>
                <a:solidFill>
                  <a:schemeClr val="accent5"/>
                </a:solidFill>
                <a:latin typeface="Oswald Bold"/>
              </a:rPr>
              <a:t>2024-1</a:t>
            </a:r>
            <a:endParaRPr lang="en-US" sz="3150" spc="699" dirty="0">
              <a:solidFill>
                <a:schemeClr val="accent5"/>
              </a:solidFill>
              <a:latin typeface="Oswald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818187" y="7131334"/>
            <a:ext cx="4442822" cy="164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n-US" sz="3122" dirty="0">
                <a:solidFill>
                  <a:srgbClr val="274472"/>
                </a:solidFill>
                <a:latin typeface="Oswald"/>
              </a:rPr>
              <a:t>De los </a:t>
            </a:r>
            <a:r>
              <a:rPr lang="en-US" sz="3122" dirty="0">
                <a:solidFill>
                  <a:schemeClr val="accent2">
                    <a:lumMod val="60000"/>
                    <a:lumOff val="40000"/>
                  </a:schemeClr>
                </a:solidFill>
                <a:latin typeface="Oswald Bold"/>
              </a:rPr>
              <a:t>55.029</a:t>
            </a:r>
            <a:r>
              <a:rPr lang="en-US" sz="3122" dirty="0">
                <a:solidFill>
                  <a:srgbClr val="9572AB"/>
                </a:solidFill>
                <a:latin typeface="Oswald Bo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estudiantes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servidos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, </a:t>
            </a:r>
            <a:r>
              <a:rPr lang="en-US" sz="3122" dirty="0">
                <a:solidFill>
                  <a:schemeClr val="accent2">
                    <a:lumMod val="60000"/>
                    <a:lumOff val="40000"/>
                  </a:schemeClr>
                </a:solidFill>
                <a:latin typeface="Oswald Bold"/>
              </a:rPr>
              <a:t>14.830</a:t>
            </a:r>
            <a:r>
              <a:rPr lang="en-US" sz="3122" dirty="0">
                <a:solidFill>
                  <a:srgbClr val="9572AB"/>
                </a:solidFill>
                <a:latin typeface="Oswald Bo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fueron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becarios</a:t>
            </a:r>
            <a:endParaRPr lang="en-US" sz="3122" dirty="0">
              <a:solidFill>
                <a:srgbClr val="274472"/>
              </a:solidFill>
              <a:latin typeface="Oswa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333730" y="7080194"/>
            <a:ext cx="5541107" cy="2209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n-US" sz="3122" dirty="0">
                <a:solidFill>
                  <a:srgbClr val="274472"/>
                </a:solidFill>
                <a:latin typeface="Oswald"/>
              </a:rPr>
              <a:t>De los </a:t>
            </a:r>
            <a:r>
              <a:rPr lang="en-US" sz="3122" dirty="0">
                <a:solidFill>
                  <a:schemeClr val="accent2">
                    <a:lumMod val="60000"/>
                    <a:lumOff val="40000"/>
                  </a:schemeClr>
                </a:solidFill>
                <a:latin typeface="Oswald Bold"/>
              </a:rPr>
              <a:t>14.831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estudiantes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becarios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servidos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, </a:t>
            </a:r>
            <a:r>
              <a:rPr lang="en-US" sz="3122" dirty="0">
                <a:solidFill>
                  <a:schemeClr val="accent2">
                    <a:lumMod val="60000"/>
                    <a:lumOff val="40000"/>
                  </a:schemeClr>
                </a:solidFill>
                <a:latin typeface="Oswald Bold"/>
              </a:rPr>
              <a:t>20</a:t>
            </a:r>
            <a:r>
              <a:rPr lang="en-US" sz="3122" dirty="0">
                <a:solidFill>
                  <a:srgbClr val="9572AB"/>
                </a:solidFill>
                <a:latin typeface="Oswald Bo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fueron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Ser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Pilo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Paga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, </a:t>
            </a:r>
            <a:r>
              <a:rPr lang="en-US" sz="3122" dirty="0">
                <a:solidFill>
                  <a:schemeClr val="accent2">
                    <a:lumMod val="60000"/>
                    <a:lumOff val="40000"/>
                  </a:schemeClr>
                </a:solidFill>
                <a:latin typeface="Oswald Bold"/>
              </a:rPr>
              <a:t>8.326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fueron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Generación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E y </a:t>
            </a:r>
            <a:r>
              <a:rPr lang="en-US" sz="3122" dirty="0">
                <a:solidFill>
                  <a:schemeClr val="accent2">
                    <a:lumMod val="60000"/>
                    <a:lumOff val="40000"/>
                  </a:schemeClr>
                </a:solidFill>
                <a:latin typeface="Oswald Bold"/>
              </a:rPr>
              <a:t>6.484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fueron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Becarios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Institucionales</a:t>
            </a:r>
            <a:endParaRPr lang="en-US" sz="3122" dirty="0">
              <a:solidFill>
                <a:srgbClr val="274472"/>
              </a:solidFill>
              <a:latin typeface="Oswald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2024-1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6291841-2FB1-44EB-8A1B-2A6FB418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5175052"/>
              </p:ext>
            </p:extLst>
          </p:nvPr>
        </p:nvGraphicFramePr>
        <p:xfrm>
          <a:off x="2141472" y="2628773"/>
          <a:ext cx="5796251" cy="409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73B5CEC6-93F1-4B36-8359-82D663FB5F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3069211"/>
              </p:ext>
            </p:extLst>
          </p:nvPr>
        </p:nvGraphicFramePr>
        <p:xfrm>
          <a:off x="10350279" y="2559527"/>
          <a:ext cx="5796251" cy="409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2">
            <a:extLst>
              <a:ext uri="{FF2B5EF4-FFF2-40B4-BE49-F238E27FC236}">
                <a16:creationId xmlns:a16="http://schemas.microsoft.com/office/drawing/2014/main" id="{2F4C7941-13E4-4CE8-B3A6-470EEA7F2314}"/>
              </a:ext>
            </a:extLst>
          </p:cNvPr>
          <p:cNvSpPr txBox="1"/>
          <p:nvPr/>
        </p:nvSpPr>
        <p:spPr>
          <a:xfrm>
            <a:off x="3983004" y="9434747"/>
            <a:ext cx="9878521" cy="314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75"/>
              </a:lnSpc>
            </a:pP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Nota: Los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estudiantes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 se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repiten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 por el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número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 de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asignaturas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 que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matricularon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Poppins Italics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13">
      <a:dk1>
        <a:sysClr val="windowText" lastClr="000000"/>
      </a:dk1>
      <a:lt1>
        <a:sysClr val="window" lastClr="FFFFFF"/>
      </a:lt1>
      <a:dk2>
        <a:srgbClr val="B2C737"/>
      </a:dk2>
      <a:lt2>
        <a:srgbClr val="CEDBE6"/>
      </a:lt2>
      <a:accent1>
        <a:srgbClr val="274472"/>
      </a:accent1>
      <a:accent2>
        <a:srgbClr val="58B6C0"/>
      </a:accent2>
      <a:accent3>
        <a:srgbClr val="3C9E95"/>
      </a:accent3>
      <a:accent4>
        <a:srgbClr val="5439A1"/>
      </a:accent4>
      <a:accent5>
        <a:srgbClr val="84ACB6"/>
      </a:accent5>
      <a:accent6>
        <a:srgbClr val="FB9705"/>
      </a:accent6>
      <a:hlink>
        <a:srgbClr val="98C034"/>
      </a:hlink>
      <a:folHlink>
        <a:srgbClr val="9F6715"/>
      </a:folHlink>
    </a:clrScheme>
    <a:fontScheme name="Personalizado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1BD29576B307945B511547DBF3D7A7C" ma:contentTypeVersion="15" ma:contentTypeDescription="Crear nuevo documento." ma:contentTypeScope="" ma:versionID="a8ffe976acbf542756e6581d100890df">
  <xsd:schema xmlns:xsd="http://www.w3.org/2001/XMLSchema" xmlns:xs="http://www.w3.org/2001/XMLSchema" xmlns:p="http://schemas.microsoft.com/office/2006/metadata/properties" xmlns:ns2="8bb9ef3e-e5d8-4286-a184-37b59a3f5353" xmlns:ns3="a3dfa4bf-ec92-4da8-8fc8-cf32bcb843bb" targetNamespace="http://schemas.microsoft.com/office/2006/metadata/properties" ma:root="true" ma:fieldsID="0e856f51f75dcc53cf565a311449b6b1" ns2:_="" ns3:_="">
    <xsd:import namespace="8bb9ef3e-e5d8-4286-a184-37b59a3f5353"/>
    <xsd:import namespace="a3dfa4bf-ec92-4da8-8fc8-cf32bcb843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9ef3e-e5d8-4286-a184-37b59a3f53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a9bdeba3-8e6c-435e-977e-8b3dc5b5a0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dfa4bf-ec92-4da8-8fc8-cf32bcb843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e006d9c-7844-4d2f-8820-e9b1ba77940f}" ma:internalName="TaxCatchAll" ma:showField="CatchAllData" ma:web="a3dfa4bf-ec92-4da8-8fc8-cf32bcb843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CACF0B-0463-447E-85F0-A5011DBC5D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4305F4-7445-4151-BFB1-C716B1D69B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b9ef3e-e5d8-4286-a184-37b59a3f5353"/>
    <ds:schemaRef ds:uri="a3dfa4bf-ec92-4da8-8fc8-cf32bcb843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10686</TotalTime>
  <Words>2013</Words>
  <Application>Microsoft Office PowerPoint</Application>
  <PresentationFormat>Personalizado</PresentationFormat>
  <Paragraphs>839</Paragraphs>
  <Slides>23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4" baseType="lpstr">
      <vt:lpstr>Calibri</vt:lpstr>
      <vt:lpstr>Arial</vt:lpstr>
      <vt:lpstr>Code Pro</vt:lpstr>
      <vt:lpstr>Code Pro Bold</vt:lpstr>
      <vt:lpstr>Poppins Bold</vt:lpstr>
      <vt:lpstr>Poppins Italics</vt:lpstr>
      <vt:lpstr>Leelawadee</vt:lpstr>
      <vt:lpstr>Oswald Bold</vt:lpstr>
      <vt:lpstr>Oswald</vt:lpstr>
      <vt:lpstr>Oswald pro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Perdidos, Retirados y Repitencia 2023-1</dc:title>
  <dc:creator>GABRIELA SOFIA MARIN SANCHEZ</dc:creator>
  <cp:lastModifiedBy>Anyelo Rafael Tilano Algarin</cp:lastModifiedBy>
  <cp:revision>90</cp:revision>
  <dcterms:created xsi:type="dcterms:W3CDTF">2006-08-16T00:00:00Z</dcterms:created>
  <dcterms:modified xsi:type="dcterms:W3CDTF">2025-02-19T14:54:46Z</dcterms:modified>
  <dc:identifier>DAFruCVQS8w</dc:identifier>
</cp:coreProperties>
</file>